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9" r:id="rId4"/>
    <p:sldId id="270" r:id="rId5"/>
    <p:sldId id="303" r:id="rId6"/>
    <p:sldId id="304" r:id="rId7"/>
    <p:sldId id="306" r:id="rId8"/>
    <p:sldId id="305" r:id="rId9"/>
    <p:sldId id="308" r:id="rId10"/>
    <p:sldId id="302" r:id="rId11"/>
    <p:sldId id="266" r:id="rId12"/>
  </p:sldIdLst>
  <p:sldSz cx="9906000" cy="6858000" type="A4"/>
  <p:notesSz cx="6858000" cy="9144000"/>
  <p:embeddedFontLst>
    <p:embeddedFont>
      <p:font typeface="Montserrat" pitchFamily="2" charset="77"/>
      <p:regular r:id="rId14"/>
      <p:bold r:id="rId15"/>
      <p:italic r:id="rId16"/>
      <p:boldItalic r:id="rId17"/>
    </p:embeddedFont>
    <p:embeddedFont>
      <p:font typeface="Montserrat Alternates Medium" panose="02000505000000020004" pitchFamily="2" charset="77"/>
      <p:regular r:id="rId18"/>
      <p:bold r:id="rId19"/>
      <p:italic r:id="rId19"/>
      <p:boldItalic r:id="rId20"/>
    </p:embeddedFont>
    <p:embeddedFont>
      <p:font typeface="Montserrat Light" pitchFamily="2" charset="77"/>
      <p:regular r:id="rId21"/>
      <p:italic r:id="rId22"/>
    </p:embeddedFont>
    <p:embeddedFont>
      <p:font typeface="Montserrat Medium" pitchFamily="2" charset="77"/>
      <p:regular r:id="rId23"/>
      <p:bold r:id="rId20"/>
      <p:italic r:id="rId24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dDEqUtcemjsYNVLYHNSRxufbbX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Krabe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ED"/>
    <a:srgbClr val="FBF2D7"/>
    <a:srgbClr val="D18CFF"/>
    <a:srgbClr val="480062"/>
    <a:srgbClr val="FFFDEF"/>
    <a:srgbClr val="FFFCEE"/>
    <a:srgbClr val="7600BD"/>
    <a:srgbClr val="974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2"/>
    <p:restoredTop sz="82383"/>
  </p:normalViewPr>
  <p:slideViewPr>
    <p:cSldViewPr snapToGrid="0">
      <p:cViewPr varScale="1">
        <p:scale>
          <a:sx n="110" d="100"/>
          <a:sy n="110" d="100"/>
        </p:scale>
        <p:origin x="1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B2A8762-E231-9654-BB79-E4F7A989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53DB273B-3646-ADAD-1548-155FFF49F7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INDSÆT DAGENS PROGRAM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664CEA93-C109-EE29-9E8D-218EE4F05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050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46211178-2040-91E3-0466-B5CE7C6BE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E53CFB57-F564-7D9D-1799-D2A52EC212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Hvad arbejder foreningen med, og hvad er deres formål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Fx: Vi sælger overskudsmadvarer i vores butik, fordi vi vil bekæmpe madspild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Fx: Vi sælger genbrugstøj, fordi vi går ind for genbrug og samler penge ind til verdens fattige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Fx: Vi laver mad til udsatte borgere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sz="1200" b="0" i="0" u="none" strike="noStrike" cap="none" dirty="0">
              <a:solidFill>
                <a:srgbClr val="48006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Udskift evt. billedet</a:t>
            </a:r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BB638A2A-8A47-1657-AC2A-A288CF287A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471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4BA4F722-F130-DF3F-385E-3191FA6F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0812A03D-A75C-D72C-C0F4-B2BF812B2F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Hvad kan man lave som frivillig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man kan stå bag kassen, sætte varer på plads, gøre rent, tale med kunder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sym typeface="Montserrat Light"/>
              </a:rPr>
              <a:t>Fx man kan sortere tøj og stå bag kassen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sym typeface="Montserrat Light"/>
              </a:rPr>
              <a:t>Fx man kan lave mad, skære grønt, dække bord</a:t>
            </a:r>
            <a:endParaRPr lang="da-DK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dirty="0"/>
              <a:t>Udskift evt. billedet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42347985-BB49-7032-BF33-7551016BF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0296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86485BB-3FAE-F195-CE6A-AE403AA96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16498C71-2DCA-4902-05C8-FC55CB6C95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Hvem arbejder og er frivillige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Alle mulige forskellige er frivillige hver dag, men det vil være mig, I kommer til at møde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mange af de frivillige er unge eller er ældre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mange frivillige der gerne vil gøre en forskel for vores målgruppe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af </a:t>
            </a:r>
            <a:r>
              <a:rPr lang="da-DK" sz="1200" b="0" i="1" u="none" strike="noStrike" cap="none" dirty="0" err="1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ansatter</a:t>
            </a: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er vi x antal – I vil møde x og x, men primært have kontakt med mig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sz="1200" b="0" i="0" u="none" strike="noStrike" cap="none" dirty="0">
              <a:solidFill>
                <a:srgbClr val="48006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sz="1200" b="0" i="0" u="none" strike="noStrike" cap="none" dirty="0">
              <a:solidFill>
                <a:srgbClr val="48006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Udskift evt. billedet</a:t>
            </a:r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DDB1E2C7-FB59-DBD6-ACF5-A02D1E90A9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5272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DCB5D63-E959-72C2-146D-0D76428FA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33428159-414E-102A-37EA-ED85C49185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Hvordan gør man en forskel i jeres forening – og hvem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Hvad end man laver som frivillig,  bidrager til vores sag. Overskuddet doneres til verdens fattigste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det har stor betydning for vores generelle arbejde for verdens fattige, at der er nogen, der kan hjælpe i vores butikker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De udsatte borgere, der kommer her og spiser mad, ville  måske ikke få mad ellers, og de får også et fællesskab med os frivillige og med de andre borgere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dirty="0"/>
              <a:t>Udskift evt. billedet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76D6106D-FB7B-670C-A60B-F44708ED9D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6836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778AC41-0160-58BE-C6FA-2BDF1FE78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6AED653C-04F6-5523-074B-154A69243E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Hvorfor er det fedt at være frivillig hos jer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fordi man lærer en masse nyt, vi har det </a:t>
            </a:r>
            <a:r>
              <a:rPr lang="da-DK" sz="1200" b="0" i="1" u="none" strike="noStrike" cap="none" dirty="0" err="1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mega</a:t>
            </a: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hyggeligt sammen i butikken og man får erfaring til cv’et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Erfaring, sjov og fællesskab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Fx man kan prøve noget nyt af sammen med andre I kender fra </a:t>
            </a:r>
            <a:r>
              <a:rPr lang="da-DK" sz="1200" b="0" i="1" u="none" strike="noStrike" cap="none" dirty="0" err="1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stu’en</a:t>
            </a:r>
            <a:r>
              <a:rPr lang="da-DK" sz="1200" b="0" i="1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I får mulighed for at tale med ældre mennesker, som bare er så glade for at møde jer og ....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sz="1200" b="0" i="0" u="none" strike="noStrike" cap="none" dirty="0">
              <a:solidFill>
                <a:srgbClr val="48006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sz="1200" b="0" i="0" u="none" strike="noStrike" cap="none" dirty="0">
              <a:solidFill>
                <a:srgbClr val="48006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Udskift evt. billedet</a:t>
            </a:r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1E6A7424-0DB3-8E52-38B4-6506D217AD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517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394D274-DC76-050D-BD56-73F5B78E5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417FEF69-7637-0DB2-E577-5AEFEAE0D4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45A79CB0-F264-09A4-9D93-B717D0263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8792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256D9F5-7342-9B16-CFE8-C1939552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4FA6053F-CDE6-ED12-16DC-807C8B85B6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 til spørgsmål</a:t>
            </a:r>
          </a:p>
          <a:p>
            <a:endParaRPr lang="da-DK" dirty="0"/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Nu er det tid til spørgsmål. Skab et trygt rum, hvor ingen spørgsmål er forkerte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Måske du har bedt underviserne og eleverne om at forberede nogen på forhånd, og du kan også selv have forberedt noget</a:t>
            </a: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r>
              <a:rPr lang="da-DK" sz="1200" b="0" i="0" u="none" strike="noStrike" cap="none" dirty="0">
                <a:solidFill>
                  <a:srgbClr val="480062"/>
                </a:solidFill>
                <a:latin typeface="Montserrat Light"/>
                <a:sym typeface="Montserrat Light"/>
              </a:rPr>
              <a:t>Overvej også, om der har været bekymringer, som de unge har givet udtryk for, som man kunne spørge foreningerne til, ift.  hvordan de kan imødekommes</a:t>
            </a:r>
            <a:endParaRPr lang="da-DK" dirty="0"/>
          </a:p>
          <a:p>
            <a:endParaRPr lang="da-DK" dirty="0"/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80062"/>
              </a:buClr>
              <a:buSzPts val="1200"/>
              <a:buFont typeface="Arial"/>
              <a:buChar char="•"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90849B72-71CA-951B-FD2E-EA3AA7DD94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0014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F174AB6-3C98-A353-8154-66C030A9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FCAFEC5A-A4DE-B47C-9E8B-4ED7454137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Indsæt de næste skridt, så det visuelt er tydeligt for de unge, hvad der skal ske den kommende periode. 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89B2E295-84A1-32E3-8ABE-73701B80F2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487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0451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25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imeo.com/progressive_redirect/playback/889409953/rendition/540p/file.mp4?loc=external&amp;oauth2_token_id=1417259251&amp;signature=2cdb8745aac0c8bc885d256bb207969db626f3f3abe8f0410bdcedbb8f3cc140#t=0.00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6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C73C2A2-71B5-6798-6639-DF8F7D2B4A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245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98F79C5-2102-66C4-4E63-782DCE3514D5}"/>
              </a:ext>
            </a:extLst>
          </p:cNvPr>
          <p:cNvSpPr/>
          <p:nvPr/>
        </p:nvSpPr>
        <p:spPr>
          <a:xfrm>
            <a:off x="-1329557" y="1798550"/>
            <a:ext cx="6008205" cy="5831798"/>
          </a:xfrm>
          <a:prstGeom prst="ellipse">
            <a:avLst/>
          </a:prstGeom>
          <a:solidFill>
            <a:srgbClr val="FFF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6872C14-27A2-E39F-995B-941203F6C3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290990" y="2280801"/>
            <a:ext cx="4217686" cy="4217686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51857E0F-EAEE-C41F-73EE-E8AB97FC59D1}"/>
              </a:ext>
            </a:extLst>
          </p:cNvPr>
          <p:cNvSpPr txBox="1"/>
          <p:nvPr/>
        </p:nvSpPr>
        <p:spPr>
          <a:xfrm>
            <a:off x="5227354" y="3881812"/>
            <a:ext cx="4271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Montserrat Medium" pitchFamily="2" charset="77"/>
              </a:rPr>
              <a:t>FRIVILLIGHED</a:t>
            </a:r>
          </a:p>
          <a:p>
            <a:r>
              <a:rPr lang="da-DK" sz="2000" dirty="0">
                <a:solidFill>
                  <a:schemeClr val="bg1"/>
                </a:solidFill>
                <a:latin typeface="Montserrat Medium" pitchFamily="2" charset="77"/>
              </a:rPr>
              <a:t>PÅ (INDSÆT SKOLENS NAVN)</a:t>
            </a:r>
          </a:p>
        </p:txBody>
      </p:sp>
      <p:pic>
        <p:nvPicPr>
          <p:cNvPr id="5" name="Billede 4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E6022F91-5EC3-CC94-8DD1-1FD0ED4CC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24ECB57B-62AC-AE51-AD24-4520CB664129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4EF84138-9230-259C-040F-58271EBB89B7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chemeClr val="bg1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chemeClr val="bg1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F95ABF10-244E-9F5C-7B01-279827B2F425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3E1250F-DB34-BAC1-4EBD-0D6AA118B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lede 3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183A7808-7C53-5B11-8BAA-08BDE7D57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EEFB0567-25C0-5F11-C26C-6E8E2B272EC0}"/>
              </a:ext>
            </a:extLst>
          </p:cNvPr>
          <p:cNvSpPr/>
          <p:nvPr/>
        </p:nvSpPr>
        <p:spPr>
          <a:xfrm rot="10800000">
            <a:off x="538324" y="2071771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DA82D772-2D43-5C92-6621-A1A0EE5C76D5}"/>
              </a:ext>
            </a:extLst>
          </p:cNvPr>
          <p:cNvSpPr txBox="1"/>
          <p:nvPr/>
        </p:nvSpPr>
        <p:spPr>
          <a:xfrm>
            <a:off x="452281" y="1280437"/>
            <a:ext cx="8553428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Dagens program</a:t>
            </a:r>
            <a:endParaRPr lang="da-DK" sz="1600" dirty="0"/>
          </a:p>
        </p:txBody>
      </p:sp>
      <p:sp>
        <p:nvSpPr>
          <p:cNvPr id="5" name="Google Shape;116;p3">
            <a:extLst>
              <a:ext uri="{FF2B5EF4-FFF2-40B4-BE49-F238E27FC236}">
                <a16:creationId xmlns:a16="http://schemas.microsoft.com/office/drawing/2014/main" id="{1FD29F3E-6D1C-C536-2573-5A7504B3269E}"/>
              </a:ext>
            </a:extLst>
          </p:cNvPr>
          <p:cNvSpPr txBox="1"/>
          <p:nvPr/>
        </p:nvSpPr>
        <p:spPr>
          <a:xfrm>
            <a:off x="931856" y="2035996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Hør mere om XXX forening</a:t>
            </a:r>
            <a:endParaRPr sz="1800" dirty="0"/>
          </a:p>
        </p:txBody>
      </p:sp>
      <p:sp>
        <p:nvSpPr>
          <p:cNvPr id="15" name="Google Shape;118;p3">
            <a:extLst>
              <a:ext uri="{FF2B5EF4-FFF2-40B4-BE49-F238E27FC236}">
                <a16:creationId xmlns:a16="http://schemas.microsoft.com/office/drawing/2014/main" id="{71DB0C82-A107-2BBB-A2B6-01D9B3782BD8}"/>
              </a:ext>
            </a:extLst>
          </p:cNvPr>
          <p:cNvSpPr txBox="1"/>
          <p:nvPr/>
        </p:nvSpPr>
        <p:spPr>
          <a:xfrm>
            <a:off x="597546" y="2075025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1</a:t>
            </a:r>
            <a:endParaRPr sz="24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2F44EB1-3636-19CE-376B-64C004DF90A9}"/>
              </a:ext>
            </a:extLst>
          </p:cNvPr>
          <p:cNvSpPr/>
          <p:nvPr/>
        </p:nvSpPr>
        <p:spPr>
          <a:xfrm rot="10800000">
            <a:off x="538324" y="2532714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Google Shape;116;p3">
            <a:extLst>
              <a:ext uri="{FF2B5EF4-FFF2-40B4-BE49-F238E27FC236}">
                <a16:creationId xmlns:a16="http://schemas.microsoft.com/office/drawing/2014/main" id="{441F29BB-B880-AEC6-5ABD-7AD85A5CFD93}"/>
              </a:ext>
            </a:extLst>
          </p:cNvPr>
          <p:cNvSpPr txBox="1"/>
          <p:nvPr/>
        </p:nvSpPr>
        <p:spPr>
          <a:xfrm>
            <a:off x="931856" y="2496939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Tid til spørgsmål</a:t>
            </a:r>
            <a:endParaRPr sz="1800" dirty="0"/>
          </a:p>
        </p:txBody>
      </p:sp>
      <p:sp>
        <p:nvSpPr>
          <p:cNvPr id="19" name="Google Shape;118;p3">
            <a:extLst>
              <a:ext uri="{FF2B5EF4-FFF2-40B4-BE49-F238E27FC236}">
                <a16:creationId xmlns:a16="http://schemas.microsoft.com/office/drawing/2014/main" id="{B97E7CC3-6BC9-F59A-6264-75FFEA8B742E}"/>
              </a:ext>
            </a:extLst>
          </p:cNvPr>
          <p:cNvSpPr txBox="1"/>
          <p:nvPr/>
        </p:nvSpPr>
        <p:spPr>
          <a:xfrm>
            <a:off x="597546" y="2535968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2</a:t>
            </a:r>
            <a:endParaRPr sz="2400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CD540EE-EAA7-8BCF-52F3-6134A5ADE1AB}"/>
              </a:ext>
            </a:extLst>
          </p:cNvPr>
          <p:cNvSpPr/>
          <p:nvPr/>
        </p:nvSpPr>
        <p:spPr>
          <a:xfrm rot="10800000">
            <a:off x="538324" y="2993657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Google Shape;116;p3">
            <a:extLst>
              <a:ext uri="{FF2B5EF4-FFF2-40B4-BE49-F238E27FC236}">
                <a16:creationId xmlns:a16="http://schemas.microsoft.com/office/drawing/2014/main" id="{239D0AC2-4873-EC4A-CC50-6167448E56F6}"/>
              </a:ext>
            </a:extLst>
          </p:cNvPr>
          <p:cNvSpPr txBox="1"/>
          <p:nvPr/>
        </p:nvSpPr>
        <p:spPr>
          <a:xfrm>
            <a:off x="931856" y="2957882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Afrunding</a:t>
            </a:r>
            <a:endParaRPr sz="1600" dirty="0"/>
          </a:p>
        </p:txBody>
      </p:sp>
      <p:sp>
        <p:nvSpPr>
          <p:cNvPr id="25" name="Google Shape;118;p3">
            <a:extLst>
              <a:ext uri="{FF2B5EF4-FFF2-40B4-BE49-F238E27FC236}">
                <a16:creationId xmlns:a16="http://schemas.microsoft.com/office/drawing/2014/main" id="{054C90BB-9E4E-C514-4B51-F5CE45658857}"/>
              </a:ext>
            </a:extLst>
          </p:cNvPr>
          <p:cNvSpPr txBox="1"/>
          <p:nvPr/>
        </p:nvSpPr>
        <p:spPr>
          <a:xfrm>
            <a:off x="597546" y="2996911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3</a:t>
            </a:r>
            <a:endParaRPr sz="2400" dirty="0"/>
          </a:p>
        </p:txBody>
      </p:sp>
      <p:pic>
        <p:nvPicPr>
          <p:cNvPr id="3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DA3D558-8CB7-8F21-AF84-1A94D1456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CCF75F21-2F76-6FD9-6368-1BA57518ED86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11" name="Google Shape;103;p2">
              <a:extLst>
                <a:ext uri="{FF2B5EF4-FFF2-40B4-BE49-F238E27FC236}">
                  <a16:creationId xmlns:a16="http://schemas.microsoft.com/office/drawing/2014/main" id="{EF1FC1DA-5E72-A0A3-C4F7-EA6E9C108587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3" name="Google Shape;103;p2">
              <a:extLst>
                <a:ext uri="{FF2B5EF4-FFF2-40B4-BE49-F238E27FC236}">
                  <a16:creationId xmlns:a16="http://schemas.microsoft.com/office/drawing/2014/main" id="{1CC640CB-5137-C70C-6E7F-1D37513841F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3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FE23CE23-C1C5-21F9-653D-3C74F374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person, træ, legeplads&#10;&#10;Automatisk genereret beskrivelse">
            <a:extLst>
              <a:ext uri="{FF2B5EF4-FFF2-40B4-BE49-F238E27FC236}">
                <a16:creationId xmlns:a16="http://schemas.microsoft.com/office/drawing/2014/main" id="{1EABFE0C-FFB3-4BCA-6D6C-F5CA5518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2041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47F7E65-A6BB-B944-2921-6DEF28AF79F8}"/>
              </a:ext>
            </a:extLst>
          </p:cNvPr>
          <p:cNvSpPr txBox="1"/>
          <p:nvPr/>
        </p:nvSpPr>
        <p:spPr>
          <a:xfrm>
            <a:off x="214245" y="2658297"/>
            <a:ext cx="4134785" cy="212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INDSÆT HER EN KORT BESKRIVELSE AF FORENINGENS FORMÅL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0A915AB-F0FF-1A18-99C1-079CB054AF36}"/>
              </a:ext>
            </a:extLst>
          </p:cNvPr>
          <p:cNvSpPr/>
          <p:nvPr/>
        </p:nvSpPr>
        <p:spPr>
          <a:xfrm>
            <a:off x="5115697" y="4905632"/>
            <a:ext cx="617838" cy="617838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F8F1964-A0FF-C3FD-1484-B6F489888F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01BDED3C-811E-0474-225F-D54F89585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4C8F12C3-BB90-7E0C-E22A-3795D3466622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71642309-D456-A8D2-2B5C-D92E63C74010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4A5A3D9A-D87E-AA2D-D764-F1808AE0740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67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BEE14C8-8E4C-7923-5A3C-477FD74E8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øj, person, Ansigt, smil&#10;&#10;Automatisk genereret beskrivelse">
            <a:extLst>
              <a:ext uri="{FF2B5EF4-FFF2-40B4-BE49-F238E27FC236}">
                <a16:creationId xmlns:a16="http://schemas.microsoft.com/office/drawing/2014/main" id="{0AF88F6C-7594-D4EE-0148-0125CF80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0" y="152640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34C2F8-216D-2F3F-DDF6-3D9005775F3C}"/>
              </a:ext>
            </a:extLst>
          </p:cNvPr>
          <p:cNvSpPr txBox="1"/>
          <p:nvPr/>
        </p:nvSpPr>
        <p:spPr>
          <a:xfrm>
            <a:off x="5369113" y="2564287"/>
            <a:ext cx="4134785" cy="212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INDSÆT HER EN KORT BESKRIVELSE AF, HVAD MAN KAN LAVE SOM FRIVILLIG</a:t>
            </a:r>
            <a:endParaRPr lang="da-DK" sz="24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0B057B-D27A-0C11-732D-F7DB731001A0}"/>
              </a:ext>
            </a:extLst>
          </p:cNvPr>
          <p:cNvSpPr/>
          <p:nvPr/>
        </p:nvSpPr>
        <p:spPr>
          <a:xfrm>
            <a:off x="3791621" y="4856203"/>
            <a:ext cx="1186249" cy="1186249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EE2A675-0E06-02F8-0510-99E7D1FDFB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E7DC4A05-56B8-188A-62EA-BC4DAAD0A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D1C9518-6B71-D9E2-0231-7BD1D3988A66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4388231D-FA9B-F3D6-6E4E-00770F49F5EF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0B61845C-A689-C170-42AB-25B5E29DFD00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481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0708AB22-615D-FCF8-2F6E-A6D8C0FC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tøj, person, udendørs, køretøj&#10;&#10;Automatisk genereret beskrivelse">
            <a:extLst>
              <a:ext uri="{FF2B5EF4-FFF2-40B4-BE49-F238E27FC236}">
                <a16:creationId xmlns:a16="http://schemas.microsoft.com/office/drawing/2014/main" id="{29B342F3-68F7-569D-0236-ACCA4944C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2041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9B81678-AA09-CF1B-97F2-1E4CC1702CE3}"/>
              </a:ext>
            </a:extLst>
          </p:cNvPr>
          <p:cNvSpPr txBox="1"/>
          <p:nvPr/>
        </p:nvSpPr>
        <p:spPr>
          <a:xfrm>
            <a:off x="214245" y="2658297"/>
            <a:ext cx="4134785" cy="212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PRÆSENTER HER FORENINGENS FRIVILLIGE OG NØGLEPERSONER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9F10023-80BB-D93C-81AD-495874740C4F}"/>
              </a:ext>
            </a:extLst>
          </p:cNvPr>
          <p:cNvSpPr/>
          <p:nvPr/>
        </p:nvSpPr>
        <p:spPr>
          <a:xfrm>
            <a:off x="4527354" y="5237586"/>
            <a:ext cx="851292" cy="851292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25CF992-06CC-0D9B-FADE-3A5948171E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9BABD444-C95D-F6BB-1F25-CEBB6BE95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2A684DA4-83BB-F12D-DE07-A24D738D4C3B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9F6FFA8B-A19B-A8B4-7D12-40E298F944A8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C3CD69CD-B447-83C4-1C88-7E83FA7BAE70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94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FB023FB-C269-D29D-18F9-9BB6575D4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sky, tøj, person, udendørs&#10;&#10;Automatisk genereret beskrivelse">
            <a:extLst>
              <a:ext uri="{FF2B5EF4-FFF2-40B4-BE49-F238E27FC236}">
                <a16:creationId xmlns:a16="http://schemas.microsoft.com/office/drawing/2014/main" id="{24F9FCA5-96EB-0399-C386-474DCBEF1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0" y="1550548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543ABF1-2733-A254-855F-EBDF6EF9CB88}"/>
              </a:ext>
            </a:extLst>
          </p:cNvPr>
          <p:cNvSpPr txBox="1"/>
          <p:nvPr/>
        </p:nvSpPr>
        <p:spPr>
          <a:xfrm>
            <a:off x="5369113" y="2305754"/>
            <a:ext cx="4134785" cy="2637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INDSÆT HER EN KORT BESKRIVELSE AF, HVORDAN MAN GØR EN FORSKEL SOM FRIVILLIG</a:t>
            </a:r>
            <a:endParaRPr lang="da-DK" sz="24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200614-1865-C10C-7CD8-E079F3A4AE22}"/>
              </a:ext>
            </a:extLst>
          </p:cNvPr>
          <p:cNvSpPr/>
          <p:nvPr/>
        </p:nvSpPr>
        <p:spPr>
          <a:xfrm>
            <a:off x="3856935" y="4992475"/>
            <a:ext cx="679183" cy="679183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747D03E-D746-B9F4-3DD9-19CDE34788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A3F11408-5560-E821-6F36-F44FBC40C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46A45CE4-DF4B-F4B3-5E8F-292E81B685BC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BA1DDCD2-5B99-033B-3FA4-5632EFBED65E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EB5B7148-5221-6B4C-99FC-D211A113FC32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1446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0895EE8-BD16-C689-3335-B74A5FADC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person, tøj, Ansigt, udendørs&#10;&#10;Automatisk genereret beskrivelse">
            <a:extLst>
              <a:ext uri="{FF2B5EF4-FFF2-40B4-BE49-F238E27FC236}">
                <a16:creationId xmlns:a16="http://schemas.microsoft.com/office/drawing/2014/main" id="{BFA0244C-41E5-93E3-08A8-796AFFA9F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2041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F14CD2D-5674-CCCA-21C5-70DFDFB12E59}"/>
              </a:ext>
            </a:extLst>
          </p:cNvPr>
          <p:cNvSpPr txBox="1"/>
          <p:nvPr/>
        </p:nvSpPr>
        <p:spPr>
          <a:xfrm>
            <a:off x="214245" y="2658297"/>
            <a:ext cx="4134785" cy="212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INDSÆT HER 3 TING, MAN FÅR UD AF AT VÆRE FRIVLLIG I FORENINGEN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B0DC5F-8514-E69C-E3DB-70AC21330A2C}"/>
              </a:ext>
            </a:extLst>
          </p:cNvPr>
          <p:cNvSpPr/>
          <p:nvPr/>
        </p:nvSpPr>
        <p:spPr>
          <a:xfrm>
            <a:off x="8297478" y="4386294"/>
            <a:ext cx="851292" cy="851292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67091B4-ED18-6FD8-06F8-9186266415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6F8193DA-83F8-D1F9-12F1-E6E487A04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12823BE9-5FCE-53BC-881F-482C3BD2AF65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2023D804-6C1D-26FD-6CF6-2706AA13B08D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B71C5E55-FB2D-6FCA-3E0A-DE01CA5C0E52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15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D7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E8D3F55-103E-17A0-BCAA-23D08995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Grafik, cirkel, symbol, logo&#10;&#10;Automatisk genereret beskrivelse">
            <a:hlinkClick r:id="rId3"/>
            <a:extLst>
              <a:ext uri="{FF2B5EF4-FFF2-40B4-BE49-F238E27FC236}">
                <a16:creationId xmlns:a16="http://schemas.microsoft.com/office/drawing/2014/main" id="{B2E90642-7285-D4A3-EA9E-46FB489E4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885" y="2189793"/>
            <a:ext cx="2018229" cy="2018229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A36536E1-1EE6-1B39-F3C2-699AB363E570}"/>
              </a:ext>
            </a:extLst>
          </p:cNvPr>
          <p:cNvSpPr txBox="1"/>
          <p:nvPr/>
        </p:nvSpPr>
        <p:spPr>
          <a:xfrm>
            <a:off x="3190501" y="4208022"/>
            <a:ext cx="3524998" cy="1085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a-DK" sz="2800" dirty="0">
                <a:solidFill>
                  <a:srgbClr val="480062"/>
                </a:solidFill>
                <a:latin typeface="Montserrat Medium" pitchFamily="2" charset="77"/>
              </a:rPr>
              <a:t>VIS EVT. EN FILM OM FORENINGEN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pic>
        <p:nvPicPr>
          <p:cNvPr id="3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EE147F3-379A-5292-2CC0-E4E1C8CB54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111DB2A0-7587-56F9-5A37-77C4529D6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9BED825F-81EA-395C-45AD-E0203E3B6B5F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6" name="Google Shape;103;p2">
              <a:extLst>
                <a:ext uri="{FF2B5EF4-FFF2-40B4-BE49-F238E27FC236}">
                  <a16:creationId xmlns:a16="http://schemas.microsoft.com/office/drawing/2014/main" id="{7EA30A6D-EC95-33C8-C534-5FE04DC1B8DB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415F6113-34B5-A50D-A59B-B63C1E2AA04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52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01267287-CF1F-D9C6-70F8-D87A526FA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viol, Grafik, kunst&#10;&#10;Automatisk genereret beskrivelse">
            <a:extLst>
              <a:ext uri="{FF2B5EF4-FFF2-40B4-BE49-F238E27FC236}">
                <a16:creationId xmlns:a16="http://schemas.microsoft.com/office/drawing/2014/main" id="{8035FDC0-4999-09CA-8D7B-9EB5C0C9E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783" y="1224795"/>
            <a:ext cx="9967564" cy="563320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AB3B6B5-0F72-8769-E6FC-8A3D1D6A9F13}"/>
              </a:ext>
            </a:extLst>
          </p:cNvPr>
          <p:cNvSpPr txBox="1"/>
          <p:nvPr/>
        </p:nvSpPr>
        <p:spPr>
          <a:xfrm>
            <a:off x="637134" y="1505396"/>
            <a:ext cx="863172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400" dirty="0">
                <a:solidFill>
                  <a:srgbClr val="FAF2D6"/>
                </a:solidFill>
                <a:latin typeface="Montserrat" pitchFamily="2" charset="77"/>
              </a:rPr>
              <a:t>?</a:t>
            </a:r>
          </a:p>
        </p:txBody>
      </p:sp>
      <p:pic>
        <p:nvPicPr>
          <p:cNvPr id="5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3C38243-B942-59C5-08C0-17C2290EFD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80652649-2FDF-19A5-2DD1-2D0DB642F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8BA330F3-788D-6476-5F0B-ED0F69044987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098570CF-998C-750D-F2B3-003C2210E95C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8940A0C2-EE61-6AE9-E81C-8D777CF7517C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18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D7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00C9959-5A52-5519-8757-76679DC4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14">
            <a:extLst>
              <a:ext uri="{FF2B5EF4-FFF2-40B4-BE49-F238E27FC236}">
                <a16:creationId xmlns:a16="http://schemas.microsoft.com/office/drawing/2014/main" id="{51012DB5-E850-68F8-F2E2-F8FD8C5BB350}"/>
              </a:ext>
            </a:extLst>
          </p:cNvPr>
          <p:cNvSpPr/>
          <p:nvPr/>
        </p:nvSpPr>
        <p:spPr>
          <a:xfrm>
            <a:off x="1652429" y="2451813"/>
            <a:ext cx="2236361" cy="2236361"/>
          </a:xfrm>
          <a:prstGeom prst="ellipse">
            <a:avLst/>
          </a:prstGeom>
          <a:solidFill>
            <a:srgbClr val="FF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Google Shape;184;p9">
            <a:extLst>
              <a:ext uri="{FF2B5EF4-FFF2-40B4-BE49-F238E27FC236}">
                <a16:creationId xmlns:a16="http://schemas.microsoft.com/office/drawing/2014/main" id="{3DD672D4-3D75-160E-6FB2-F446F9050286}"/>
              </a:ext>
            </a:extLst>
          </p:cNvPr>
          <p:cNvSpPr txBox="1"/>
          <p:nvPr/>
        </p:nvSpPr>
        <p:spPr>
          <a:xfrm>
            <a:off x="1764249" y="4791734"/>
            <a:ext cx="2012719" cy="60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 Medium" pitchFamily="2" charset="77"/>
                <a:ea typeface="Montserrat Medium"/>
                <a:cs typeface="Montserrat Medium"/>
                <a:sym typeface="Montserrat Medium"/>
              </a:rPr>
              <a:t>FORENINGSBESØG</a:t>
            </a:r>
          </a:p>
          <a:p>
            <a:pPr algn="ctr" defTabSz="742950">
              <a:buClrTx/>
              <a:defRPr/>
            </a:pPr>
            <a:endParaRPr lang="da-DK" sz="1138" kern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Montserrat Medium"/>
            </a:endParaRPr>
          </a:p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Montserrat Medium"/>
              </a:rPr>
              <a:t>INDSÆT DATO</a:t>
            </a:r>
            <a:endParaRPr sz="1138" kern="1200" dirty="0">
              <a:solidFill>
                <a:prstClr val="black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93804CCA-E14E-363D-05F1-6157BA2343CE}"/>
              </a:ext>
            </a:extLst>
          </p:cNvPr>
          <p:cNvSpPr txBox="1"/>
          <p:nvPr/>
        </p:nvSpPr>
        <p:spPr>
          <a:xfrm>
            <a:off x="2529090" y="1762378"/>
            <a:ext cx="452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dirty="0">
                <a:solidFill>
                  <a:srgbClr val="480062"/>
                </a:solidFill>
                <a:latin typeface="Montserrat" pitchFamily="2" charset="77"/>
              </a:rPr>
              <a:t>Næste skridt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A4252E9-D2B9-1A74-BCDD-DF0F3663E08E}"/>
              </a:ext>
            </a:extLst>
          </p:cNvPr>
          <p:cNvSpPr/>
          <p:nvPr/>
        </p:nvSpPr>
        <p:spPr>
          <a:xfrm>
            <a:off x="6017209" y="2451813"/>
            <a:ext cx="2236361" cy="2236361"/>
          </a:xfrm>
          <a:prstGeom prst="ellipse">
            <a:avLst/>
          </a:prstGeom>
          <a:solidFill>
            <a:srgbClr val="FF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Google Shape;184;p9">
            <a:extLst>
              <a:ext uri="{FF2B5EF4-FFF2-40B4-BE49-F238E27FC236}">
                <a16:creationId xmlns:a16="http://schemas.microsoft.com/office/drawing/2014/main" id="{4BFD468E-9834-9388-048A-203F4C438C50}"/>
              </a:ext>
            </a:extLst>
          </p:cNvPr>
          <p:cNvSpPr txBox="1"/>
          <p:nvPr/>
        </p:nvSpPr>
        <p:spPr>
          <a:xfrm>
            <a:off x="5931693" y="4791734"/>
            <a:ext cx="2236361" cy="77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 Medium" pitchFamily="2" charset="77"/>
                <a:ea typeface="Montserrat Medium"/>
                <a:cs typeface="Montserrat Medium"/>
                <a:sym typeface="Montserrat Medium"/>
              </a:rPr>
              <a:t>OPSTART SOM FRIVILLIG I [INDSÆT FORENING]</a:t>
            </a:r>
          </a:p>
          <a:p>
            <a:pPr algn="ctr" defTabSz="742950">
              <a:buClrTx/>
              <a:defRPr/>
            </a:pPr>
            <a:endParaRPr lang="da-DK" sz="1138" kern="1200" dirty="0">
              <a:solidFill>
                <a:srgbClr val="480062"/>
              </a:solidFill>
              <a:latin typeface="Montserrat" pitchFamily="2" charset="77"/>
              <a:ea typeface="Calibri"/>
              <a:cs typeface="Calibri"/>
              <a:sym typeface="Montserrat Medium"/>
            </a:endParaRPr>
          </a:p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" pitchFamily="2" charset="77"/>
                <a:ea typeface="Calibri"/>
                <a:cs typeface="Calibri"/>
                <a:sym typeface="Montserrat Medium"/>
              </a:rPr>
              <a:t>INDSÆT DATO</a:t>
            </a:r>
            <a:endParaRPr sz="1138" kern="1200" dirty="0">
              <a:solidFill>
                <a:prstClr val="black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66482C90-405B-31BC-59C8-EAD5AA704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08" y="2893902"/>
            <a:ext cx="1669364" cy="1352184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3D31A122-9D85-43B7-441A-8C2111DB4A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12778" y="2689755"/>
            <a:ext cx="1693788" cy="1693788"/>
          </a:xfrm>
          <a:prstGeom prst="rect">
            <a:avLst/>
          </a:prstGeom>
        </p:spPr>
      </p:pic>
      <p:pic>
        <p:nvPicPr>
          <p:cNvPr id="21" name="Billede 20" descr="Et billede, der indeholder Grafik, kunst, design&#10;&#10;Automatisk genereret beskrivelse">
            <a:extLst>
              <a:ext uri="{FF2B5EF4-FFF2-40B4-BE49-F238E27FC236}">
                <a16:creationId xmlns:a16="http://schemas.microsoft.com/office/drawing/2014/main" id="{D4CE5796-7ABF-D5AE-EC23-CA1F99EDC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940637" flipH="1">
            <a:off x="4493229" y="3048118"/>
            <a:ext cx="919541" cy="919541"/>
          </a:xfrm>
          <a:prstGeom prst="rect">
            <a:avLst/>
          </a:prstGeom>
        </p:spPr>
      </p:pic>
      <p:pic>
        <p:nvPicPr>
          <p:cNvPr id="3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53010D6-A539-D9A2-262B-1DD038008E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C7578DFD-E279-0B63-3936-B37A0A98D4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D4679F86-C984-CAE9-F7EC-107A9DDA401C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21EBBA83-9ED0-9C05-325D-CF19D899C073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5BA99E8B-7696-6F45-0AE0-C0922A8FE638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61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5E46A185-7711-092B-6A3F-0A0AF528CBBC}"/>
              </a:ext>
            </a:extLst>
          </p:cNvPr>
          <p:cNvSpPr txBox="1"/>
          <p:nvPr/>
        </p:nvSpPr>
        <p:spPr>
          <a:xfrm>
            <a:off x="637136" y="1515976"/>
            <a:ext cx="8631729" cy="3843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375" dirty="0">
                <a:solidFill>
                  <a:srgbClr val="FAF2D6"/>
                </a:solidFill>
                <a:latin typeface="Montserrat" pitchFamily="2" charset="77"/>
              </a:rPr>
              <a:t>TAK!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BB1B578-8523-EBB8-1D0C-173109324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977" y="2768696"/>
            <a:ext cx="10057977" cy="2131096"/>
          </a:xfrm>
          <a:prstGeom prst="rect">
            <a:avLst/>
          </a:prstGeom>
        </p:spPr>
      </p:pic>
      <p:pic>
        <p:nvPicPr>
          <p:cNvPr id="7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442E9E5-29AF-62D9-7244-B9F97749B6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A02EC50E-366E-B359-D6FD-18421A957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2" y="356965"/>
            <a:ext cx="616197" cy="616197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E82705EC-EA9D-4EB6-B986-2FA8124F91D4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34F21CB9-C0FF-A5E9-7439-0013B69DBA45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MØD FORENINGEN PÅ SKOLEN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F91DC0C1-24C9-AF5B-DA0A-90CF6024393C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834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641</Words>
  <Application>Microsoft Macintosh PowerPoint</Application>
  <PresentationFormat>A4-papir (210 x 297 mm)</PresentationFormat>
  <Paragraphs>88</Paragraphs>
  <Slides>11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8" baseType="lpstr">
      <vt:lpstr>Arial</vt:lpstr>
      <vt:lpstr>Montserrat Light</vt:lpstr>
      <vt:lpstr>Montserrat Medium</vt:lpstr>
      <vt:lpstr>Calibri</vt:lpstr>
      <vt:lpstr>Montserrat</vt:lpstr>
      <vt:lpstr>Montserrat Alternates Medium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Melanie Pedersen</cp:lastModifiedBy>
  <cp:revision>151</cp:revision>
  <dcterms:created xsi:type="dcterms:W3CDTF">2022-08-09T11:08:44Z</dcterms:created>
  <dcterms:modified xsi:type="dcterms:W3CDTF">2025-01-09T16:48:21Z</dcterms:modified>
</cp:coreProperties>
</file>