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303" r:id="rId3"/>
    <p:sldId id="269" r:id="rId4"/>
    <p:sldId id="270" r:id="rId5"/>
    <p:sldId id="271" r:id="rId6"/>
    <p:sldId id="298" r:id="rId7"/>
    <p:sldId id="301" r:id="rId8"/>
    <p:sldId id="300" r:id="rId9"/>
    <p:sldId id="302" r:id="rId10"/>
    <p:sldId id="266" r:id="rId11"/>
  </p:sldIdLst>
  <p:sldSz cx="9906000" cy="6858000" type="A4"/>
  <p:notesSz cx="6858000" cy="9144000"/>
  <p:embeddedFontLst>
    <p:embeddedFont>
      <p:font typeface="Montserrat" pitchFamily="2" charset="77"/>
      <p:regular r:id="rId13"/>
      <p:bold r:id="rId14"/>
      <p:italic r:id="rId15"/>
      <p:boldItalic r:id="rId16"/>
    </p:embeddedFont>
    <p:embeddedFont>
      <p:font typeface="Montserrat Alternates Medium" panose="02000505000000020004" pitchFamily="2" charset="77"/>
      <p:regular r:id="rId17"/>
      <p:bold r:id="rId18"/>
      <p:italic r:id="rId18"/>
      <p:boldItalic r:id="rId19"/>
    </p:embeddedFont>
    <p:embeddedFont>
      <p:font typeface="Montserrat Light" pitchFamily="2" charset="77"/>
      <p:regular r:id="rId20"/>
      <p:italic r:id="rId21"/>
    </p:embeddedFont>
    <p:embeddedFont>
      <p:font typeface="Montserrat Medium" pitchFamily="2" charset="77"/>
      <p:regular r:id="rId22"/>
      <p:bold r:id="rId19"/>
      <p:italic r:id="rId23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8" roundtripDataSignature="AMtx7mgdDEqUtcemjsYNVLYHNSRxufbbX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ine Krabek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0062"/>
    <a:srgbClr val="FFFBED"/>
    <a:srgbClr val="FBF2D7"/>
    <a:srgbClr val="D18CFF"/>
    <a:srgbClr val="FFFDEF"/>
    <a:srgbClr val="FFFCEE"/>
    <a:srgbClr val="7600BD"/>
    <a:srgbClr val="9742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42"/>
    <p:restoredTop sz="78163"/>
  </p:normalViewPr>
  <p:slideViewPr>
    <p:cSldViewPr snapToGrid="0">
      <p:cViewPr varScale="1">
        <p:scale>
          <a:sx n="98" d="100"/>
          <a:sy n="98" d="100"/>
        </p:scale>
        <p:origin x="181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AB2A8762-E231-9654-BB79-E4F7A9899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>
            <a:extLst>
              <a:ext uri="{FF2B5EF4-FFF2-40B4-BE49-F238E27FC236}">
                <a16:creationId xmlns:a16="http://schemas.microsoft.com/office/drawing/2014/main" id="{53DB273B-3646-ADAD-1548-155FFF49F7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INDSÆT DAGENS PROGRAM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86;p1:notes">
            <a:extLst>
              <a:ext uri="{FF2B5EF4-FFF2-40B4-BE49-F238E27FC236}">
                <a16:creationId xmlns:a16="http://schemas.microsoft.com/office/drawing/2014/main" id="{664CEA93-C109-EE29-9E8D-218EE4F0596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405098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46211178-2040-91E3-0466-B5CE7C6BE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>
            <a:extLst>
              <a:ext uri="{FF2B5EF4-FFF2-40B4-BE49-F238E27FC236}">
                <a16:creationId xmlns:a16="http://schemas.microsoft.com/office/drawing/2014/main" id="{E53CFB57-F564-7D9D-1799-D2A52EC212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da-DK" dirty="0"/>
              <a:t>klar om frivillighed, som noget man kan være i fritiden, fordi det er noget, man godt kan lide. </a:t>
            </a:r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da-DK" dirty="0"/>
          </a:p>
        </p:txBody>
      </p:sp>
      <p:sp>
        <p:nvSpPr>
          <p:cNvPr id="86" name="Google Shape;86;p1:notes">
            <a:extLst>
              <a:ext uri="{FF2B5EF4-FFF2-40B4-BE49-F238E27FC236}">
                <a16:creationId xmlns:a16="http://schemas.microsoft.com/office/drawing/2014/main" id="{BB638A2A-8A47-1657-AC2A-A288CF287A9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447122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4BA4F722-F130-DF3F-385E-3191FA6F1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>
            <a:extLst>
              <a:ext uri="{FF2B5EF4-FFF2-40B4-BE49-F238E27FC236}">
                <a16:creationId xmlns:a16="http://schemas.microsoft.com/office/drawing/2014/main" id="{0812A03D-A75C-D72C-C0F4-B2BF812B2F4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da-DK" dirty="0"/>
              <a:t>klar om frivillighed, som noget man kan være i fritiden, fordi det er noget, man godt kan lide. </a:t>
            </a:r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da-DK" dirty="0"/>
          </a:p>
        </p:txBody>
      </p:sp>
      <p:sp>
        <p:nvSpPr>
          <p:cNvPr id="86" name="Google Shape;86;p1:notes">
            <a:extLst>
              <a:ext uri="{FF2B5EF4-FFF2-40B4-BE49-F238E27FC236}">
                <a16:creationId xmlns:a16="http://schemas.microsoft.com/office/drawing/2014/main" id="{42347985-BB49-7032-BF33-7551016BF1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302968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 ENTEN FILM MED JENS, MAGNUS ELLER BRUG EN ROLLEMODEL TIL AT FORTÆLLE OM ERFARINGERNE MED FRIVILLIGHED</a:t>
            </a:r>
            <a:b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FILM MED JENS </a:t>
            </a:r>
            <a:b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Blev frivillig gennem frivilligforløb på STU og er efterfølgende blevet frivillig på egen hånd i fritiden i Wefood.</a:t>
            </a:r>
            <a:b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da-DK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LINK TIL VIDEO: </a:t>
            </a:r>
            <a:br>
              <a:rPr lang="da-DK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da-DK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https</a:t>
            </a:r>
            <a:r>
              <a:rPr lang="da-DK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://</a:t>
            </a:r>
            <a:r>
              <a:rPr lang="da-DK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player.vimeo.com</a:t>
            </a:r>
            <a:r>
              <a:rPr lang="da-DK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/</a:t>
            </a:r>
            <a:r>
              <a:rPr lang="da-DK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progressive_redirect</a:t>
            </a:r>
            <a:r>
              <a:rPr lang="da-DK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/playback/889409953/</a:t>
            </a:r>
            <a:r>
              <a:rPr lang="da-DK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rendition</a:t>
            </a:r>
            <a:r>
              <a:rPr lang="da-DK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/540p/file.mp4?loc=external&amp;oauth2_token_id=1417259251&amp;signature=2cdb8745aac0c8bc885d256bb207969db626f3f3abe8f0410bdcedbb8f3cc140#t=0.001</a:t>
            </a:r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DA8A5C-3E11-7A4D-9899-F514CDE1CAA2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976874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 ENTEN FILM MED JENS, MAGNUS ELLER BRUG EN ROLLEMODEL TIL AT FORTÆLLE OM ERFARINGERNE MED FRIVILLIGHED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FILM MED MAGNUS</a:t>
            </a:r>
            <a:b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Blev frivillig gennem sin STU og fortsatte som frivillig efter han gik ud af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STU’en</a:t>
            </a:r>
            <a:b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LINK TIL VIDEO: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://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vimeo.com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/753824676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DA8A5C-3E11-7A4D-9899-F514CDE1CAA2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835079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6558E15A-2D42-DB61-6B50-2605F8A83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>
            <a:extLst>
              <a:ext uri="{FF2B5EF4-FFF2-40B4-BE49-F238E27FC236}">
                <a16:creationId xmlns:a16="http://schemas.microsoft.com/office/drawing/2014/main" id="{EC173FDC-EFD5-C3F1-D207-525E1214FE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LAV ENTEN HJØRNEØVELSEN ELLER DILEMMAØVELSEN – BEGGE ØVELSER ER MED HER.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da-DK" dirty="0"/>
          </a:p>
        </p:txBody>
      </p:sp>
      <p:sp>
        <p:nvSpPr>
          <p:cNvPr id="86" name="Google Shape;86;p1:notes">
            <a:extLst>
              <a:ext uri="{FF2B5EF4-FFF2-40B4-BE49-F238E27FC236}">
                <a16:creationId xmlns:a16="http://schemas.microsoft.com/office/drawing/2014/main" id="{68763365-DEFD-28DE-67F6-D6D064B6D72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062369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C7CBBF23-8B20-2552-9736-79E7AF5EB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>
            <a:extLst>
              <a:ext uri="{FF2B5EF4-FFF2-40B4-BE49-F238E27FC236}">
                <a16:creationId xmlns:a16="http://schemas.microsoft.com/office/drawing/2014/main" id="{E9F10209-BC9B-5A86-396A-1C5273576B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LAV ENTEN HJØRNEØVELSEN ELLER DILEMMAØVELSEN – BEGGE ØVELSER ER MED HER.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da-DK" dirty="0"/>
          </a:p>
        </p:txBody>
      </p:sp>
      <p:sp>
        <p:nvSpPr>
          <p:cNvPr id="86" name="Google Shape;86;p1:notes">
            <a:extLst>
              <a:ext uri="{FF2B5EF4-FFF2-40B4-BE49-F238E27FC236}">
                <a16:creationId xmlns:a16="http://schemas.microsoft.com/office/drawing/2014/main" id="{96496E9A-CE17-7CE5-C941-FED09E243A3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278800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3F174AB6-3C98-A353-8154-66C030A99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>
            <a:extLst>
              <a:ext uri="{FF2B5EF4-FFF2-40B4-BE49-F238E27FC236}">
                <a16:creationId xmlns:a16="http://schemas.microsoft.com/office/drawing/2014/main" id="{FCAFEC5A-A4DE-B47C-9E8B-4ED7454137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Indsæt de næste skridt, så det visuelt er tydeligt for de unge, hvad der skal ske den kommende periode. </a:t>
            </a:r>
            <a:b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 evt. billeder fra de konkrete foreninger, som de unge kan møde, hvis de ikke er til stede under workshoppen.</a:t>
            </a:r>
          </a:p>
        </p:txBody>
      </p:sp>
      <p:sp>
        <p:nvSpPr>
          <p:cNvPr id="86" name="Google Shape;86;p1:notes">
            <a:extLst>
              <a:ext uri="{FF2B5EF4-FFF2-40B4-BE49-F238E27FC236}">
                <a16:creationId xmlns:a16="http://schemas.microsoft.com/office/drawing/2014/main" id="{89B2E295-84A1-32E3-8ABE-73701B80F2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684877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DA8A5C-3E11-7A4D-9899-F514CDE1CAA2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0451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75"/>
              <a:buFont typeface="Calibri"/>
              <a:buNone/>
              <a:defRPr sz="487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50"/>
              <a:buNone/>
              <a:defRPr sz="1950"/>
            </a:lvl1pPr>
            <a:lvl2pPr lvl="1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None/>
              <a:defRPr sz="1625"/>
            </a:lvl2pPr>
            <a:lvl3pPr lvl="2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None/>
              <a:defRPr sz="1463"/>
            </a:lvl3pPr>
            <a:lvl4pPr lvl="3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4pPr>
            <a:lvl5pPr lvl="4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5pPr>
            <a:lvl6pPr lvl="5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6pPr>
            <a:lvl7pPr lvl="6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7pPr>
            <a:lvl8pPr lvl="7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8pPr>
            <a:lvl9pPr lvl="8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18" name="Google Shape;18;p7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7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snitsoverskrift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75"/>
              <a:buFont typeface="Calibri"/>
              <a:buNone/>
              <a:defRPr sz="487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rgbClr val="888888"/>
              </a:buClr>
              <a:buSzPts val="1950"/>
              <a:buNone/>
              <a:defRPr sz="195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625"/>
              <a:buNone/>
              <a:defRPr sz="1625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463"/>
              <a:buNone/>
              <a:defRPr sz="1463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 indholdsobjekter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2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mmenlign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50"/>
              <a:buNone/>
              <a:defRPr sz="1950" b="1"/>
            </a:lvl1pPr>
            <a:lvl2pPr marL="914400" lvl="1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None/>
              <a:defRPr sz="1625" b="1"/>
            </a:lvl2pPr>
            <a:lvl3pPr marL="1371600" lvl="2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None/>
              <a:defRPr sz="1463" b="1"/>
            </a:lvl3pPr>
            <a:lvl4pPr marL="1828800" lvl="3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4pPr>
            <a:lvl5pPr marL="2286000" lvl="4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5pPr>
            <a:lvl6pPr marL="2743200" lvl="5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6pPr>
            <a:lvl7pPr marL="3200400" lvl="6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7pPr>
            <a:lvl8pPr marL="3657600" lvl="7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8pPr>
            <a:lvl9pPr marL="4114800" lvl="8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682328" y="2505075"/>
            <a:ext cx="4190702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5014913" y="1681163"/>
            <a:ext cx="4211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50"/>
              <a:buNone/>
              <a:defRPr sz="1950" b="1"/>
            </a:lvl1pPr>
            <a:lvl2pPr marL="914400" lvl="1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None/>
              <a:defRPr sz="1625" b="1"/>
            </a:lvl2pPr>
            <a:lvl3pPr marL="1371600" lvl="2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None/>
              <a:defRPr sz="1463" b="1"/>
            </a:lvl3pPr>
            <a:lvl4pPr marL="1828800" lvl="3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4pPr>
            <a:lvl5pPr marL="2286000" lvl="4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5pPr>
            <a:lvl6pPr marL="2743200" lvl="5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6pPr>
            <a:lvl7pPr marL="3200400" lvl="6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7pPr>
            <a:lvl8pPr marL="3657600" lvl="7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8pPr>
            <a:lvl9pPr marL="4114800" lvl="8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5014913" y="2505075"/>
            <a:ext cx="4211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2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dhold med billedteks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4211340" y="987426"/>
            <a:ext cx="5014913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37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  <a:defRPr sz="2600"/>
            </a:lvl1pPr>
            <a:lvl2pPr marL="914400" lvl="1" indent="-373062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275"/>
              <a:buChar char="•"/>
              <a:defRPr sz="2275"/>
            </a:lvl2pPr>
            <a:lvl3pPr marL="1371600" lvl="2" indent="-352425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950"/>
              <a:buChar char="•"/>
              <a:defRPr sz="1950"/>
            </a:lvl3pPr>
            <a:lvl4pPr marL="1828800" lvl="3" indent="-331787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4pPr>
            <a:lvl5pPr marL="2286000" lvl="4" indent="-331787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5pPr>
            <a:lvl6pPr marL="2743200" lvl="5" indent="-331787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6pPr>
            <a:lvl7pPr marL="3200400" lvl="6" indent="-331787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7pPr>
            <a:lvl8pPr marL="3657600" lvl="7" indent="-331787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8pPr>
            <a:lvl9pPr marL="4114800" lvl="8" indent="-331787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1pPr>
            <a:lvl2pPr marL="914400" lvl="1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138"/>
              <a:buNone/>
              <a:defRPr sz="1138"/>
            </a:lvl2pPr>
            <a:lvl3pPr marL="1371600" lvl="2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975"/>
              <a:buNone/>
              <a:defRPr sz="975"/>
            </a:lvl3pPr>
            <a:lvl4pPr marL="1828800" lvl="3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4pPr>
            <a:lvl5pPr marL="2286000" lvl="4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5pPr>
            <a:lvl6pPr marL="2743200" lvl="5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6pPr>
            <a:lvl7pPr marL="3200400" lvl="6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7pPr>
            <a:lvl8pPr marL="3657600" lvl="7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8pPr>
            <a:lvl9pPr marL="4114800" lvl="8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llede med billedteks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>
            <a:spLocks noGrp="1"/>
          </p:cNvSpPr>
          <p:nvPr>
            <p:ph type="pic" idx="2"/>
          </p:nvPr>
        </p:nvSpPr>
        <p:spPr>
          <a:xfrm>
            <a:off x="4211340" y="987426"/>
            <a:ext cx="5014913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1pPr>
            <a:lvl2pPr marL="914400" lvl="1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138"/>
              <a:buNone/>
              <a:defRPr sz="1138"/>
            </a:lvl2pPr>
            <a:lvl3pPr marL="1371600" lvl="2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975"/>
              <a:buNone/>
              <a:defRPr sz="975"/>
            </a:lvl3pPr>
            <a:lvl4pPr marL="1828800" lvl="3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4pPr>
            <a:lvl5pPr marL="2286000" lvl="4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5pPr>
            <a:lvl6pPr marL="2743200" lvl="5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6pPr>
            <a:lvl7pPr marL="3200400" lvl="6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7pPr>
            <a:lvl8pPr marL="3657600" lvl="7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8pPr>
            <a:lvl9pPr marL="4114800" lvl="8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og lodret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 rot="5400000">
            <a:off x="2777332" y="-270668"/>
            <a:ext cx="4351338" cy="854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dret titel og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 rot="5400000">
            <a:off x="5251052" y="2203054"/>
            <a:ext cx="5811838" cy="2135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 rot="5400000">
            <a:off x="917177" y="128984"/>
            <a:ext cx="5811838" cy="6284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C4CF7A-7D97-45EB-362B-E73C5B041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FDCF285-D121-0301-F21E-AE125F273C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1DCC1D7-D2C0-C593-5E58-FD460179F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61BCF-6760-634E-83F4-E945856A3387}" type="datetimeFigureOut">
              <a:rPr lang="da-DK" smtClean="0"/>
              <a:t>09.01.2025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826968F-ADF7-2375-BBE0-35BFC3E2D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AE7A23E-6603-B346-A773-A6EA3252A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14255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75"/>
              <a:buFont typeface="Calibri"/>
              <a:buNone/>
              <a:defRPr sz="3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6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3062" algn="l" rtl="0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2275"/>
              <a:buFont typeface="Arial"/>
              <a:buChar char="•"/>
              <a:defRPr sz="22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24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95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1787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6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6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6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hyperlink" Target="https://player.vimeo.com/progressive_redirect/playback/889409953/rendition/540p/file.mp4?loc=external&amp;oauth2_token_id=1417259251&amp;signature=2cdb8745aac0c8bc885d256bb207969db626f3f3abe8f0410bdcedbb8f3cc140#t=0.001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hyperlink" Target="https://vimeo.com/753824676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0062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lede 10" descr="Et billede, der indeholder clipart, tegneserie, kunst, design&#10;&#10;Automatisk genereret beskrivelse med mellem tillid">
            <a:extLst>
              <a:ext uri="{FF2B5EF4-FFF2-40B4-BE49-F238E27FC236}">
                <a16:creationId xmlns:a16="http://schemas.microsoft.com/office/drawing/2014/main" id="{7473EA41-85BE-3F73-0C1D-AE2229F76E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083" y="359513"/>
            <a:ext cx="616198" cy="616198"/>
          </a:xfrm>
          <a:prstGeom prst="rect">
            <a:avLst/>
          </a:prstGeom>
        </p:spPr>
      </p:pic>
      <p:pic>
        <p:nvPicPr>
          <p:cNvPr id="7" name="Google Shape;101;p2" descr="Et billede, der indeholder tekst&#10;&#10;Automatisk genereret beskrivelse">
            <a:extLst>
              <a:ext uri="{FF2B5EF4-FFF2-40B4-BE49-F238E27FC236}">
                <a16:creationId xmlns:a16="http://schemas.microsoft.com/office/drawing/2014/main" id="{BC73C2A2-71B5-6798-6639-DF8F7D2B4AC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4245" y="6313497"/>
            <a:ext cx="1547517" cy="369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098F79C5-2102-66C4-4E63-782DCE3514D5}"/>
              </a:ext>
            </a:extLst>
          </p:cNvPr>
          <p:cNvSpPr/>
          <p:nvPr/>
        </p:nvSpPr>
        <p:spPr>
          <a:xfrm>
            <a:off x="-1329557" y="1798550"/>
            <a:ext cx="6008205" cy="5831798"/>
          </a:xfrm>
          <a:prstGeom prst="ellipse">
            <a:avLst/>
          </a:prstGeom>
          <a:solidFill>
            <a:srgbClr val="FFFC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E6872C14-27A2-E39F-995B-941203F6C37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-290990" y="2280801"/>
            <a:ext cx="4217686" cy="4217686"/>
          </a:xfrm>
          <a:prstGeom prst="rect">
            <a:avLst/>
          </a:prstGeom>
        </p:spPr>
      </p:pic>
      <p:sp>
        <p:nvSpPr>
          <p:cNvPr id="13" name="Tekstfelt 12">
            <a:extLst>
              <a:ext uri="{FF2B5EF4-FFF2-40B4-BE49-F238E27FC236}">
                <a16:creationId xmlns:a16="http://schemas.microsoft.com/office/drawing/2014/main" id="{51857E0F-EAEE-C41F-73EE-E8AB97FC59D1}"/>
              </a:ext>
            </a:extLst>
          </p:cNvPr>
          <p:cNvSpPr txBox="1"/>
          <p:nvPr/>
        </p:nvSpPr>
        <p:spPr>
          <a:xfrm>
            <a:off x="5227354" y="3881812"/>
            <a:ext cx="42716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000" dirty="0">
                <a:solidFill>
                  <a:schemeClr val="bg1"/>
                </a:solidFill>
                <a:latin typeface="Montserrat Medium" pitchFamily="2" charset="77"/>
              </a:rPr>
              <a:t>FRIVILLIGHED</a:t>
            </a:r>
          </a:p>
          <a:p>
            <a:r>
              <a:rPr lang="da-DK" sz="2000" dirty="0">
                <a:solidFill>
                  <a:schemeClr val="bg1"/>
                </a:solidFill>
                <a:latin typeface="Montserrat Medium" pitchFamily="2" charset="77"/>
              </a:rPr>
              <a:t>PÅ (INDSÆT SKOLENS NAVN)</a:t>
            </a:r>
          </a:p>
        </p:txBody>
      </p:sp>
      <p:grpSp>
        <p:nvGrpSpPr>
          <p:cNvPr id="6" name="Gruppe 5">
            <a:extLst>
              <a:ext uri="{FF2B5EF4-FFF2-40B4-BE49-F238E27FC236}">
                <a16:creationId xmlns:a16="http://schemas.microsoft.com/office/drawing/2014/main" id="{4B59448D-7755-F459-3DBB-5355AA38CDC8}"/>
              </a:ext>
            </a:extLst>
          </p:cNvPr>
          <p:cNvGrpSpPr/>
          <p:nvPr/>
        </p:nvGrpSpPr>
        <p:grpSpPr>
          <a:xfrm>
            <a:off x="1057481" y="414429"/>
            <a:ext cx="5041435" cy="525642"/>
            <a:chOff x="1189588" y="424397"/>
            <a:chExt cx="5041435" cy="525642"/>
          </a:xfrm>
        </p:grpSpPr>
        <p:sp>
          <p:nvSpPr>
            <p:cNvPr id="8" name="Google Shape;103;p2">
              <a:extLst>
                <a:ext uri="{FF2B5EF4-FFF2-40B4-BE49-F238E27FC236}">
                  <a16:creationId xmlns:a16="http://schemas.microsoft.com/office/drawing/2014/main" id="{D4C437AA-151D-0B7E-B175-129A4BA747F0}"/>
                </a:ext>
              </a:extLst>
            </p:cNvPr>
            <p:cNvSpPr txBox="1"/>
            <p:nvPr/>
          </p:nvSpPr>
          <p:spPr>
            <a:xfrm>
              <a:off x="1189588" y="580748"/>
              <a:ext cx="5041435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800" dirty="0">
                  <a:solidFill>
                    <a:schemeClr val="bg1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INTRODUKTIONSWORKSHOP</a:t>
              </a:r>
              <a:endParaRPr sz="1200" dirty="0">
                <a:solidFill>
                  <a:schemeClr val="bg1"/>
                </a:solidFill>
                <a:latin typeface="Montserrat Medium" pitchFamily="2" charset="77"/>
              </a:endParaRPr>
            </a:p>
          </p:txBody>
        </p:sp>
        <p:sp>
          <p:nvSpPr>
            <p:cNvPr id="9" name="Google Shape;103;p2">
              <a:extLst>
                <a:ext uri="{FF2B5EF4-FFF2-40B4-BE49-F238E27FC236}">
                  <a16:creationId xmlns:a16="http://schemas.microsoft.com/office/drawing/2014/main" id="{9B312E5E-AA23-44BD-79D2-62A70953CE87}"/>
                </a:ext>
              </a:extLst>
            </p:cNvPr>
            <p:cNvSpPr txBox="1"/>
            <p:nvPr/>
          </p:nvSpPr>
          <p:spPr>
            <a:xfrm>
              <a:off x="1189588" y="424397"/>
              <a:ext cx="5041435" cy="26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100" dirty="0">
                  <a:solidFill>
                    <a:srgbClr val="FF9E00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UNGE KLÆDES PÅ TIL FRIVILLIGHED</a:t>
              </a:r>
              <a:endParaRPr sz="800" dirty="0">
                <a:solidFill>
                  <a:srgbClr val="FF9E00"/>
                </a:solidFill>
                <a:latin typeface="Montserrat Medium" pitchFamily="2" charset="77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D"/>
        </a:solid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D3E1250F-DB34-BAC1-4EBD-0D6AA118B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EEFB0567-25C0-5F11-C26C-6E8E2B272EC0}"/>
              </a:ext>
            </a:extLst>
          </p:cNvPr>
          <p:cNvSpPr/>
          <p:nvPr/>
        </p:nvSpPr>
        <p:spPr>
          <a:xfrm rot="10800000">
            <a:off x="538324" y="2071771"/>
            <a:ext cx="264824" cy="264824"/>
          </a:xfrm>
          <a:prstGeom prst="ellipse">
            <a:avLst/>
          </a:prstGeom>
          <a:solidFill>
            <a:srgbClr val="D28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90" name="Google Shape;90;p1">
            <a:extLst>
              <a:ext uri="{FF2B5EF4-FFF2-40B4-BE49-F238E27FC236}">
                <a16:creationId xmlns:a16="http://schemas.microsoft.com/office/drawing/2014/main" id="{DA82D772-2D43-5C92-6621-A1A0EE5C76D5}"/>
              </a:ext>
            </a:extLst>
          </p:cNvPr>
          <p:cNvSpPr txBox="1"/>
          <p:nvPr/>
        </p:nvSpPr>
        <p:spPr>
          <a:xfrm>
            <a:off x="452281" y="1280437"/>
            <a:ext cx="8553428" cy="507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800" dirty="0">
                <a:solidFill>
                  <a:srgbClr val="48006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Dagens program</a:t>
            </a:r>
            <a:endParaRPr lang="da-DK" sz="1600" dirty="0"/>
          </a:p>
        </p:txBody>
      </p:sp>
      <p:pic>
        <p:nvPicPr>
          <p:cNvPr id="7" name="Google Shape;101;p2" descr="Et billede, der indeholder tekst&#10;&#10;Automatisk genereret beskrivelse">
            <a:extLst>
              <a:ext uri="{FF2B5EF4-FFF2-40B4-BE49-F238E27FC236}">
                <a16:creationId xmlns:a16="http://schemas.microsoft.com/office/drawing/2014/main" id="{27473B88-1557-51FC-EC73-F040EDDAF7E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0177" y="6313497"/>
            <a:ext cx="1547517" cy="369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16;p3">
            <a:extLst>
              <a:ext uri="{FF2B5EF4-FFF2-40B4-BE49-F238E27FC236}">
                <a16:creationId xmlns:a16="http://schemas.microsoft.com/office/drawing/2014/main" id="{1FD29F3E-6D1C-C536-2573-5A7504B3269E}"/>
              </a:ext>
            </a:extLst>
          </p:cNvPr>
          <p:cNvSpPr txBox="1"/>
          <p:nvPr/>
        </p:nvSpPr>
        <p:spPr>
          <a:xfrm>
            <a:off x="931856" y="2035996"/>
            <a:ext cx="8003636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600" dirty="0">
                <a:solidFill>
                  <a:srgbClr val="480062"/>
                </a:solidFill>
                <a:latin typeface="Montserrat"/>
                <a:ea typeface="Montserrat"/>
                <a:cs typeface="Montserrat"/>
                <a:sym typeface="Montserrat"/>
              </a:rPr>
              <a:t>Hvad er frivillighed?</a:t>
            </a:r>
            <a:endParaRPr sz="1800" dirty="0"/>
          </a:p>
        </p:txBody>
      </p:sp>
      <p:sp>
        <p:nvSpPr>
          <p:cNvPr id="15" name="Google Shape;118;p3">
            <a:extLst>
              <a:ext uri="{FF2B5EF4-FFF2-40B4-BE49-F238E27FC236}">
                <a16:creationId xmlns:a16="http://schemas.microsoft.com/office/drawing/2014/main" id="{71DB0C82-A107-2BBB-A2B6-01D9B3782BD8}"/>
              </a:ext>
            </a:extLst>
          </p:cNvPr>
          <p:cNvSpPr txBox="1"/>
          <p:nvPr/>
        </p:nvSpPr>
        <p:spPr>
          <a:xfrm>
            <a:off x="597546" y="2075025"/>
            <a:ext cx="146876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100" dirty="0">
                <a:solidFill>
                  <a:schemeClr val="lt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rPr>
              <a:t>1</a:t>
            </a:r>
            <a:endParaRPr sz="2400" dirty="0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22F44EB1-3636-19CE-376B-64C004DF90A9}"/>
              </a:ext>
            </a:extLst>
          </p:cNvPr>
          <p:cNvSpPr/>
          <p:nvPr/>
        </p:nvSpPr>
        <p:spPr>
          <a:xfrm rot="10800000">
            <a:off x="538324" y="2532714"/>
            <a:ext cx="264824" cy="264824"/>
          </a:xfrm>
          <a:prstGeom prst="ellipse">
            <a:avLst/>
          </a:prstGeom>
          <a:solidFill>
            <a:srgbClr val="D28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8" name="Google Shape;116;p3">
            <a:extLst>
              <a:ext uri="{FF2B5EF4-FFF2-40B4-BE49-F238E27FC236}">
                <a16:creationId xmlns:a16="http://schemas.microsoft.com/office/drawing/2014/main" id="{441F29BB-B880-AEC6-5ABD-7AD85A5CFD93}"/>
              </a:ext>
            </a:extLst>
          </p:cNvPr>
          <p:cNvSpPr txBox="1"/>
          <p:nvPr/>
        </p:nvSpPr>
        <p:spPr>
          <a:xfrm>
            <a:off x="931856" y="2496939"/>
            <a:ext cx="8003636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600" dirty="0">
                <a:solidFill>
                  <a:srgbClr val="480062"/>
                </a:solidFill>
                <a:latin typeface="Montserrat"/>
                <a:ea typeface="Montserrat"/>
                <a:cs typeface="Montserrat"/>
                <a:sym typeface="Montserrat"/>
              </a:rPr>
              <a:t>Mød en frivillig</a:t>
            </a:r>
            <a:endParaRPr sz="1800" dirty="0"/>
          </a:p>
        </p:txBody>
      </p:sp>
      <p:sp>
        <p:nvSpPr>
          <p:cNvPr id="19" name="Google Shape;118;p3">
            <a:extLst>
              <a:ext uri="{FF2B5EF4-FFF2-40B4-BE49-F238E27FC236}">
                <a16:creationId xmlns:a16="http://schemas.microsoft.com/office/drawing/2014/main" id="{B97E7CC3-6BC9-F59A-6264-75FFEA8B742E}"/>
              </a:ext>
            </a:extLst>
          </p:cNvPr>
          <p:cNvSpPr txBox="1"/>
          <p:nvPr/>
        </p:nvSpPr>
        <p:spPr>
          <a:xfrm>
            <a:off x="597546" y="2535968"/>
            <a:ext cx="146876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100" dirty="0">
                <a:solidFill>
                  <a:schemeClr val="lt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rPr>
              <a:t>2</a:t>
            </a:r>
            <a:endParaRPr sz="2400" dirty="0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6CD540EE-EAA7-8BCF-52F3-6134A5ADE1AB}"/>
              </a:ext>
            </a:extLst>
          </p:cNvPr>
          <p:cNvSpPr/>
          <p:nvPr/>
        </p:nvSpPr>
        <p:spPr>
          <a:xfrm rot="10800000">
            <a:off x="538324" y="2993657"/>
            <a:ext cx="264824" cy="264824"/>
          </a:xfrm>
          <a:prstGeom prst="ellipse">
            <a:avLst/>
          </a:prstGeom>
          <a:solidFill>
            <a:srgbClr val="D28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4" name="Google Shape;116;p3">
            <a:extLst>
              <a:ext uri="{FF2B5EF4-FFF2-40B4-BE49-F238E27FC236}">
                <a16:creationId xmlns:a16="http://schemas.microsoft.com/office/drawing/2014/main" id="{239D0AC2-4873-EC4A-CC50-6167448E56F6}"/>
              </a:ext>
            </a:extLst>
          </p:cNvPr>
          <p:cNvSpPr txBox="1"/>
          <p:nvPr/>
        </p:nvSpPr>
        <p:spPr>
          <a:xfrm>
            <a:off x="931856" y="2957882"/>
            <a:ext cx="8003636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600" dirty="0">
                <a:solidFill>
                  <a:srgbClr val="480062"/>
                </a:solidFill>
                <a:latin typeface="Montserrat"/>
                <a:ea typeface="Montserrat"/>
                <a:cs typeface="Montserrat"/>
                <a:sym typeface="Montserrat"/>
              </a:rPr>
              <a:t>Hjørneøvelse</a:t>
            </a:r>
            <a:endParaRPr sz="1600" dirty="0"/>
          </a:p>
        </p:txBody>
      </p:sp>
      <p:sp>
        <p:nvSpPr>
          <p:cNvPr id="25" name="Google Shape;118;p3">
            <a:extLst>
              <a:ext uri="{FF2B5EF4-FFF2-40B4-BE49-F238E27FC236}">
                <a16:creationId xmlns:a16="http://schemas.microsoft.com/office/drawing/2014/main" id="{054C90BB-9E4E-C514-4B51-F5CE45658857}"/>
              </a:ext>
            </a:extLst>
          </p:cNvPr>
          <p:cNvSpPr txBox="1"/>
          <p:nvPr/>
        </p:nvSpPr>
        <p:spPr>
          <a:xfrm>
            <a:off x="597546" y="2996911"/>
            <a:ext cx="146876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100" dirty="0">
                <a:solidFill>
                  <a:schemeClr val="lt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rPr>
              <a:t>3</a:t>
            </a:r>
            <a:endParaRPr sz="2400" dirty="0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09304352-0174-3C65-7E76-6AAE44DAA64F}"/>
              </a:ext>
            </a:extLst>
          </p:cNvPr>
          <p:cNvSpPr/>
          <p:nvPr/>
        </p:nvSpPr>
        <p:spPr>
          <a:xfrm rot="10800000">
            <a:off x="538324" y="3454600"/>
            <a:ext cx="264824" cy="264824"/>
          </a:xfrm>
          <a:prstGeom prst="ellipse">
            <a:avLst/>
          </a:prstGeom>
          <a:solidFill>
            <a:srgbClr val="D28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4" name="Google Shape;116;p3">
            <a:extLst>
              <a:ext uri="{FF2B5EF4-FFF2-40B4-BE49-F238E27FC236}">
                <a16:creationId xmlns:a16="http://schemas.microsoft.com/office/drawing/2014/main" id="{375FC374-9EFC-6192-FAAF-F8A2D6D9D76E}"/>
              </a:ext>
            </a:extLst>
          </p:cNvPr>
          <p:cNvSpPr txBox="1"/>
          <p:nvPr/>
        </p:nvSpPr>
        <p:spPr>
          <a:xfrm>
            <a:off x="931856" y="3418825"/>
            <a:ext cx="8003636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600" dirty="0">
                <a:solidFill>
                  <a:srgbClr val="480062"/>
                </a:solidFill>
                <a:latin typeface="Montserrat"/>
                <a:ea typeface="Montserrat"/>
                <a:cs typeface="Montserrat"/>
                <a:sym typeface="Montserrat"/>
              </a:rPr>
              <a:t>Afrunding</a:t>
            </a:r>
            <a:endParaRPr sz="1600" dirty="0"/>
          </a:p>
        </p:txBody>
      </p:sp>
      <p:sp>
        <p:nvSpPr>
          <p:cNvPr id="6" name="Google Shape;118;p3">
            <a:extLst>
              <a:ext uri="{FF2B5EF4-FFF2-40B4-BE49-F238E27FC236}">
                <a16:creationId xmlns:a16="http://schemas.microsoft.com/office/drawing/2014/main" id="{415ADBCB-FC36-FEE5-D38C-3C68BC110547}"/>
              </a:ext>
            </a:extLst>
          </p:cNvPr>
          <p:cNvSpPr txBox="1"/>
          <p:nvPr/>
        </p:nvSpPr>
        <p:spPr>
          <a:xfrm>
            <a:off x="597546" y="3457854"/>
            <a:ext cx="146876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100" dirty="0">
                <a:solidFill>
                  <a:schemeClr val="lt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rPr>
              <a:t>4</a:t>
            </a:r>
            <a:endParaRPr sz="2400" dirty="0"/>
          </a:p>
        </p:txBody>
      </p:sp>
      <p:pic>
        <p:nvPicPr>
          <p:cNvPr id="8" name="Billede 7" descr="Et billede, der indeholder clipart, tegneserie, kunst, design&#10;&#10;Automatisk genereret beskrivelse med mellem tillid">
            <a:extLst>
              <a:ext uri="{FF2B5EF4-FFF2-40B4-BE49-F238E27FC236}">
                <a16:creationId xmlns:a16="http://schemas.microsoft.com/office/drawing/2014/main" id="{BC604FEA-E710-E35E-DB3F-0DF8480564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083" y="359513"/>
            <a:ext cx="616198" cy="616198"/>
          </a:xfrm>
          <a:prstGeom prst="rect">
            <a:avLst/>
          </a:prstGeom>
        </p:spPr>
      </p:pic>
      <p:grpSp>
        <p:nvGrpSpPr>
          <p:cNvPr id="9" name="Gruppe 8">
            <a:extLst>
              <a:ext uri="{FF2B5EF4-FFF2-40B4-BE49-F238E27FC236}">
                <a16:creationId xmlns:a16="http://schemas.microsoft.com/office/drawing/2014/main" id="{D71BB1F5-C4F9-205A-F946-0931D4299FE7}"/>
              </a:ext>
            </a:extLst>
          </p:cNvPr>
          <p:cNvGrpSpPr/>
          <p:nvPr/>
        </p:nvGrpSpPr>
        <p:grpSpPr>
          <a:xfrm>
            <a:off x="1057481" y="414429"/>
            <a:ext cx="5041435" cy="525642"/>
            <a:chOff x="1189588" y="424397"/>
            <a:chExt cx="5041435" cy="525642"/>
          </a:xfrm>
        </p:grpSpPr>
        <p:sp>
          <p:nvSpPr>
            <p:cNvPr id="10" name="Google Shape;103;p2">
              <a:extLst>
                <a:ext uri="{FF2B5EF4-FFF2-40B4-BE49-F238E27FC236}">
                  <a16:creationId xmlns:a16="http://schemas.microsoft.com/office/drawing/2014/main" id="{3DF808BC-B8BC-4910-7DE1-F7FAC6EF3F7D}"/>
                </a:ext>
              </a:extLst>
            </p:cNvPr>
            <p:cNvSpPr txBox="1"/>
            <p:nvPr/>
          </p:nvSpPr>
          <p:spPr>
            <a:xfrm>
              <a:off x="1189588" y="580748"/>
              <a:ext cx="5041435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800" dirty="0">
                  <a:solidFill>
                    <a:srgbClr val="480062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INTRODUKTIONSWORKSHOP</a:t>
              </a:r>
              <a:endParaRPr sz="1200" dirty="0">
                <a:solidFill>
                  <a:srgbClr val="480062"/>
                </a:solidFill>
                <a:latin typeface="Montserrat Medium" pitchFamily="2" charset="77"/>
              </a:endParaRPr>
            </a:p>
          </p:txBody>
        </p:sp>
        <p:sp>
          <p:nvSpPr>
            <p:cNvPr id="11" name="Google Shape;103;p2">
              <a:extLst>
                <a:ext uri="{FF2B5EF4-FFF2-40B4-BE49-F238E27FC236}">
                  <a16:creationId xmlns:a16="http://schemas.microsoft.com/office/drawing/2014/main" id="{16C456A6-0237-6F1F-E7AE-A9F6E27F8F2D}"/>
                </a:ext>
              </a:extLst>
            </p:cNvPr>
            <p:cNvSpPr txBox="1"/>
            <p:nvPr/>
          </p:nvSpPr>
          <p:spPr>
            <a:xfrm>
              <a:off x="1189588" y="424397"/>
              <a:ext cx="5041435" cy="26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100" dirty="0">
                  <a:solidFill>
                    <a:srgbClr val="FF9E00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UNGE KLÆDES PÅ TIL FRIVILLIGHED</a:t>
              </a:r>
              <a:endParaRPr sz="800" dirty="0">
                <a:solidFill>
                  <a:srgbClr val="FF9E00"/>
                </a:solidFill>
                <a:latin typeface="Montserrat Medium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4486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A336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A336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A336"/>
                                      </p:to>
                                    </p:animClr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A336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A336"/>
                                      </p:to>
                                    </p:animClr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A336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A336"/>
                                      </p:to>
                                    </p:animClr>
                                    <p:animClr clrSpc="rgb" dir="cw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A336"/>
                                      </p:to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 animBg="1"/>
      <p:bldP spid="23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D"/>
        </a:solid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FE23CE23-C1C5-21F9-653D-3C74F3742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udendørs, person, træ, legeplads&#10;&#10;Automatisk genereret beskrivelse">
            <a:extLst>
              <a:ext uri="{FF2B5EF4-FFF2-40B4-BE49-F238E27FC236}">
                <a16:creationId xmlns:a16="http://schemas.microsoft.com/office/drawing/2014/main" id="{1EABFE0C-FFB3-4BCA-6D6C-F5CA551884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1620414"/>
            <a:ext cx="4195770" cy="4195770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447F7E65-A6BB-B944-2921-6DEF28AF79F8}"/>
              </a:ext>
            </a:extLst>
          </p:cNvPr>
          <p:cNvSpPr txBox="1"/>
          <p:nvPr/>
        </p:nvSpPr>
        <p:spPr>
          <a:xfrm>
            <a:off x="214245" y="3179872"/>
            <a:ext cx="41347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a-DK" sz="3200" dirty="0">
                <a:solidFill>
                  <a:srgbClr val="480062"/>
                </a:solidFill>
                <a:latin typeface="Montserrat Medium" pitchFamily="2" charset="77"/>
              </a:rPr>
              <a:t>HVAD LAVER</a:t>
            </a:r>
            <a:br>
              <a:rPr lang="da-DK" sz="3200" dirty="0">
                <a:solidFill>
                  <a:srgbClr val="480062"/>
                </a:solidFill>
                <a:latin typeface="Montserrat Medium" pitchFamily="2" charset="77"/>
              </a:rPr>
            </a:br>
            <a:r>
              <a:rPr lang="da-DK" sz="3200" dirty="0">
                <a:solidFill>
                  <a:srgbClr val="480062"/>
                </a:solidFill>
                <a:latin typeface="Montserrat Medium" pitchFamily="2" charset="77"/>
              </a:rPr>
              <a:t>DU I DIN FRITID?</a:t>
            </a:r>
            <a:endParaRPr lang="da-DK" sz="2800" dirty="0">
              <a:solidFill>
                <a:srgbClr val="480062"/>
              </a:solidFill>
              <a:latin typeface="Montserrat Light" pitchFamily="2" charset="77"/>
            </a:endParaRPr>
          </a:p>
        </p:txBody>
      </p:sp>
      <p:pic>
        <p:nvPicPr>
          <p:cNvPr id="6" name="Google Shape;101;p2" descr="Et billede, der indeholder tekst&#10;&#10;Automatisk genereret beskrivelse">
            <a:extLst>
              <a:ext uri="{FF2B5EF4-FFF2-40B4-BE49-F238E27FC236}">
                <a16:creationId xmlns:a16="http://schemas.microsoft.com/office/drawing/2014/main" id="{0AB54E29-82B4-4D0C-AE6E-575772954E3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0177" y="6313497"/>
            <a:ext cx="1547517" cy="36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Billede 1" descr="Et billede, der indeholder clipart, tegneserie, kunst, design&#10;&#10;Automatisk genereret beskrivelse med mellem tillid">
            <a:extLst>
              <a:ext uri="{FF2B5EF4-FFF2-40B4-BE49-F238E27FC236}">
                <a16:creationId xmlns:a16="http://schemas.microsoft.com/office/drawing/2014/main" id="{90291E01-DFAE-5B71-B2A1-E579F27335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083" y="359513"/>
            <a:ext cx="616198" cy="616198"/>
          </a:xfrm>
          <a:prstGeom prst="rect">
            <a:avLst/>
          </a:prstGeom>
        </p:spPr>
      </p:pic>
      <p:grpSp>
        <p:nvGrpSpPr>
          <p:cNvPr id="3" name="Gruppe 2">
            <a:extLst>
              <a:ext uri="{FF2B5EF4-FFF2-40B4-BE49-F238E27FC236}">
                <a16:creationId xmlns:a16="http://schemas.microsoft.com/office/drawing/2014/main" id="{CA8A09AD-568A-0A19-761E-4265B21021F1}"/>
              </a:ext>
            </a:extLst>
          </p:cNvPr>
          <p:cNvGrpSpPr/>
          <p:nvPr/>
        </p:nvGrpSpPr>
        <p:grpSpPr>
          <a:xfrm>
            <a:off x="1057481" y="414429"/>
            <a:ext cx="5041435" cy="525642"/>
            <a:chOff x="1189588" y="424397"/>
            <a:chExt cx="5041435" cy="525642"/>
          </a:xfrm>
        </p:grpSpPr>
        <p:sp>
          <p:nvSpPr>
            <p:cNvPr id="7" name="Google Shape;103;p2">
              <a:extLst>
                <a:ext uri="{FF2B5EF4-FFF2-40B4-BE49-F238E27FC236}">
                  <a16:creationId xmlns:a16="http://schemas.microsoft.com/office/drawing/2014/main" id="{F46E1E79-8D4A-E588-8F2B-64AF7E707AEF}"/>
                </a:ext>
              </a:extLst>
            </p:cNvPr>
            <p:cNvSpPr txBox="1"/>
            <p:nvPr/>
          </p:nvSpPr>
          <p:spPr>
            <a:xfrm>
              <a:off x="1189588" y="580748"/>
              <a:ext cx="5041435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800" dirty="0">
                  <a:solidFill>
                    <a:srgbClr val="480062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INTRODUKTIONSWORKSHOP</a:t>
              </a:r>
              <a:endParaRPr sz="1200" dirty="0">
                <a:solidFill>
                  <a:srgbClr val="480062"/>
                </a:solidFill>
                <a:latin typeface="Montserrat Medium" pitchFamily="2" charset="77"/>
              </a:endParaRPr>
            </a:p>
          </p:txBody>
        </p:sp>
        <p:sp>
          <p:nvSpPr>
            <p:cNvPr id="9" name="Google Shape;103;p2">
              <a:extLst>
                <a:ext uri="{FF2B5EF4-FFF2-40B4-BE49-F238E27FC236}">
                  <a16:creationId xmlns:a16="http://schemas.microsoft.com/office/drawing/2014/main" id="{FB1ED325-AEC5-C20F-2DF4-D36A6BD62A75}"/>
                </a:ext>
              </a:extLst>
            </p:cNvPr>
            <p:cNvSpPr txBox="1"/>
            <p:nvPr/>
          </p:nvSpPr>
          <p:spPr>
            <a:xfrm>
              <a:off x="1189588" y="424397"/>
              <a:ext cx="5041435" cy="26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100" dirty="0">
                  <a:solidFill>
                    <a:srgbClr val="FF9E00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UNGE KLÆDES PÅ TIL FRIVILLIGHED</a:t>
              </a:r>
              <a:endParaRPr sz="800" dirty="0">
                <a:solidFill>
                  <a:srgbClr val="FF9E00"/>
                </a:solidFill>
                <a:latin typeface="Montserrat Medium" pitchFamily="2" charset="77"/>
              </a:endParaRPr>
            </a:p>
          </p:txBody>
        </p:sp>
      </p:grpSp>
      <p:sp>
        <p:nvSpPr>
          <p:cNvPr id="8" name="Ellipse 7">
            <a:extLst>
              <a:ext uri="{FF2B5EF4-FFF2-40B4-BE49-F238E27FC236}">
                <a16:creationId xmlns:a16="http://schemas.microsoft.com/office/drawing/2014/main" id="{750E3294-179E-2DFF-C329-061733F13596}"/>
              </a:ext>
            </a:extLst>
          </p:cNvPr>
          <p:cNvSpPr/>
          <p:nvPr/>
        </p:nvSpPr>
        <p:spPr>
          <a:xfrm>
            <a:off x="5115697" y="4905632"/>
            <a:ext cx="617838" cy="617838"/>
          </a:xfrm>
          <a:prstGeom prst="ellipse">
            <a:avLst/>
          </a:prstGeom>
          <a:solidFill>
            <a:srgbClr val="D18C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53675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D"/>
        </a:solid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9BEE14C8-8E4C-7923-5A3C-477FD74E8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tøj, person, Ansigt, smil&#10;&#10;Automatisk genereret beskrivelse">
            <a:extLst>
              <a:ext uri="{FF2B5EF4-FFF2-40B4-BE49-F238E27FC236}">
                <a16:creationId xmlns:a16="http://schemas.microsoft.com/office/drawing/2014/main" id="{0AF88F6C-7594-D4EE-0148-0125CF8071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100" y="1526404"/>
            <a:ext cx="4195770" cy="4195770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BB34C2F8-216D-2F3F-DDF6-3D9005775F3C}"/>
              </a:ext>
            </a:extLst>
          </p:cNvPr>
          <p:cNvSpPr txBox="1"/>
          <p:nvPr/>
        </p:nvSpPr>
        <p:spPr>
          <a:xfrm>
            <a:off x="5381470" y="3085680"/>
            <a:ext cx="41347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 dirty="0">
                <a:solidFill>
                  <a:srgbClr val="480062"/>
                </a:solidFill>
                <a:latin typeface="Montserrat Medium" pitchFamily="2" charset="77"/>
              </a:rPr>
              <a:t>HVAD ER FRIVILLIGHED?</a:t>
            </a:r>
            <a:endParaRPr lang="da-DK" sz="2800" dirty="0">
              <a:solidFill>
                <a:srgbClr val="480062"/>
              </a:solidFill>
              <a:latin typeface="Montserrat Light" pitchFamily="2" charset="77"/>
            </a:endParaRPr>
          </a:p>
        </p:txBody>
      </p:sp>
      <p:pic>
        <p:nvPicPr>
          <p:cNvPr id="3" name="Google Shape;101;p2" descr="Et billede, der indeholder tekst&#10;&#10;Automatisk genereret beskrivelse">
            <a:extLst>
              <a:ext uri="{FF2B5EF4-FFF2-40B4-BE49-F238E27FC236}">
                <a16:creationId xmlns:a16="http://schemas.microsoft.com/office/drawing/2014/main" id="{272192BF-7E31-A5BE-2191-B6D089D60C1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0177" y="6313497"/>
            <a:ext cx="1547517" cy="36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Billede 1" descr="Et billede, der indeholder clipart, tegneserie, kunst, design&#10;&#10;Automatisk genereret beskrivelse med mellem tillid">
            <a:extLst>
              <a:ext uri="{FF2B5EF4-FFF2-40B4-BE49-F238E27FC236}">
                <a16:creationId xmlns:a16="http://schemas.microsoft.com/office/drawing/2014/main" id="{D9057184-33B9-C314-D276-3B06632CA3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083" y="359513"/>
            <a:ext cx="616198" cy="616198"/>
          </a:xfrm>
          <a:prstGeom prst="rect">
            <a:avLst/>
          </a:prstGeom>
        </p:spPr>
      </p:pic>
      <p:grpSp>
        <p:nvGrpSpPr>
          <p:cNvPr id="6" name="Gruppe 5">
            <a:extLst>
              <a:ext uri="{FF2B5EF4-FFF2-40B4-BE49-F238E27FC236}">
                <a16:creationId xmlns:a16="http://schemas.microsoft.com/office/drawing/2014/main" id="{92E02948-C059-2818-F568-2EC352E56032}"/>
              </a:ext>
            </a:extLst>
          </p:cNvPr>
          <p:cNvGrpSpPr/>
          <p:nvPr/>
        </p:nvGrpSpPr>
        <p:grpSpPr>
          <a:xfrm>
            <a:off x="1057481" y="414429"/>
            <a:ext cx="5041435" cy="525642"/>
            <a:chOff x="1189588" y="424397"/>
            <a:chExt cx="5041435" cy="525642"/>
          </a:xfrm>
        </p:grpSpPr>
        <p:sp>
          <p:nvSpPr>
            <p:cNvPr id="7" name="Google Shape;103;p2">
              <a:extLst>
                <a:ext uri="{FF2B5EF4-FFF2-40B4-BE49-F238E27FC236}">
                  <a16:creationId xmlns:a16="http://schemas.microsoft.com/office/drawing/2014/main" id="{CC42A663-EFDF-B484-FEFA-9D4B2FDFB238}"/>
                </a:ext>
              </a:extLst>
            </p:cNvPr>
            <p:cNvSpPr txBox="1"/>
            <p:nvPr/>
          </p:nvSpPr>
          <p:spPr>
            <a:xfrm>
              <a:off x="1189588" y="580748"/>
              <a:ext cx="5041435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800" dirty="0">
                  <a:solidFill>
                    <a:srgbClr val="480062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INTRODUKTIONSWORKSHOP</a:t>
              </a:r>
              <a:endParaRPr sz="1200" dirty="0">
                <a:solidFill>
                  <a:srgbClr val="480062"/>
                </a:solidFill>
                <a:latin typeface="Montserrat Medium" pitchFamily="2" charset="77"/>
              </a:endParaRPr>
            </a:p>
          </p:txBody>
        </p:sp>
        <p:sp>
          <p:nvSpPr>
            <p:cNvPr id="9" name="Google Shape;103;p2">
              <a:extLst>
                <a:ext uri="{FF2B5EF4-FFF2-40B4-BE49-F238E27FC236}">
                  <a16:creationId xmlns:a16="http://schemas.microsoft.com/office/drawing/2014/main" id="{17BCF0A4-C42A-6804-B71A-970974E4F969}"/>
                </a:ext>
              </a:extLst>
            </p:cNvPr>
            <p:cNvSpPr txBox="1"/>
            <p:nvPr/>
          </p:nvSpPr>
          <p:spPr>
            <a:xfrm>
              <a:off x="1189588" y="424397"/>
              <a:ext cx="5041435" cy="26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100" dirty="0">
                  <a:solidFill>
                    <a:srgbClr val="FF9E00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UNGE KLÆDES PÅ TIL FRIVILLIGHED</a:t>
              </a:r>
              <a:endParaRPr sz="800" dirty="0">
                <a:solidFill>
                  <a:srgbClr val="FF9E00"/>
                </a:solidFill>
                <a:latin typeface="Montserrat Medium" pitchFamily="2" charset="77"/>
              </a:endParaRPr>
            </a:p>
          </p:txBody>
        </p:sp>
      </p:grpSp>
      <p:sp>
        <p:nvSpPr>
          <p:cNvPr id="8" name="Ellipse 7">
            <a:extLst>
              <a:ext uri="{FF2B5EF4-FFF2-40B4-BE49-F238E27FC236}">
                <a16:creationId xmlns:a16="http://schemas.microsoft.com/office/drawing/2014/main" id="{CA7C3705-A926-1336-7D29-A0E50F7FDEE5}"/>
              </a:ext>
            </a:extLst>
          </p:cNvPr>
          <p:cNvSpPr/>
          <p:nvPr/>
        </p:nvSpPr>
        <p:spPr>
          <a:xfrm>
            <a:off x="4561832" y="5129796"/>
            <a:ext cx="819638" cy="819638"/>
          </a:xfrm>
          <a:prstGeom prst="ellipse">
            <a:avLst/>
          </a:prstGeom>
          <a:solidFill>
            <a:srgbClr val="D18C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34817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C14D0D6E-3B0E-CC77-E163-8BB41830CD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92" t="4831" r="3176" b="3670"/>
          <a:stretch/>
        </p:blipFill>
        <p:spPr>
          <a:xfrm>
            <a:off x="-1292610" y="0"/>
            <a:ext cx="13540529" cy="7600013"/>
          </a:xfrm>
          <a:prstGeom prst="rect">
            <a:avLst/>
          </a:prstGeom>
        </p:spPr>
      </p:pic>
      <p:pic>
        <p:nvPicPr>
          <p:cNvPr id="4" name="Billede 3" descr="Et billede, der indeholder Grafik, cirkel, symbol, logo&#10;&#10;Automatisk genereret beskrivelse">
            <a:hlinkClick r:id="rId4"/>
            <a:extLst>
              <a:ext uri="{FF2B5EF4-FFF2-40B4-BE49-F238E27FC236}">
                <a16:creationId xmlns:a16="http://schemas.microsoft.com/office/drawing/2014/main" id="{4DF07538-79B6-3B7B-A9AE-FD970340CD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5128" y="2091128"/>
            <a:ext cx="2675744" cy="267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781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FCDF839E-D29F-64C5-4E56-7B3AD96377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70958" y="0"/>
            <a:ext cx="12447916" cy="6858000"/>
          </a:xfrm>
          <a:prstGeom prst="rect">
            <a:avLst/>
          </a:prstGeom>
        </p:spPr>
      </p:pic>
      <p:pic>
        <p:nvPicPr>
          <p:cNvPr id="2" name="Billede 1" descr="Et billede, der indeholder Grafik, cirkel, symbol, logo&#10;&#10;Automatisk genereret beskrivelse">
            <a:hlinkClick r:id="rId4"/>
            <a:extLst>
              <a:ext uri="{FF2B5EF4-FFF2-40B4-BE49-F238E27FC236}">
                <a16:creationId xmlns:a16="http://schemas.microsoft.com/office/drawing/2014/main" id="{0B5F283D-5543-ABEA-CD59-E1438C6015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5128" y="2091128"/>
            <a:ext cx="2675744" cy="267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840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D"/>
        </a:solid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19734745-C140-D9E5-CC70-33F7F1719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e 2">
            <a:extLst>
              <a:ext uri="{FF2B5EF4-FFF2-40B4-BE49-F238E27FC236}">
                <a16:creationId xmlns:a16="http://schemas.microsoft.com/office/drawing/2014/main" id="{1FF99498-B64B-B51B-6D33-A51B0B9DAB87}"/>
              </a:ext>
            </a:extLst>
          </p:cNvPr>
          <p:cNvSpPr/>
          <p:nvPr/>
        </p:nvSpPr>
        <p:spPr>
          <a:xfrm>
            <a:off x="809783" y="1847667"/>
            <a:ext cx="3600232" cy="3600232"/>
          </a:xfrm>
          <a:prstGeom prst="ellipse">
            <a:avLst/>
          </a:prstGeom>
          <a:solidFill>
            <a:srgbClr val="D18C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715440CE-657E-F40F-F330-EE3BC5A80C43}"/>
              </a:ext>
            </a:extLst>
          </p:cNvPr>
          <p:cNvSpPr txBox="1"/>
          <p:nvPr/>
        </p:nvSpPr>
        <p:spPr>
          <a:xfrm>
            <a:off x="4878050" y="3355395"/>
            <a:ext cx="452078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400" dirty="0">
                <a:solidFill>
                  <a:srgbClr val="480062"/>
                </a:solidFill>
                <a:latin typeface="Montserrat Medium" pitchFamily="2" charset="77"/>
              </a:rPr>
              <a:t>HJØRNEØVELSE</a:t>
            </a:r>
            <a:endParaRPr lang="da-DK" sz="3400" dirty="0">
              <a:solidFill>
                <a:srgbClr val="480062"/>
              </a:solidFill>
              <a:latin typeface="Montserrat Light" pitchFamily="2" charset="77"/>
            </a:endParaRPr>
          </a:p>
        </p:txBody>
      </p:sp>
      <p:pic>
        <p:nvPicPr>
          <p:cNvPr id="8" name="Billede 7" descr="Et billede, der indeholder Grafik, lilla/violet, kunst&#10;&#10;Automatisk genereret beskrivelse">
            <a:extLst>
              <a:ext uri="{FF2B5EF4-FFF2-40B4-BE49-F238E27FC236}">
                <a16:creationId xmlns:a16="http://schemas.microsoft.com/office/drawing/2014/main" id="{B77C7E62-BE45-351B-377D-19F4DF56CE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492305">
            <a:off x="505397" y="1882459"/>
            <a:ext cx="3967918" cy="3967918"/>
          </a:xfrm>
          <a:prstGeom prst="rect">
            <a:avLst/>
          </a:prstGeom>
        </p:spPr>
      </p:pic>
      <p:pic>
        <p:nvPicPr>
          <p:cNvPr id="4" name="Google Shape;101;p2" descr="Et billede, der indeholder tekst&#10;&#10;Automatisk genereret beskrivelse">
            <a:extLst>
              <a:ext uri="{FF2B5EF4-FFF2-40B4-BE49-F238E27FC236}">
                <a16:creationId xmlns:a16="http://schemas.microsoft.com/office/drawing/2014/main" id="{347C28EC-B73E-B04E-7291-5252CBF0FCC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0177" y="6313497"/>
            <a:ext cx="1547517" cy="36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Billede 1" descr="Et billede, der indeholder clipart, tegneserie, kunst, design&#10;&#10;Automatisk genereret beskrivelse med mellem tillid">
            <a:extLst>
              <a:ext uri="{FF2B5EF4-FFF2-40B4-BE49-F238E27FC236}">
                <a16:creationId xmlns:a16="http://schemas.microsoft.com/office/drawing/2014/main" id="{03308BC8-5ED5-1E21-8F79-5986F755AE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083" y="359513"/>
            <a:ext cx="616198" cy="616198"/>
          </a:xfrm>
          <a:prstGeom prst="rect">
            <a:avLst/>
          </a:prstGeom>
        </p:spPr>
      </p:pic>
      <p:grpSp>
        <p:nvGrpSpPr>
          <p:cNvPr id="7" name="Gruppe 6">
            <a:extLst>
              <a:ext uri="{FF2B5EF4-FFF2-40B4-BE49-F238E27FC236}">
                <a16:creationId xmlns:a16="http://schemas.microsoft.com/office/drawing/2014/main" id="{EFB9C3F7-B41E-52F9-03A3-1CEA99B8DAA3}"/>
              </a:ext>
            </a:extLst>
          </p:cNvPr>
          <p:cNvGrpSpPr/>
          <p:nvPr/>
        </p:nvGrpSpPr>
        <p:grpSpPr>
          <a:xfrm>
            <a:off x="1057481" y="414429"/>
            <a:ext cx="5041435" cy="525642"/>
            <a:chOff x="1189588" y="424397"/>
            <a:chExt cx="5041435" cy="525642"/>
          </a:xfrm>
        </p:grpSpPr>
        <p:sp>
          <p:nvSpPr>
            <p:cNvPr id="9" name="Google Shape;103;p2">
              <a:extLst>
                <a:ext uri="{FF2B5EF4-FFF2-40B4-BE49-F238E27FC236}">
                  <a16:creationId xmlns:a16="http://schemas.microsoft.com/office/drawing/2014/main" id="{1A1D09A5-1426-15ED-D284-AB428C2E8812}"/>
                </a:ext>
              </a:extLst>
            </p:cNvPr>
            <p:cNvSpPr txBox="1"/>
            <p:nvPr/>
          </p:nvSpPr>
          <p:spPr>
            <a:xfrm>
              <a:off x="1189588" y="580748"/>
              <a:ext cx="5041435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800" dirty="0">
                  <a:solidFill>
                    <a:srgbClr val="480062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INTRODUKTIONSWORKSHOP</a:t>
              </a:r>
              <a:endParaRPr sz="1200" dirty="0">
                <a:solidFill>
                  <a:srgbClr val="480062"/>
                </a:solidFill>
                <a:latin typeface="Montserrat Medium" pitchFamily="2" charset="77"/>
              </a:endParaRPr>
            </a:p>
          </p:txBody>
        </p:sp>
        <p:sp>
          <p:nvSpPr>
            <p:cNvPr id="10" name="Google Shape;103;p2">
              <a:extLst>
                <a:ext uri="{FF2B5EF4-FFF2-40B4-BE49-F238E27FC236}">
                  <a16:creationId xmlns:a16="http://schemas.microsoft.com/office/drawing/2014/main" id="{812725DD-2CB5-0468-46EA-A53174B4A393}"/>
                </a:ext>
              </a:extLst>
            </p:cNvPr>
            <p:cNvSpPr txBox="1"/>
            <p:nvPr/>
          </p:nvSpPr>
          <p:spPr>
            <a:xfrm>
              <a:off x="1189588" y="424397"/>
              <a:ext cx="5041435" cy="26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100" dirty="0">
                  <a:solidFill>
                    <a:srgbClr val="FF9E00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UNGE KLÆDES PÅ TIL FRIVILLIGHED</a:t>
              </a:r>
              <a:endParaRPr sz="800" dirty="0">
                <a:solidFill>
                  <a:srgbClr val="FF9E00"/>
                </a:solidFill>
                <a:latin typeface="Montserrat Medium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2918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D"/>
        </a:solid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4018E002-7CBE-4E67-B7F5-B5AD766425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e 2">
            <a:extLst>
              <a:ext uri="{FF2B5EF4-FFF2-40B4-BE49-F238E27FC236}">
                <a16:creationId xmlns:a16="http://schemas.microsoft.com/office/drawing/2014/main" id="{96177364-B897-ED97-6E42-BAD1FD1691D4}"/>
              </a:ext>
            </a:extLst>
          </p:cNvPr>
          <p:cNvSpPr/>
          <p:nvPr/>
        </p:nvSpPr>
        <p:spPr>
          <a:xfrm>
            <a:off x="809783" y="1847667"/>
            <a:ext cx="3600232" cy="3600232"/>
          </a:xfrm>
          <a:prstGeom prst="ellipse">
            <a:avLst/>
          </a:prstGeom>
          <a:solidFill>
            <a:srgbClr val="D18C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1" name="Billede 10" descr="Et billede, der indeholder viol, Grafik, Syren/lyslilla, design&#10;&#10;Automatisk genereret beskrivelse">
            <a:extLst>
              <a:ext uri="{FF2B5EF4-FFF2-40B4-BE49-F238E27FC236}">
                <a16:creationId xmlns:a16="http://schemas.microsoft.com/office/drawing/2014/main" id="{7A660088-BDC5-12EE-227A-62D6DA4392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100" y="1553067"/>
            <a:ext cx="3894831" cy="3894831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1C3CDD26-DC0D-5E92-E48C-F4FAC162E6A9}"/>
              </a:ext>
            </a:extLst>
          </p:cNvPr>
          <p:cNvSpPr txBox="1"/>
          <p:nvPr/>
        </p:nvSpPr>
        <p:spPr>
          <a:xfrm>
            <a:off x="4878050" y="3355395"/>
            <a:ext cx="452078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400" dirty="0">
                <a:solidFill>
                  <a:srgbClr val="480062"/>
                </a:solidFill>
                <a:latin typeface="Montserrat Medium" pitchFamily="2" charset="77"/>
              </a:rPr>
              <a:t>DILEMMAØVELSE</a:t>
            </a:r>
            <a:endParaRPr lang="da-DK" sz="3400" dirty="0">
              <a:solidFill>
                <a:srgbClr val="480062"/>
              </a:solidFill>
              <a:latin typeface="Montserrat Light" pitchFamily="2" charset="77"/>
            </a:endParaRPr>
          </a:p>
        </p:txBody>
      </p:sp>
      <p:pic>
        <p:nvPicPr>
          <p:cNvPr id="4" name="Google Shape;101;p2" descr="Et billede, der indeholder tekst&#10;&#10;Automatisk genereret beskrivelse">
            <a:extLst>
              <a:ext uri="{FF2B5EF4-FFF2-40B4-BE49-F238E27FC236}">
                <a16:creationId xmlns:a16="http://schemas.microsoft.com/office/drawing/2014/main" id="{23DE2785-B182-FFFC-28AF-D010E1532F8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0177" y="6313497"/>
            <a:ext cx="1547517" cy="36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Billede 1" descr="Et billede, der indeholder clipart, tegneserie, kunst, design&#10;&#10;Automatisk genereret beskrivelse med mellem tillid">
            <a:extLst>
              <a:ext uri="{FF2B5EF4-FFF2-40B4-BE49-F238E27FC236}">
                <a16:creationId xmlns:a16="http://schemas.microsoft.com/office/drawing/2014/main" id="{8A8EB47F-C16A-E7E0-FC1A-F5211B8369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083" y="359513"/>
            <a:ext cx="616198" cy="616198"/>
          </a:xfrm>
          <a:prstGeom prst="rect">
            <a:avLst/>
          </a:prstGeom>
        </p:spPr>
      </p:pic>
      <p:grpSp>
        <p:nvGrpSpPr>
          <p:cNvPr id="7" name="Gruppe 6">
            <a:extLst>
              <a:ext uri="{FF2B5EF4-FFF2-40B4-BE49-F238E27FC236}">
                <a16:creationId xmlns:a16="http://schemas.microsoft.com/office/drawing/2014/main" id="{AC93D82B-B443-CFA5-82EF-5013B23DC8C3}"/>
              </a:ext>
            </a:extLst>
          </p:cNvPr>
          <p:cNvGrpSpPr/>
          <p:nvPr/>
        </p:nvGrpSpPr>
        <p:grpSpPr>
          <a:xfrm>
            <a:off x="1057481" y="414429"/>
            <a:ext cx="5041435" cy="525642"/>
            <a:chOff x="1189588" y="424397"/>
            <a:chExt cx="5041435" cy="525642"/>
          </a:xfrm>
        </p:grpSpPr>
        <p:sp>
          <p:nvSpPr>
            <p:cNvPr id="8" name="Google Shape;103;p2">
              <a:extLst>
                <a:ext uri="{FF2B5EF4-FFF2-40B4-BE49-F238E27FC236}">
                  <a16:creationId xmlns:a16="http://schemas.microsoft.com/office/drawing/2014/main" id="{F8A522EF-5CB7-85D7-C976-A0479B7DEB8F}"/>
                </a:ext>
              </a:extLst>
            </p:cNvPr>
            <p:cNvSpPr txBox="1"/>
            <p:nvPr/>
          </p:nvSpPr>
          <p:spPr>
            <a:xfrm>
              <a:off x="1189588" y="580748"/>
              <a:ext cx="5041435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800" dirty="0">
                  <a:solidFill>
                    <a:srgbClr val="480062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INTRODUKTIONSWORKSHOP</a:t>
              </a:r>
              <a:endParaRPr sz="1200" dirty="0">
                <a:solidFill>
                  <a:srgbClr val="480062"/>
                </a:solidFill>
                <a:latin typeface="Montserrat Medium" pitchFamily="2" charset="77"/>
              </a:endParaRPr>
            </a:p>
          </p:txBody>
        </p:sp>
        <p:sp>
          <p:nvSpPr>
            <p:cNvPr id="9" name="Google Shape;103;p2">
              <a:extLst>
                <a:ext uri="{FF2B5EF4-FFF2-40B4-BE49-F238E27FC236}">
                  <a16:creationId xmlns:a16="http://schemas.microsoft.com/office/drawing/2014/main" id="{F24C6CD8-BE64-4F9F-98D7-9D7E16FF3709}"/>
                </a:ext>
              </a:extLst>
            </p:cNvPr>
            <p:cNvSpPr txBox="1"/>
            <p:nvPr/>
          </p:nvSpPr>
          <p:spPr>
            <a:xfrm>
              <a:off x="1189588" y="424397"/>
              <a:ext cx="5041435" cy="26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100" dirty="0">
                  <a:solidFill>
                    <a:srgbClr val="FF9E00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UNGE KLÆDES PÅ TIL FRIVILLIGHED</a:t>
              </a:r>
              <a:endParaRPr sz="800" dirty="0">
                <a:solidFill>
                  <a:srgbClr val="FF9E00"/>
                </a:solidFill>
                <a:latin typeface="Montserrat Medium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2192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2D7"/>
        </a:solid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B00C9959-5A52-5519-8757-76679DC49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llipse 18">
            <a:extLst>
              <a:ext uri="{FF2B5EF4-FFF2-40B4-BE49-F238E27FC236}">
                <a16:creationId xmlns:a16="http://schemas.microsoft.com/office/drawing/2014/main" id="{42E81A8D-4095-1C7E-6F40-C86C32152E9F}"/>
              </a:ext>
            </a:extLst>
          </p:cNvPr>
          <p:cNvSpPr/>
          <p:nvPr/>
        </p:nvSpPr>
        <p:spPr>
          <a:xfrm>
            <a:off x="6845563" y="3047190"/>
            <a:ext cx="2236361" cy="2236361"/>
          </a:xfrm>
          <a:prstGeom prst="ellipse">
            <a:avLst/>
          </a:prstGeom>
          <a:solidFill>
            <a:srgbClr val="FFFB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0" name="Google Shape;184;p9">
            <a:extLst>
              <a:ext uri="{FF2B5EF4-FFF2-40B4-BE49-F238E27FC236}">
                <a16:creationId xmlns:a16="http://schemas.microsoft.com/office/drawing/2014/main" id="{4F68F34E-9747-2167-357B-47D6E3D57B51}"/>
              </a:ext>
            </a:extLst>
          </p:cNvPr>
          <p:cNvSpPr txBox="1"/>
          <p:nvPr/>
        </p:nvSpPr>
        <p:spPr>
          <a:xfrm>
            <a:off x="6897097" y="5387111"/>
            <a:ext cx="2124541" cy="425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283" tIns="37131" rIns="74283" bIns="37131" anchor="t" anchorCtr="0">
            <a:spAutoFit/>
          </a:bodyPr>
          <a:lstStyle/>
          <a:p>
            <a:pPr algn="ctr">
              <a:defRPr/>
            </a:pPr>
            <a:r>
              <a:rPr lang="da-DK" sz="1138" dirty="0">
                <a:solidFill>
                  <a:srgbClr val="480062"/>
                </a:solidFill>
                <a:latin typeface="Montserrat" pitchFamily="2" charset="77"/>
                <a:ea typeface="Montserrat Medium"/>
                <a:cs typeface="Montserrat Medium"/>
                <a:sym typeface="Montserrat Medium"/>
              </a:rPr>
              <a:t>TJEK IN, FRIVILLIGBEVISER</a:t>
            </a:r>
            <a:br>
              <a:rPr lang="da-DK" sz="1138" dirty="0">
                <a:solidFill>
                  <a:srgbClr val="480062"/>
                </a:solidFill>
                <a:latin typeface="Montserrat" pitchFamily="2" charset="77"/>
                <a:ea typeface="Montserrat Medium"/>
                <a:cs typeface="Montserrat Medium"/>
                <a:sym typeface="Montserrat Medium"/>
              </a:rPr>
            </a:br>
            <a:r>
              <a:rPr lang="da-DK" sz="1138" dirty="0">
                <a:solidFill>
                  <a:srgbClr val="480062"/>
                </a:solidFill>
                <a:latin typeface="Montserrat" pitchFamily="2" charset="77"/>
                <a:ea typeface="Montserrat Medium"/>
                <a:cs typeface="Montserrat Medium"/>
                <a:sym typeface="Montserrat Medium"/>
              </a:rPr>
              <a:t>OG FEJRING</a:t>
            </a:r>
            <a:endParaRPr lang="da-DK" sz="1138" kern="1200" dirty="0">
              <a:solidFill>
                <a:srgbClr val="480062"/>
              </a:solidFill>
              <a:latin typeface="Montserrat" pitchFamily="2" charset="77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B97F1323-27C2-6A55-9D1B-91F05ABE84AE}"/>
              </a:ext>
            </a:extLst>
          </p:cNvPr>
          <p:cNvSpPr/>
          <p:nvPr/>
        </p:nvSpPr>
        <p:spPr>
          <a:xfrm>
            <a:off x="494686" y="3047190"/>
            <a:ext cx="2236361" cy="2236361"/>
          </a:xfrm>
          <a:prstGeom prst="ellipse">
            <a:avLst/>
          </a:prstGeom>
          <a:solidFill>
            <a:srgbClr val="FFFB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8" name="Google Shape;184;p9">
            <a:extLst>
              <a:ext uri="{FF2B5EF4-FFF2-40B4-BE49-F238E27FC236}">
                <a16:creationId xmlns:a16="http://schemas.microsoft.com/office/drawing/2014/main" id="{E0FE40D7-4B01-577F-439A-C59EAC6AFF58}"/>
              </a:ext>
            </a:extLst>
          </p:cNvPr>
          <p:cNvSpPr txBox="1"/>
          <p:nvPr/>
        </p:nvSpPr>
        <p:spPr>
          <a:xfrm>
            <a:off x="606506" y="5387111"/>
            <a:ext cx="2012719" cy="2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283" tIns="37131" rIns="74283" bIns="37131" anchor="t" anchorCtr="0">
            <a:spAutoFit/>
          </a:bodyPr>
          <a:lstStyle/>
          <a:p>
            <a:pPr algn="ctr" defTabSz="742950">
              <a:buClrTx/>
              <a:defRPr/>
            </a:pPr>
            <a:r>
              <a:rPr lang="da-DK" sz="1138" kern="1200" dirty="0">
                <a:solidFill>
                  <a:srgbClr val="480062"/>
                </a:solidFill>
                <a:latin typeface="Montserrat" pitchFamily="2" charset="77"/>
                <a:ea typeface="Montserrat Medium"/>
                <a:cs typeface="Montserrat Medium"/>
                <a:sym typeface="Montserrat Medium"/>
              </a:rPr>
              <a:t>FORENINGBESØG</a:t>
            </a:r>
            <a:endParaRPr lang="da-DK" sz="1138" kern="1200" dirty="0">
              <a:solidFill>
                <a:prstClr val="black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51012DB5-E850-68F8-F2E2-F8FD8C5BB350}"/>
              </a:ext>
            </a:extLst>
          </p:cNvPr>
          <p:cNvSpPr/>
          <p:nvPr/>
        </p:nvSpPr>
        <p:spPr>
          <a:xfrm>
            <a:off x="3671303" y="2518419"/>
            <a:ext cx="2236361" cy="2236361"/>
          </a:xfrm>
          <a:prstGeom prst="ellipse">
            <a:avLst/>
          </a:prstGeom>
          <a:solidFill>
            <a:srgbClr val="FFFB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Google Shape;184;p9">
            <a:extLst>
              <a:ext uri="{FF2B5EF4-FFF2-40B4-BE49-F238E27FC236}">
                <a16:creationId xmlns:a16="http://schemas.microsoft.com/office/drawing/2014/main" id="{3DD672D4-3D75-160E-6FB2-F446F9050286}"/>
              </a:ext>
            </a:extLst>
          </p:cNvPr>
          <p:cNvSpPr txBox="1"/>
          <p:nvPr/>
        </p:nvSpPr>
        <p:spPr>
          <a:xfrm>
            <a:off x="3783123" y="4858340"/>
            <a:ext cx="2012719" cy="425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283" tIns="37131" rIns="74283" bIns="37131" anchor="t" anchorCtr="0">
            <a:spAutoFit/>
          </a:bodyPr>
          <a:lstStyle/>
          <a:p>
            <a:pPr algn="ctr" defTabSz="742950">
              <a:buClrTx/>
              <a:defRPr/>
            </a:pPr>
            <a:r>
              <a:rPr lang="da-DK" sz="1138" kern="1200" dirty="0">
                <a:solidFill>
                  <a:srgbClr val="480062"/>
                </a:solidFill>
                <a:latin typeface="Montserrat" pitchFamily="2" charset="77"/>
                <a:ea typeface="Montserrat Medium"/>
                <a:cs typeface="Montserrat Medium"/>
                <a:sym typeface="Montserrat Medium"/>
              </a:rPr>
              <a:t>FRIVILLIG I [FORENING] eller [FORENING]</a:t>
            </a:r>
            <a:endParaRPr sz="1138" kern="1200" dirty="0">
              <a:solidFill>
                <a:prstClr val="black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C0FE1E74-47A4-65AE-78B9-CA11435C59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802" y="2960508"/>
            <a:ext cx="1669364" cy="1352184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2EEC8A73-C0CC-0409-6B33-B69C301FEB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6125" y="3597162"/>
            <a:ext cx="1568829" cy="1169942"/>
          </a:xfrm>
          <a:prstGeom prst="rect">
            <a:avLst/>
          </a:prstGeom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44CDD2D8-6076-FD9D-A0D4-27B2BA4FCDD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33429" y="3415386"/>
            <a:ext cx="1558872" cy="1558872"/>
          </a:xfrm>
          <a:prstGeom prst="rect">
            <a:avLst/>
          </a:prstGeom>
        </p:spPr>
      </p:pic>
      <p:sp>
        <p:nvSpPr>
          <p:cNvPr id="14" name="Tekstfelt 13">
            <a:extLst>
              <a:ext uri="{FF2B5EF4-FFF2-40B4-BE49-F238E27FC236}">
                <a16:creationId xmlns:a16="http://schemas.microsoft.com/office/drawing/2014/main" id="{93804CCA-E14E-363D-05F1-6157BA2343CE}"/>
              </a:ext>
            </a:extLst>
          </p:cNvPr>
          <p:cNvSpPr txBox="1"/>
          <p:nvPr/>
        </p:nvSpPr>
        <p:spPr>
          <a:xfrm>
            <a:off x="2529090" y="1616074"/>
            <a:ext cx="4520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400" dirty="0">
                <a:solidFill>
                  <a:srgbClr val="480062"/>
                </a:solidFill>
                <a:latin typeface="Montserrat" pitchFamily="2" charset="77"/>
              </a:rPr>
              <a:t>Næste skridt</a:t>
            </a:r>
          </a:p>
        </p:txBody>
      </p:sp>
      <p:pic>
        <p:nvPicPr>
          <p:cNvPr id="24" name="Billede 23" descr="Et billede, der indeholder Grafik, kunst, design&#10;&#10;Automatisk genereret beskrivelse">
            <a:extLst>
              <a:ext uri="{FF2B5EF4-FFF2-40B4-BE49-F238E27FC236}">
                <a16:creationId xmlns:a16="http://schemas.microsoft.com/office/drawing/2014/main" id="{A01C4CA1-B3FE-D68F-70B2-CEF2575EE7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2197783" flipH="1">
            <a:off x="2679722" y="3420053"/>
            <a:ext cx="669648" cy="669648"/>
          </a:xfrm>
          <a:prstGeom prst="rect">
            <a:avLst/>
          </a:prstGeom>
        </p:spPr>
      </p:pic>
      <p:pic>
        <p:nvPicPr>
          <p:cNvPr id="27" name="Billede 26" descr="Et billede, der indeholder Grafik, kunst, design&#10;&#10;Automatisk genereret beskrivelse">
            <a:extLst>
              <a:ext uri="{FF2B5EF4-FFF2-40B4-BE49-F238E27FC236}">
                <a16:creationId xmlns:a16="http://schemas.microsoft.com/office/drawing/2014/main" id="{0E64E367-CB58-2592-881C-43B5C564DC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3728240" flipH="1">
            <a:off x="5917038" y="3420053"/>
            <a:ext cx="669648" cy="669648"/>
          </a:xfrm>
          <a:prstGeom prst="rect">
            <a:avLst/>
          </a:prstGeom>
        </p:spPr>
      </p:pic>
      <p:pic>
        <p:nvPicPr>
          <p:cNvPr id="28" name="Billede 27" descr="Et billede, der indeholder Grafik, kunst, design&#10;&#10;Automatisk genereret beskrivelse">
            <a:extLst>
              <a:ext uri="{FF2B5EF4-FFF2-40B4-BE49-F238E27FC236}">
                <a16:creationId xmlns:a16="http://schemas.microsoft.com/office/drawing/2014/main" id="{BBC1FBFD-A29E-DC03-C364-0A3D1F3A5B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819574" flipH="1">
            <a:off x="6155614" y="3882326"/>
            <a:ext cx="669648" cy="669648"/>
          </a:xfrm>
          <a:prstGeom prst="rect">
            <a:avLst/>
          </a:prstGeom>
        </p:spPr>
      </p:pic>
      <p:pic>
        <p:nvPicPr>
          <p:cNvPr id="3" name="Google Shape;101;p2" descr="Et billede, der indeholder tekst&#10;&#10;Automatisk genereret beskrivelse">
            <a:extLst>
              <a:ext uri="{FF2B5EF4-FFF2-40B4-BE49-F238E27FC236}">
                <a16:creationId xmlns:a16="http://schemas.microsoft.com/office/drawing/2014/main" id="{2A11D103-F4D7-0BC5-E7BC-49E1A9C09039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0177" y="6313497"/>
            <a:ext cx="1547517" cy="36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Billede 1" descr="Et billede, der indeholder clipart, tegneserie, kunst, design&#10;&#10;Automatisk genereret beskrivelse med mellem tillid">
            <a:extLst>
              <a:ext uri="{FF2B5EF4-FFF2-40B4-BE49-F238E27FC236}">
                <a16:creationId xmlns:a16="http://schemas.microsoft.com/office/drawing/2014/main" id="{E6571418-17F4-25DB-E157-AC63C5ED01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5083" y="359513"/>
            <a:ext cx="616198" cy="616198"/>
          </a:xfrm>
          <a:prstGeom prst="rect">
            <a:avLst/>
          </a:prstGeom>
        </p:spPr>
      </p:pic>
      <p:grpSp>
        <p:nvGrpSpPr>
          <p:cNvPr id="5" name="Gruppe 4">
            <a:extLst>
              <a:ext uri="{FF2B5EF4-FFF2-40B4-BE49-F238E27FC236}">
                <a16:creationId xmlns:a16="http://schemas.microsoft.com/office/drawing/2014/main" id="{0F8CFD76-A5EF-F688-7513-FF43A8BA367B}"/>
              </a:ext>
            </a:extLst>
          </p:cNvPr>
          <p:cNvGrpSpPr/>
          <p:nvPr/>
        </p:nvGrpSpPr>
        <p:grpSpPr>
          <a:xfrm>
            <a:off x="1057481" y="414429"/>
            <a:ext cx="5041435" cy="525642"/>
            <a:chOff x="1189588" y="424397"/>
            <a:chExt cx="5041435" cy="525642"/>
          </a:xfrm>
        </p:grpSpPr>
        <p:sp>
          <p:nvSpPr>
            <p:cNvPr id="7" name="Google Shape;103;p2">
              <a:extLst>
                <a:ext uri="{FF2B5EF4-FFF2-40B4-BE49-F238E27FC236}">
                  <a16:creationId xmlns:a16="http://schemas.microsoft.com/office/drawing/2014/main" id="{E601AFF8-FA55-0425-77DD-AE97A928DF4A}"/>
                </a:ext>
              </a:extLst>
            </p:cNvPr>
            <p:cNvSpPr txBox="1"/>
            <p:nvPr/>
          </p:nvSpPr>
          <p:spPr>
            <a:xfrm>
              <a:off x="1189588" y="580748"/>
              <a:ext cx="5041435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800" dirty="0">
                  <a:solidFill>
                    <a:srgbClr val="480062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INTRODUKTIONSWORKSHOP</a:t>
              </a:r>
              <a:endParaRPr sz="1200" dirty="0">
                <a:solidFill>
                  <a:srgbClr val="480062"/>
                </a:solidFill>
                <a:latin typeface="Montserrat Medium" pitchFamily="2" charset="77"/>
              </a:endParaRPr>
            </a:p>
          </p:txBody>
        </p:sp>
        <p:sp>
          <p:nvSpPr>
            <p:cNvPr id="9" name="Google Shape;103;p2">
              <a:extLst>
                <a:ext uri="{FF2B5EF4-FFF2-40B4-BE49-F238E27FC236}">
                  <a16:creationId xmlns:a16="http://schemas.microsoft.com/office/drawing/2014/main" id="{AC4D7D6A-AA22-F908-4B65-11F90E94DC7E}"/>
                </a:ext>
              </a:extLst>
            </p:cNvPr>
            <p:cNvSpPr txBox="1"/>
            <p:nvPr/>
          </p:nvSpPr>
          <p:spPr>
            <a:xfrm>
              <a:off x="1189588" y="424397"/>
              <a:ext cx="5041435" cy="26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100" dirty="0">
                  <a:solidFill>
                    <a:srgbClr val="FF9E00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UNGE KLÆDES PÅ TIL FRIVILLIGHED</a:t>
              </a:r>
              <a:endParaRPr sz="800" dirty="0">
                <a:solidFill>
                  <a:srgbClr val="FF9E00"/>
                </a:solidFill>
                <a:latin typeface="Montserrat Medium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36110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felt 3">
            <a:extLst>
              <a:ext uri="{FF2B5EF4-FFF2-40B4-BE49-F238E27FC236}">
                <a16:creationId xmlns:a16="http://schemas.microsoft.com/office/drawing/2014/main" id="{5E46A185-7711-092B-6A3F-0A0AF528CBBC}"/>
              </a:ext>
            </a:extLst>
          </p:cNvPr>
          <p:cNvSpPr txBox="1"/>
          <p:nvPr/>
        </p:nvSpPr>
        <p:spPr>
          <a:xfrm>
            <a:off x="637136" y="1515976"/>
            <a:ext cx="8631729" cy="3843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4375" dirty="0">
                <a:solidFill>
                  <a:srgbClr val="FAF2D6"/>
                </a:solidFill>
                <a:latin typeface="Montserrat" pitchFamily="2" charset="77"/>
              </a:rPr>
              <a:t>TAK!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EBB1B578-8523-EBB8-1D0C-173109324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1977" y="2768696"/>
            <a:ext cx="10057977" cy="2131096"/>
          </a:xfrm>
          <a:prstGeom prst="rect">
            <a:avLst/>
          </a:prstGeom>
        </p:spPr>
      </p:pic>
      <p:pic>
        <p:nvPicPr>
          <p:cNvPr id="7" name="Google Shape;101;p2" descr="Et billede, der indeholder tekst&#10;&#10;Automatisk genereret beskrivelse">
            <a:extLst>
              <a:ext uri="{FF2B5EF4-FFF2-40B4-BE49-F238E27FC236}">
                <a16:creationId xmlns:a16="http://schemas.microsoft.com/office/drawing/2014/main" id="{60DF443B-220B-CEDC-BD4F-70C5846B93F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0177" y="6313497"/>
            <a:ext cx="1547517" cy="36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Billede 1" descr="Et billede, der indeholder clipart, tegneserie, kunst, design&#10;&#10;Automatisk genereret beskrivelse med mellem tillid">
            <a:extLst>
              <a:ext uri="{FF2B5EF4-FFF2-40B4-BE49-F238E27FC236}">
                <a16:creationId xmlns:a16="http://schemas.microsoft.com/office/drawing/2014/main" id="{7F26B3F3-53C9-CD07-123D-61F1B55933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083" y="359513"/>
            <a:ext cx="616198" cy="616198"/>
          </a:xfrm>
          <a:prstGeom prst="rect">
            <a:avLst/>
          </a:prstGeom>
        </p:spPr>
      </p:pic>
      <p:grpSp>
        <p:nvGrpSpPr>
          <p:cNvPr id="6" name="Gruppe 5">
            <a:extLst>
              <a:ext uri="{FF2B5EF4-FFF2-40B4-BE49-F238E27FC236}">
                <a16:creationId xmlns:a16="http://schemas.microsoft.com/office/drawing/2014/main" id="{2D13AE5A-52AC-742E-C030-5BB9238E3ABA}"/>
              </a:ext>
            </a:extLst>
          </p:cNvPr>
          <p:cNvGrpSpPr/>
          <p:nvPr/>
        </p:nvGrpSpPr>
        <p:grpSpPr>
          <a:xfrm>
            <a:off x="1057481" y="414429"/>
            <a:ext cx="5041435" cy="525642"/>
            <a:chOff x="1189588" y="424397"/>
            <a:chExt cx="5041435" cy="525642"/>
          </a:xfrm>
        </p:grpSpPr>
        <p:sp>
          <p:nvSpPr>
            <p:cNvPr id="9" name="Google Shape;103;p2">
              <a:extLst>
                <a:ext uri="{FF2B5EF4-FFF2-40B4-BE49-F238E27FC236}">
                  <a16:creationId xmlns:a16="http://schemas.microsoft.com/office/drawing/2014/main" id="{8A796B0E-FABD-AD4B-C09D-5AF6E1648893}"/>
                </a:ext>
              </a:extLst>
            </p:cNvPr>
            <p:cNvSpPr txBox="1"/>
            <p:nvPr/>
          </p:nvSpPr>
          <p:spPr>
            <a:xfrm>
              <a:off x="1189588" y="580748"/>
              <a:ext cx="5041435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800" dirty="0">
                  <a:solidFill>
                    <a:srgbClr val="480062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INTRODUKTIONSWORKSHOP</a:t>
              </a:r>
              <a:endParaRPr sz="1200" dirty="0">
                <a:solidFill>
                  <a:srgbClr val="480062"/>
                </a:solidFill>
                <a:latin typeface="Montserrat Medium" pitchFamily="2" charset="77"/>
              </a:endParaRPr>
            </a:p>
          </p:txBody>
        </p:sp>
        <p:sp>
          <p:nvSpPr>
            <p:cNvPr id="10" name="Google Shape;103;p2">
              <a:extLst>
                <a:ext uri="{FF2B5EF4-FFF2-40B4-BE49-F238E27FC236}">
                  <a16:creationId xmlns:a16="http://schemas.microsoft.com/office/drawing/2014/main" id="{4F17D13E-DF63-D2B4-3098-B123875674CC}"/>
                </a:ext>
              </a:extLst>
            </p:cNvPr>
            <p:cNvSpPr txBox="1"/>
            <p:nvPr/>
          </p:nvSpPr>
          <p:spPr>
            <a:xfrm>
              <a:off x="1189588" y="424397"/>
              <a:ext cx="5041435" cy="26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100" dirty="0">
                  <a:solidFill>
                    <a:srgbClr val="FF9E00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UNGE KLÆDES PÅ TIL FRIVILLIGHED</a:t>
              </a:r>
              <a:endParaRPr sz="800" dirty="0">
                <a:solidFill>
                  <a:srgbClr val="FF9E00"/>
                </a:solidFill>
                <a:latin typeface="Montserrat Medium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98347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</TotalTime>
  <Words>371</Words>
  <Application>Microsoft Macintosh PowerPoint</Application>
  <PresentationFormat>A4-papir (210 x 297 mm)</PresentationFormat>
  <Paragraphs>49</Paragraphs>
  <Slides>10</Slides>
  <Notes>10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7" baseType="lpstr">
      <vt:lpstr>Arial</vt:lpstr>
      <vt:lpstr>Montserrat Light</vt:lpstr>
      <vt:lpstr>Montserrat Medium</vt:lpstr>
      <vt:lpstr>Calibri</vt:lpstr>
      <vt:lpstr>Montserrat</vt:lpstr>
      <vt:lpstr>Montserrat Alternates Medium</vt:lpstr>
      <vt:lpstr>Office-tema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Line Ellen Krabek</dc:creator>
  <cp:lastModifiedBy>Melanie Pedersen</cp:lastModifiedBy>
  <cp:revision>113</cp:revision>
  <dcterms:created xsi:type="dcterms:W3CDTF">2022-08-09T11:08:44Z</dcterms:created>
  <dcterms:modified xsi:type="dcterms:W3CDTF">2025-01-09T16:49:01Z</dcterms:modified>
</cp:coreProperties>
</file>