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77" r:id="rId2"/>
    <p:sldId id="278" r:id="rId3"/>
  </p:sldIdLst>
  <p:sldSz cx="9906000" cy="6858000" type="A4"/>
  <p:notesSz cx="6858000" cy="9144000"/>
  <p:embeddedFontLst>
    <p:embeddedFont>
      <p:font typeface="Montserrat" pitchFamily="2" charset="77"/>
      <p:regular r:id="rId5"/>
      <p:bold r:id="rId6"/>
      <p:italic r:id="rId7"/>
      <p:boldItalic r:id="rId8"/>
    </p:embeddedFont>
    <p:embeddedFont>
      <p:font typeface="Montserrat Medium" pitchFamily="2" charset="77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g1jgg7uJk4Dtq/lb/hr0rg832FZ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34F25E-95C0-287B-F28B-369DF01EF94C}" name="Sanne Sørensen" initials="SS" userId="S::sanne@frivilligcentervsv.dk::14f4db76-2b37-49e3-bfd9-af75b199e444" providerId="AD"/>
  <p188:author id="{4D52209D-F262-A704-3F60-41988D233292}" name="Line Ellen Krabek" initials="LE" userId="S::line@frivilligcentervsv.dk::d4391fa2-04f8-4e3e-add6-f12ab94fb13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e Krabek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FBF2D7"/>
    <a:srgbClr val="FFF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490"/>
  </p:normalViewPr>
  <p:slideViewPr>
    <p:cSldViewPr snapToGrid="0">
      <p:cViewPr varScale="1">
        <p:scale>
          <a:sx n="121" d="100"/>
          <a:sy n="121" d="100"/>
        </p:scale>
        <p:origin x="13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42" Type="http://schemas.openxmlformats.org/officeDocument/2006/relationships/commentAuthors" Target="commentAuthors.xml"/><Relationship Id="rId47" Type="http://schemas.microsoft.com/office/2018/10/relationships/authors" Target="author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220FEA1-E84A-6FAE-4B7B-A2D2BE260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D37664F6-2C7F-6D39-8788-CBEEB70E09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9BF9DBDD-9A7D-984E-D41B-A55E269965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925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006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452281" y="1280437"/>
            <a:ext cx="880733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defRPr/>
            </a:pPr>
            <a:r>
              <a:rPr kumimoji="0" lang="da-DK" sz="1400" u="none" strike="noStrike" kern="0" cap="none" spc="0" normalizeH="0" baseline="0" noProof="0" dirty="0">
                <a:ln>
                  <a:noFill/>
                </a:ln>
                <a:solidFill>
                  <a:srgbClr val="FFFCEE"/>
                </a:solidFill>
                <a:effectLst/>
                <a:uLnTx/>
                <a:uFillTx/>
                <a:latin typeface="Montserrat" pitchFamily="2" charset="77"/>
                <a:ea typeface="Montserrat Light"/>
                <a:cs typeface="Montserrat Light"/>
                <a:sym typeface="Montserrat Light"/>
              </a:rPr>
              <a:t>For at skabe et godt samarbejde mellem STU, forening og frivilligcenter er det vigtigt, at I taler om, hvem der har, hvilke roller i samarbejdet. </a:t>
            </a:r>
            <a:r>
              <a:rPr kumimoji="0" lang="da-DK" sz="1400" u="none" strike="noStrike" kern="0" cap="none" spc="0" normalizeH="0" baseline="0" noProof="0" dirty="0">
                <a:ln>
                  <a:noFill/>
                </a:ln>
                <a:solidFill>
                  <a:srgbClr val="FFFCEE"/>
                </a:solidFill>
                <a:effectLst/>
                <a:uLnTx/>
                <a:uFillTx/>
                <a:latin typeface="Montserrat" pitchFamily="2" charset="77"/>
                <a:cs typeface="Montserrat Light"/>
                <a:sym typeface="Montserrat Light"/>
              </a:rPr>
              <a:t>Det er et emne, som I løbende kan genbesøge på fællesmøderne, da rollerne kan skifte undervejs. 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879D978-D4F3-4DD5-1FA8-2C4B8616DDCA}"/>
              </a:ext>
            </a:extLst>
          </p:cNvPr>
          <p:cNvSpPr/>
          <p:nvPr/>
        </p:nvSpPr>
        <p:spPr>
          <a:xfrm>
            <a:off x="5395965" y="2707970"/>
            <a:ext cx="5256406" cy="5102072"/>
          </a:xfrm>
          <a:prstGeom prst="ellipse">
            <a:avLst/>
          </a:prstGeom>
          <a:solidFill>
            <a:srgbClr val="FFF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da-DK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1605686-0BAA-0B20-DC87-2656BB872B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75281" y="3144344"/>
            <a:ext cx="3724166" cy="3724166"/>
          </a:xfrm>
          <a:prstGeom prst="rect">
            <a:avLst/>
          </a:prstGeom>
        </p:spPr>
      </p:pic>
      <p:pic>
        <p:nvPicPr>
          <p:cNvPr id="3" name="Billede 2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8B6C6601-6E8F-D2AD-96D0-131D6C7B8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83" y="357844"/>
            <a:ext cx="616198" cy="61619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F4472B25-7F90-A05E-DD85-EF6CBEACE0F5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851A28C1-2421-FE4D-9718-63E5C8F8D244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da-DK" sz="1800" dirty="0">
                  <a:solidFill>
                    <a:schemeClr val="bg1"/>
                  </a:solidFill>
                  <a:latin typeface=""/>
                  <a:ea typeface="+mn-ea"/>
                  <a:sym typeface="Montserrat Alternates Medium"/>
                </a:rPr>
                <a:t>ROLLEFORDELING</a:t>
              </a:r>
              <a:endParaRPr kumimoji="0" lang="da-DK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A58172F0-4F13-030F-326B-041AE9096122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SKAB SAMARBEJDE MELLEM STU OG FORENINGER</a:t>
              </a:r>
              <a:endParaRPr lang="da-DK"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  <p:sp>
        <p:nvSpPr>
          <p:cNvPr id="4" name="Google Shape;90;p1">
            <a:extLst>
              <a:ext uri="{FF2B5EF4-FFF2-40B4-BE49-F238E27FC236}">
                <a16:creationId xmlns:a16="http://schemas.microsoft.com/office/drawing/2014/main" id="{BD34ED47-2468-2396-7001-231F9174B540}"/>
              </a:ext>
            </a:extLst>
          </p:cNvPr>
          <p:cNvSpPr txBox="1"/>
          <p:nvPr/>
        </p:nvSpPr>
        <p:spPr>
          <a:xfrm>
            <a:off x="452281" y="2592755"/>
            <a:ext cx="569731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a-DK" sz="1400" u="none" strike="noStrike" kern="0" cap="none" spc="0" normalizeH="0" baseline="0" noProof="0" dirty="0">
                <a:ln>
                  <a:noFill/>
                </a:ln>
                <a:solidFill>
                  <a:srgbClr val="FFFCEE"/>
                </a:solidFill>
                <a:effectLst/>
                <a:uLnTx/>
                <a:uFillTx/>
                <a:latin typeface="Montserrat" pitchFamily="2" charset="77"/>
                <a:cs typeface="Montserrat Light"/>
                <a:sym typeface="Montserrat Light"/>
              </a:rPr>
              <a:t>Det er også en del af en forventningsafstemning omkring, hvilke ressourcer man hver især kan byde ind med, </a:t>
            </a:r>
            <a:r>
              <a:rPr lang="da-DK" sz="1400" kern="0" dirty="0">
                <a:solidFill>
                  <a:srgbClr val="FFFCEE"/>
                </a:solidFill>
                <a:latin typeface="Montserrat" pitchFamily="2" charset="77"/>
                <a:cs typeface="Montserrat Light"/>
                <a:sym typeface="Montserrat Light"/>
              </a:rPr>
              <a:t>hvilke opgaver der er, samt </a:t>
            </a:r>
            <a:r>
              <a:rPr kumimoji="0" lang="da-DK" sz="1400" u="none" strike="noStrike" kern="0" cap="none" spc="0" normalizeH="0" baseline="0" noProof="0" dirty="0">
                <a:ln>
                  <a:noFill/>
                </a:ln>
                <a:solidFill>
                  <a:srgbClr val="FFFCEE"/>
                </a:solidFill>
                <a:effectLst/>
                <a:uLnTx/>
                <a:uFillTx/>
                <a:latin typeface="Montserrat" pitchFamily="2" charset="77"/>
                <a:cs typeface="Montserrat Light"/>
                <a:sym typeface="Montserrat Light"/>
              </a:rPr>
              <a:t>hvilke forventninger man har til hinanden.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lang="da-DK" sz="1400" kern="0" dirty="0">
                <a:solidFill>
                  <a:srgbClr val="FFFCEE"/>
                </a:solidFill>
                <a:latin typeface="Montserrat" pitchFamily="2" charset="77"/>
                <a:cs typeface="Montserrat Light"/>
                <a:sym typeface="Montserrat Light"/>
              </a:rPr>
            </a:br>
            <a:r>
              <a:rPr lang="da-DK" sz="1400" kern="0" dirty="0">
                <a:solidFill>
                  <a:srgbClr val="FFFCEE"/>
                </a:solidFill>
                <a:latin typeface="Montserrat" pitchFamily="2" charset="77"/>
                <a:cs typeface="Montserrat Light"/>
                <a:sym typeface="Montserrat Light"/>
              </a:rPr>
              <a:t>På følgende side kan du se en række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da-DK" sz="1400" kern="0" dirty="0">
                <a:solidFill>
                  <a:srgbClr val="FFFCEE"/>
                </a:solidFill>
                <a:latin typeface="Montserrat" pitchFamily="2" charset="77"/>
                <a:cs typeface="Montserrat Light"/>
                <a:sym typeface="Montserrat Light"/>
              </a:rPr>
              <a:t>eksempler på roller og ansvarsområder.</a:t>
            </a:r>
            <a:endParaRPr kumimoji="0" lang="da-DK" sz="1400" u="none" strike="noStrike" kern="0" cap="none" spc="0" normalizeH="0" baseline="0" noProof="0" dirty="0">
              <a:ln>
                <a:noFill/>
              </a:ln>
              <a:solidFill>
                <a:srgbClr val="FFFCEE"/>
              </a:solidFill>
              <a:effectLst/>
              <a:uLnTx/>
              <a:uFillTx/>
              <a:latin typeface="Montserrat" pitchFamily="2" charset="77"/>
              <a:sym typeface="Arial"/>
            </a:endParaRPr>
          </a:p>
        </p:txBody>
      </p:sp>
      <p:cxnSp>
        <p:nvCxnSpPr>
          <p:cNvPr id="6" name="Google Shape;92;p1">
            <a:extLst>
              <a:ext uri="{FF2B5EF4-FFF2-40B4-BE49-F238E27FC236}">
                <a16:creationId xmlns:a16="http://schemas.microsoft.com/office/drawing/2014/main" id="{56119ED1-3FE2-1A00-5755-98ADD8949271}"/>
              </a:ext>
            </a:extLst>
          </p:cNvPr>
          <p:cNvCxnSpPr>
            <a:cxnSpLocks/>
          </p:cNvCxnSpPr>
          <p:nvPr/>
        </p:nvCxnSpPr>
        <p:spPr>
          <a:xfrm>
            <a:off x="546873" y="2305907"/>
            <a:ext cx="5980051" cy="0"/>
          </a:xfrm>
          <a:prstGeom prst="straightConnector1">
            <a:avLst/>
          </a:prstGeom>
          <a:noFill/>
          <a:ln w="28575" cap="flat" cmpd="sng">
            <a:solidFill>
              <a:srgbClr val="D18CF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CE0850CB-4ECC-5204-1587-837F18AF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A831AC10-5510-5780-FDD2-C0214FC18339}"/>
              </a:ext>
            </a:extLst>
          </p:cNvPr>
          <p:cNvSpPr txBox="1"/>
          <p:nvPr/>
        </p:nvSpPr>
        <p:spPr>
          <a:xfrm>
            <a:off x="452281" y="1129714"/>
            <a:ext cx="8872589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a-DK" b="0" i="0" u="none" strike="noStrike" cap="none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Eksempler på roller i samarbejdet</a:t>
            </a:r>
          </a:p>
        </p:txBody>
      </p:sp>
      <p:pic>
        <p:nvPicPr>
          <p:cNvPr id="5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E879C37-FB31-8922-4BEC-E53BE4464E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Afrundet rektangel 43">
            <a:extLst>
              <a:ext uri="{FF2B5EF4-FFF2-40B4-BE49-F238E27FC236}">
                <a16:creationId xmlns:a16="http://schemas.microsoft.com/office/drawing/2014/main" id="{D5C2E2D4-E6F6-7431-E43F-9BE98B9D1358}"/>
              </a:ext>
            </a:extLst>
          </p:cNvPr>
          <p:cNvSpPr/>
          <p:nvPr/>
        </p:nvSpPr>
        <p:spPr>
          <a:xfrm>
            <a:off x="512431" y="2572380"/>
            <a:ext cx="2094132" cy="3287727"/>
          </a:xfrm>
          <a:prstGeom prst="roundRect">
            <a:avLst/>
          </a:prstGeom>
          <a:solidFill>
            <a:srgbClr val="FBF2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Afrundet rektangel 6">
            <a:extLst>
              <a:ext uri="{FF2B5EF4-FFF2-40B4-BE49-F238E27FC236}">
                <a16:creationId xmlns:a16="http://schemas.microsoft.com/office/drawing/2014/main" id="{EA30E175-0D0B-3C2F-BD44-059B6925F5A5}"/>
              </a:ext>
            </a:extLst>
          </p:cNvPr>
          <p:cNvSpPr/>
          <p:nvPr/>
        </p:nvSpPr>
        <p:spPr>
          <a:xfrm>
            <a:off x="2732715" y="2572378"/>
            <a:ext cx="2094132" cy="3287727"/>
          </a:xfrm>
          <a:prstGeom prst="roundRect">
            <a:avLst/>
          </a:prstGeom>
          <a:solidFill>
            <a:srgbClr val="FBF2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Afrundet rektangel 7">
            <a:extLst>
              <a:ext uri="{FF2B5EF4-FFF2-40B4-BE49-F238E27FC236}">
                <a16:creationId xmlns:a16="http://schemas.microsoft.com/office/drawing/2014/main" id="{69D172CC-E380-6E24-7827-AA74E058E637}"/>
              </a:ext>
            </a:extLst>
          </p:cNvPr>
          <p:cNvSpPr/>
          <p:nvPr/>
        </p:nvSpPr>
        <p:spPr>
          <a:xfrm>
            <a:off x="4953000" y="2572378"/>
            <a:ext cx="2094132" cy="3287727"/>
          </a:xfrm>
          <a:prstGeom prst="roundRect">
            <a:avLst/>
          </a:prstGeom>
          <a:solidFill>
            <a:srgbClr val="FBF2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Afrundet rektangel 8">
            <a:extLst>
              <a:ext uri="{FF2B5EF4-FFF2-40B4-BE49-F238E27FC236}">
                <a16:creationId xmlns:a16="http://schemas.microsoft.com/office/drawing/2014/main" id="{1389511F-57D3-7AE3-CF8C-1CD337C85E6E}"/>
              </a:ext>
            </a:extLst>
          </p:cNvPr>
          <p:cNvSpPr/>
          <p:nvPr/>
        </p:nvSpPr>
        <p:spPr>
          <a:xfrm>
            <a:off x="7173285" y="2572378"/>
            <a:ext cx="2094132" cy="3287727"/>
          </a:xfrm>
          <a:prstGeom prst="roundRect">
            <a:avLst/>
          </a:prstGeom>
          <a:solidFill>
            <a:srgbClr val="FBF2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5D14B3FE-AF50-4F42-9C27-3DFDF88290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650" y="1630175"/>
            <a:ext cx="1166178" cy="116617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674217F-CA78-0394-3A1B-819E51809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51" y="1657412"/>
            <a:ext cx="1072195" cy="1072195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A4BBAACD-F716-6AE7-64EC-BE6B87FDA3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219" y="1604815"/>
            <a:ext cx="1166178" cy="1166178"/>
          </a:xfrm>
          <a:prstGeom prst="rect">
            <a:avLst/>
          </a:prstGeom>
        </p:spPr>
      </p:pic>
      <p:sp>
        <p:nvSpPr>
          <p:cNvPr id="15" name="Google Shape;184;p9">
            <a:extLst>
              <a:ext uri="{FF2B5EF4-FFF2-40B4-BE49-F238E27FC236}">
                <a16:creationId xmlns:a16="http://schemas.microsoft.com/office/drawing/2014/main" id="{5F55E7C8-25A0-8BF4-2015-0C28F72F4C89}"/>
              </a:ext>
            </a:extLst>
          </p:cNvPr>
          <p:cNvSpPr txBox="1"/>
          <p:nvPr/>
        </p:nvSpPr>
        <p:spPr>
          <a:xfrm>
            <a:off x="588343" y="2789899"/>
            <a:ext cx="1503743" cy="37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r>
              <a:rPr lang="da-DK" sz="975" b="1" dirty="0">
                <a:solidFill>
                  <a:srgbClr val="480062"/>
                </a:solidFill>
                <a:latin typeface="Montserrat Medium"/>
                <a:ea typeface="Calibri"/>
                <a:cs typeface="Calibri"/>
                <a:sym typeface="Montserrat Medium"/>
              </a:rPr>
              <a:t>Frivilligkoordinator på Frivilligcenter</a:t>
            </a:r>
            <a:endParaRPr sz="9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69D5666-F6A1-76E4-77AC-A75CEA2B5BA3}"/>
              </a:ext>
            </a:extLst>
          </p:cNvPr>
          <p:cNvSpPr txBox="1"/>
          <p:nvPr/>
        </p:nvSpPr>
        <p:spPr>
          <a:xfrm>
            <a:off x="588343" y="3211965"/>
            <a:ext cx="1967979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Hvem? </a:t>
            </a: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Projektleder- eller medarbejder</a:t>
            </a:r>
          </a:p>
          <a:p>
            <a:pPr>
              <a:lnSpc>
                <a:spcPct val="120000"/>
              </a:lnSpc>
            </a:pPr>
            <a:endParaRPr lang="da-DK" sz="853" b="1" dirty="0">
              <a:solidFill>
                <a:srgbClr val="480062"/>
              </a:solidFill>
              <a:latin typeface="Montserrat" pitchFamily="2" charset="77"/>
              <a:sym typeface="Montserrat Light"/>
            </a:endParaRP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C38DCB6C-BE15-E353-EBF6-0E1BDCC1B06E}"/>
              </a:ext>
            </a:extLst>
          </p:cNvPr>
          <p:cNvSpPr txBox="1"/>
          <p:nvPr/>
        </p:nvSpPr>
        <p:spPr>
          <a:xfrm>
            <a:off x="588343" y="3722313"/>
            <a:ext cx="1967979" cy="212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Hvad? 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Organisering af samarbejde mellem STU og foreninger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Opsøge foreninger og skabe kontakt mellem forening og STU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Udvikle og planlægge undervisningsaktiviteter med STU og foreninger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Evaluerer og justere samarbejde med STU og foreninger løbende</a:t>
            </a:r>
          </a:p>
          <a:p>
            <a:pPr>
              <a:lnSpc>
                <a:spcPct val="120000"/>
              </a:lnSpc>
            </a:pPr>
            <a:endParaRPr lang="da-DK" sz="853" b="1" dirty="0">
              <a:solidFill>
                <a:srgbClr val="480062"/>
              </a:solidFill>
              <a:latin typeface="Montserrat" pitchFamily="2" charset="77"/>
              <a:sym typeface="Montserrat Light"/>
            </a:endParaRPr>
          </a:p>
        </p:txBody>
      </p:sp>
      <p:sp>
        <p:nvSpPr>
          <p:cNvPr id="18" name="Google Shape;184;p9">
            <a:extLst>
              <a:ext uri="{FF2B5EF4-FFF2-40B4-BE49-F238E27FC236}">
                <a16:creationId xmlns:a16="http://schemas.microsoft.com/office/drawing/2014/main" id="{AEF46801-CAEA-1ACA-FE8F-68DC705B565E}"/>
              </a:ext>
            </a:extLst>
          </p:cNvPr>
          <p:cNvSpPr txBox="1"/>
          <p:nvPr/>
        </p:nvSpPr>
        <p:spPr>
          <a:xfrm>
            <a:off x="2843753" y="2789899"/>
            <a:ext cx="1560321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r>
              <a:rPr lang="da-DK" sz="975" b="1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Koordinator fra STU </a:t>
            </a:r>
            <a:endParaRPr sz="9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32EA6D7B-FFE8-A35E-6193-CEC8B17D5522}"/>
              </a:ext>
            </a:extLst>
          </p:cNvPr>
          <p:cNvSpPr txBox="1"/>
          <p:nvPr/>
        </p:nvSpPr>
        <p:spPr>
          <a:xfrm>
            <a:off x="2812434" y="3211965"/>
            <a:ext cx="1964173" cy="39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Hvem? </a:t>
            </a: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Praktikvejleder, fritidsvejleder, underviser </a:t>
            </a:r>
            <a:endParaRPr lang="da-DK" sz="853" b="1" dirty="0">
              <a:solidFill>
                <a:srgbClr val="480062"/>
              </a:solidFill>
              <a:latin typeface="Montserrat" pitchFamily="2" charset="77"/>
              <a:sym typeface="Montserrat Light"/>
            </a:endParaRP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C4F611CD-73C1-343D-DA7D-AA6D0D41AAC8}"/>
              </a:ext>
            </a:extLst>
          </p:cNvPr>
          <p:cNvSpPr txBox="1"/>
          <p:nvPr/>
        </p:nvSpPr>
        <p:spPr>
          <a:xfrm>
            <a:off x="2810723" y="3745664"/>
            <a:ext cx="1965884" cy="133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Hvad? 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Udvikle og planlægge aktiviteter og forløb med frivilligcenter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Koordinere forløb med foreninger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Koordinere med undervisere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da-DK" sz="853" dirty="0">
              <a:solidFill>
                <a:srgbClr val="480062"/>
              </a:solidFill>
              <a:latin typeface="Montserrat" pitchFamily="2" charset="77"/>
              <a:sym typeface="Montserrat Light"/>
            </a:endParaRPr>
          </a:p>
        </p:txBody>
      </p:sp>
      <p:sp>
        <p:nvSpPr>
          <p:cNvPr id="21" name="Google Shape;184;p9">
            <a:extLst>
              <a:ext uri="{FF2B5EF4-FFF2-40B4-BE49-F238E27FC236}">
                <a16:creationId xmlns:a16="http://schemas.microsoft.com/office/drawing/2014/main" id="{2722C7C4-4F56-7C60-A488-DB4805698828}"/>
              </a:ext>
            </a:extLst>
          </p:cNvPr>
          <p:cNvSpPr txBox="1"/>
          <p:nvPr/>
        </p:nvSpPr>
        <p:spPr>
          <a:xfrm>
            <a:off x="5028264" y="2796353"/>
            <a:ext cx="2012719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r>
              <a:rPr lang="da-DK" sz="975" b="1" dirty="0">
                <a:solidFill>
                  <a:srgbClr val="480062"/>
                </a:solidFill>
                <a:latin typeface="Montserrat Medium"/>
                <a:ea typeface="Calibri"/>
                <a:cs typeface="Calibri"/>
                <a:sym typeface="Montserrat Medium"/>
              </a:rPr>
              <a:t>Kontakt til unge fra STU </a:t>
            </a:r>
            <a:endParaRPr sz="9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8B325E2F-F083-9622-704E-AB2723064760}"/>
              </a:ext>
            </a:extLst>
          </p:cNvPr>
          <p:cNvSpPr txBox="1"/>
          <p:nvPr/>
        </p:nvSpPr>
        <p:spPr>
          <a:xfrm>
            <a:off x="5028264" y="3213201"/>
            <a:ext cx="2094132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Hvem? </a:t>
            </a: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Underviser, praktikvejleder, fritidsvejleder (kan være samme person som koordinatoren)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1D630B90-57FE-256A-8757-6AB681901367}"/>
              </a:ext>
            </a:extLst>
          </p:cNvPr>
          <p:cNvSpPr txBox="1"/>
          <p:nvPr/>
        </p:nvSpPr>
        <p:spPr>
          <a:xfrm>
            <a:off x="5028263" y="3764360"/>
            <a:ext cx="1935245" cy="1969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Hvad? 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Deltager i undervisnings-aktiviteter med frivilligcenter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Understøtte de unges, løbende dialog og motivation af  unge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Følge og deltage med de unge, når de er frivillige 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Kontakt med personer rundt om den unge, fx </a:t>
            </a:r>
            <a:r>
              <a:rPr lang="da-DK" sz="853" dirty="0" err="1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uu</a:t>
            </a: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-vejleder, forældre, kontaktperson for at fastholde unge i frivillighed</a:t>
            </a:r>
          </a:p>
        </p:txBody>
      </p:sp>
      <p:sp>
        <p:nvSpPr>
          <p:cNvPr id="24" name="Google Shape;184;p9">
            <a:extLst>
              <a:ext uri="{FF2B5EF4-FFF2-40B4-BE49-F238E27FC236}">
                <a16:creationId xmlns:a16="http://schemas.microsoft.com/office/drawing/2014/main" id="{F96B6789-F801-F4A1-48CB-B13D1BA69263}"/>
              </a:ext>
            </a:extLst>
          </p:cNvPr>
          <p:cNvSpPr txBox="1"/>
          <p:nvPr/>
        </p:nvSpPr>
        <p:spPr>
          <a:xfrm>
            <a:off x="7250521" y="2789898"/>
            <a:ext cx="1435051" cy="37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r>
              <a:rPr lang="da-DK" sz="975" b="1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Nøglepersoner i forening</a:t>
            </a:r>
            <a:endParaRPr sz="9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8640149A-59F9-0D0D-F5B6-9354972ECCBB}"/>
              </a:ext>
            </a:extLst>
          </p:cNvPr>
          <p:cNvSpPr txBox="1"/>
          <p:nvPr/>
        </p:nvSpPr>
        <p:spPr>
          <a:xfrm>
            <a:off x="7250521" y="3211965"/>
            <a:ext cx="2016896" cy="39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Hvem? </a:t>
            </a: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Frivillig eller ansat </a:t>
            </a:r>
          </a:p>
          <a:p>
            <a:pPr>
              <a:lnSpc>
                <a:spcPct val="120000"/>
              </a:lnSpc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i forening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161C5B62-1241-DDF9-EC75-1E88CD934483}"/>
              </a:ext>
            </a:extLst>
          </p:cNvPr>
          <p:cNvSpPr txBox="1"/>
          <p:nvPr/>
        </p:nvSpPr>
        <p:spPr>
          <a:xfrm>
            <a:off x="7250521" y="3768783"/>
            <a:ext cx="2016896" cy="1969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853" b="1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Hvad? 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Præsenterer forening til foreningsbesøg og oplæg på </a:t>
            </a:r>
            <a:r>
              <a:rPr lang="da-DK" sz="853" dirty="0" err="1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STU’en</a:t>
            </a:r>
            <a:endParaRPr lang="da-DK" sz="853" dirty="0">
              <a:solidFill>
                <a:srgbClr val="480062"/>
              </a:solidFill>
              <a:latin typeface="Montserrat" pitchFamily="2" charset="77"/>
              <a:sym typeface="Montserrat Light"/>
            </a:endParaRP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Finde og koordinere frivilligopgaver med underviser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Være til stede, når de unge er frivillige 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Sikre god velkomst til de unge</a:t>
            </a:r>
          </a:p>
          <a:p>
            <a:pPr marL="139303" indent="-13930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853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Invitere unge med til sociale aktiviteter og fællesskabet i foreningen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ADCE80DF-F764-0246-54AE-A4937296A98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11765" y="1638142"/>
            <a:ext cx="1246500" cy="1246500"/>
          </a:xfrm>
          <a:prstGeom prst="rect">
            <a:avLst/>
          </a:prstGeom>
        </p:spPr>
      </p:pic>
      <p:pic>
        <p:nvPicPr>
          <p:cNvPr id="6" name="Billede 5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759A614E-CAAB-D17E-EFD9-1DB1B232A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83" y="357844"/>
            <a:ext cx="616198" cy="616198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90DA3E55-3710-6EFE-0F16-BF4B4A4BB612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13" name="Google Shape;103;p2">
              <a:extLst>
                <a:ext uri="{FF2B5EF4-FFF2-40B4-BE49-F238E27FC236}">
                  <a16:creationId xmlns:a16="http://schemas.microsoft.com/office/drawing/2014/main" id="{387CC98C-2098-0A87-513E-CA904FD01DA0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da-DK" sz="1800" dirty="0">
                  <a:solidFill>
                    <a:srgbClr val="480062"/>
                  </a:solidFill>
                  <a:latin typeface=""/>
                  <a:ea typeface="+mn-ea"/>
                  <a:sym typeface="Montserrat Alternates Medium"/>
                </a:rPr>
                <a:t>ROLLEFORDELING</a:t>
              </a:r>
              <a:endParaRPr kumimoji="0" lang="da-DK" sz="1200" b="0" i="0" u="none" strike="noStrike" kern="0" cap="none" spc="0" normalizeH="0" baseline="0" noProof="0" dirty="0">
                <a:ln>
                  <a:noFill/>
                </a:ln>
                <a:solidFill>
                  <a:srgbClr val="480062"/>
                </a:solidFill>
                <a:effectLst/>
                <a:uLnTx/>
                <a:uFillTx/>
                <a:latin typeface="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103;p2">
              <a:extLst>
                <a:ext uri="{FF2B5EF4-FFF2-40B4-BE49-F238E27FC236}">
                  <a16:creationId xmlns:a16="http://schemas.microsoft.com/office/drawing/2014/main" id="{236173B3-51AD-CB61-CDAD-F7BFB3DEC827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SKAB SAMARBEJDE MELLEM STU OG FORENINGER</a:t>
              </a:r>
              <a:endParaRPr lang="da-DK"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872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305</Words>
  <Application>Microsoft Macintosh PowerPoint</Application>
  <PresentationFormat>A4-papir (210 x 297 mm)</PresentationFormat>
  <Paragraphs>38</Paragraphs>
  <Slides>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7" baseType="lpstr">
      <vt:lpstr>Arial</vt:lpstr>
      <vt:lpstr>Montserrat</vt:lpstr>
      <vt:lpstr>Calibri</vt:lpstr>
      <vt:lpstr>Montserrat Medium</vt:lpstr>
      <vt:lpstr>Office-tema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Melanie Pedersen</cp:lastModifiedBy>
  <cp:revision>169</cp:revision>
  <dcterms:created xsi:type="dcterms:W3CDTF">2022-08-09T11:08:44Z</dcterms:created>
  <dcterms:modified xsi:type="dcterms:W3CDTF">2025-01-09T16:43:04Z</dcterms:modified>
</cp:coreProperties>
</file>