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
  </p:notesMasterIdLst>
  <p:sldIdLst>
    <p:sldId id="277" r:id="rId2"/>
    <p:sldId id="278" r:id="rId3"/>
    <p:sldId id="302" r:id="rId4"/>
    <p:sldId id="303" r:id="rId5"/>
    <p:sldId id="304" r:id="rId6"/>
  </p:sldIdLst>
  <p:sldSz cx="9906000" cy="6858000" type="A4"/>
  <p:notesSz cx="6858000" cy="9144000"/>
  <p:embeddedFontLst>
    <p:embeddedFont>
      <p:font typeface="Montserrat" pitchFamily="2" charset="77"/>
      <p:regular r:id="rId8"/>
      <p:bold r:id="rId9"/>
      <p:italic r:id="rId10"/>
      <p:boldItalic r:id="rId11"/>
    </p:embeddedFont>
    <p:embeddedFont>
      <p:font typeface="Montserrat Medium" pitchFamily="2" charset="77"/>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g1jgg7uJk4Dtq/lb/hr0rg832FZ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52209D-F262-A704-3F60-41988D233292}" name="Line Ellen Krabek" initials="LE" userId="S::line@frivilligcentervsv.dk::d4391fa2-04f8-4e3e-add6-f12ab94fb13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Line Krabek"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0062"/>
    <a:srgbClr val="D18CFF"/>
    <a:srgbClr val="FFFBED"/>
    <a:srgbClr val="FBF2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495"/>
  </p:normalViewPr>
  <p:slideViewPr>
    <p:cSldViewPr snapToGrid="0">
      <p:cViewPr varScale="1">
        <p:scale>
          <a:sx n="126" d="100"/>
          <a:sy n="126" d="100"/>
        </p:scale>
        <p:origin x="11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2.xml"/><Relationship Id="rId42" Type="http://schemas.openxmlformats.org/officeDocument/2006/relationships/commentAuthors" Target="commentAuthors.xml"/><Relationship Id="rId47" Type="http://schemas.microsoft.com/office/2018/10/relationships/authors" Target="authors.xml"/><Relationship Id="rId7" Type="http://schemas.openxmlformats.org/officeDocument/2006/relationships/notesMaster" Target="notesMasters/notesMaster1.xml"/><Relationship Id="rId12" Type="http://schemas.openxmlformats.org/officeDocument/2006/relationships/font" Target="fonts/font5.fntdata"/><Relationship Id="rId46" Type="http://schemas.openxmlformats.org/officeDocument/2006/relationships/tableStyles" Target="tableStyles.xml"/><Relationship Id="rId2" Type="http://schemas.openxmlformats.org/officeDocument/2006/relationships/slide" Target="slides/slide1.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8.fntdata"/><Relationship Id="rId10"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220FEA1-E84A-6FAE-4B7B-A2D2BE26073F}"/>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37664F6-2C7F-6D39-8788-CBEEB70E09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9BF9DBDD-9A7D-984E-D41B-A55E2699656D}"/>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2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1551D6C-C4C9-9422-6A91-AE83453ED703}"/>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2E75FB5E-BA50-5E39-1629-191AD904D11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743581C8-3371-364F-1F4F-BE254E2F522E}"/>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6565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8B2E61B-5355-A3B8-90D0-BBD840C13FA7}"/>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CE9D6E20-A8BF-E103-EC50-250475B1D30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99F119E2-353A-4BE1-77CD-6A4059A1C9E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0676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2703C0CE-60E1-F7DF-7109-121939C0A1B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ED1ED72C-7739-7147-9EDC-9E770E462A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9242FD10-8BB5-6F47-C421-CE2D00EEB73A}"/>
              </a:ext>
            </a:extLst>
          </p:cNvPr>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7010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238250" y="1122363"/>
            <a:ext cx="74295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18" name="Google Shape;18;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30" name="Google Shape;30;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3" name="Google Shape;43;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45" name="Google Shape;45;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61" name="Google Shape;61;p14"/>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2" name="Google Shape;62;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4211340" y="987426"/>
            <a:ext cx="5014913" cy="4873625"/>
          </a:xfrm>
          <a:prstGeom prst="rect">
            <a:avLst/>
          </a:prstGeom>
          <a:noFill/>
          <a:ln>
            <a:noFill/>
          </a:ln>
        </p:spPr>
      </p:sp>
      <p:sp>
        <p:nvSpPr>
          <p:cNvPr id="68" name="Google Shape;68;p15"/>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69" name="Google Shape;69;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5251052"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917177"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b="0" i="0" u="none" strike="noStrike" cap="none">
                <a:solidFill>
                  <a:srgbClr val="888888"/>
                </a:solidFill>
                <a:latin typeface="Calibri"/>
                <a:ea typeface="Calibri"/>
                <a:cs typeface="Calibri"/>
                <a:sym typeface="Calibri"/>
              </a:defRPr>
            </a:lvl1pPr>
            <a:lvl2pPr marL="0" marR="0" lvl="1" indent="0" algn="r" rtl="0">
              <a:spcBef>
                <a:spcPts val="0"/>
              </a:spcBef>
              <a:buNone/>
              <a:defRPr sz="975" b="0" i="0" u="none" strike="noStrike" cap="none">
                <a:solidFill>
                  <a:srgbClr val="888888"/>
                </a:solidFill>
                <a:latin typeface="Calibri"/>
                <a:ea typeface="Calibri"/>
                <a:cs typeface="Calibri"/>
                <a:sym typeface="Calibri"/>
              </a:defRPr>
            </a:lvl2pPr>
            <a:lvl3pPr marL="0" marR="0" lvl="2" indent="0" algn="r" rtl="0">
              <a:spcBef>
                <a:spcPts val="0"/>
              </a:spcBef>
              <a:buNone/>
              <a:defRPr sz="975" b="0" i="0" u="none" strike="noStrike" cap="none">
                <a:solidFill>
                  <a:srgbClr val="888888"/>
                </a:solidFill>
                <a:latin typeface="Calibri"/>
                <a:ea typeface="Calibri"/>
                <a:cs typeface="Calibri"/>
                <a:sym typeface="Calibri"/>
              </a:defRPr>
            </a:lvl3pPr>
            <a:lvl4pPr marL="0" marR="0" lvl="3" indent="0" algn="r" rtl="0">
              <a:spcBef>
                <a:spcPts val="0"/>
              </a:spcBef>
              <a:buNone/>
              <a:defRPr sz="975" b="0" i="0" u="none" strike="noStrike" cap="none">
                <a:solidFill>
                  <a:srgbClr val="888888"/>
                </a:solidFill>
                <a:latin typeface="Calibri"/>
                <a:ea typeface="Calibri"/>
                <a:cs typeface="Calibri"/>
                <a:sym typeface="Calibri"/>
              </a:defRPr>
            </a:lvl4pPr>
            <a:lvl5pPr marL="0" marR="0" lvl="4" indent="0" algn="r" rtl="0">
              <a:spcBef>
                <a:spcPts val="0"/>
              </a:spcBef>
              <a:buNone/>
              <a:defRPr sz="975" b="0" i="0" u="none" strike="noStrike" cap="none">
                <a:solidFill>
                  <a:srgbClr val="888888"/>
                </a:solidFill>
                <a:latin typeface="Calibri"/>
                <a:ea typeface="Calibri"/>
                <a:cs typeface="Calibri"/>
                <a:sym typeface="Calibri"/>
              </a:defRPr>
            </a:lvl5pPr>
            <a:lvl6pPr marL="0" marR="0" lvl="5" indent="0" algn="r" rtl="0">
              <a:spcBef>
                <a:spcPts val="0"/>
              </a:spcBef>
              <a:buNone/>
              <a:defRPr sz="975" b="0" i="0" u="none" strike="noStrike" cap="none">
                <a:solidFill>
                  <a:srgbClr val="888888"/>
                </a:solidFill>
                <a:latin typeface="Calibri"/>
                <a:ea typeface="Calibri"/>
                <a:cs typeface="Calibri"/>
                <a:sym typeface="Calibri"/>
              </a:defRPr>
            </a:lvl6pPr>
            <a:lvl7pPr marL="0" marR="0" lvl="6" indent="0" algn="r" rtl="0">
              <a:spcBef>
                <a:spcPts val="0"/>
              </a:spcBef>
              <a:buNone/>
              <a:defRPr sz="975" b="0" i="0" u="none" strike="noStrike" cap="none">
                <a:solidFill>
                  <a:srgbClr val="888888"/>
                </a:solidFill>
                <a:latin typeface="Calibri"/>
                <a:ea typeface="Calibri"/>
                <a:cs typeface="Calibri"/>
                <a:sym typeface="Calibri"/>
              </a:defRPr>
            </a:lvl7pPr>
            <a:lvl8pPr marL="0" marR="0" lvl="7" indent="0" algn="r" rtl="0">
              <a:spcBef>
                <a:spcPts val="0"/>
              </a:spcBef>
              <a:buNone/>
              <a:defRPr sz="975" b="0" i="0" u="none" strike="noStrike" cap="none">
                <a:solidFill>
                  <a:srgbClr val="888888"/>
                </a:solidFill>
                <a:latin typeface="Calibri"/>
                <a:ea typeface="Calibri"/>
                <a:cs typeface="Calibri"/>
                <a:sym typeface="Calibri"/>
              </a:defRPr>
            </a:lvl8pPr>
            <a:lvl9pPr marL="0" marR="0" lvl="8" indent="0" algn="r" rtl="0">
              <a:spcBef>
                <a:spcPts val="0"/>
              </a:spcBef>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0062"/>
        </a:solidFill>
        <a:effectLst/>
      </p:bgPr>
    </p:bg>
    <p:spTree>
      <p:nvGrpSpPr>
        <p:cNvPr id="1" name="Shape 87"/>
        <p:cNvGrpSpPr/>
        <p:nvPr/>
      </p:nvGrpSpPr>
      <p:grpSpPr>
        <a:xfrm>
          <a:off x="0" y="0"/>
          <a:ext cx="0" cy="0"/>
          <a:chOff x="0" y="0"/>
          <a:chExt cx="0" cy="0"/>
        </a:xfrm>
      </p:grpSpPr>
      <p:sp>
        <p:nvSpPr>
          <p:cNvPr id="90" name="Google Shape;90;p1"/>
          <p:cNvSpPr txBox="1"/>
          <p:nvPr/>
        </p:nvSpPr>
        <p:spPr>
          <a:xfrm>
            <a:off x="452281" y="1280437"/>
            <a:ext cx="855342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400" u="none" strike="noStrike" cap="none" dirty="0">
                <a:solidFill>
                  <a:srgbClr val="FFFCEE"/>
                </a:solidFill>
                <a:latin typeface="Montserrat" pitchFamily="2" charset="77"/>
                <a:ea typeface="Montserrat Light"/>
                <a:cs typeface="Montserrat Light"/>
                <a:sym typeface="Montserrat Light"/>
              </a:rPr>
              <a:t>At forstå de unge på </a:t>
            </a:r>
            <a:r>
              <a:rPr lang="da-DK" dirty="0" err="1">
                <a:solidFill>
                  <a:srgbClr val="FFFCEE"/>
                </a:solidFill>
                <a:latin typeface="Montserrat" pitchFamily="2" charset="77"/>
                <a:ea typeface="Montserrat Light"/>
                <a:cs typeface="Montserrat Light"/>
                <a:sym typeface="Montserrat Light"/>
              </a:rPr>
              <a:t>STU</a:t>
            </a:r>
            <a:r>
              <a:rPr lang="da-DK" sz="1400" u="none" strike="noStrike" cap="none" dirty="0" err="1">
                <a:solidFill>
                  <a:srgbClr val="FFFCEE"/>
                </a:solidFill>
                <a:latin typeface="Montserrat" pitchFamily="2" charset="77"/>
                <a:ea typeface="Montserrat Light"/>
                <a:cs typeface="Montserrat Light"/>
                <a:sym typeface="Montserrat Light"/>
              </a:rPr>
              <a:t>’en</a:t>
            </a:r>
            <a:r>
              <a:rPr lang="da-DK" sz="1400" u="none" strike="noStrike" cap="none" dirty="0">
                <a:solidFill>
                  <a:srgbClr val="FFFCEE"/>
                </a:solidFill>
                <a:latin typeface="Montserrat" pitchFamily="2" charset="77"/>
                <a:ea typeface="Montserrat Light"/>
                <a:cs typeface="Montserrat Light"/>
                <a:sym typeface="Montserrat Light"/>
              </a:rPr>
              <a:t> er en vigtig forudsætning for at skabe de rigtige rammer for samarbejdet om frivillig, finde et godt match til foreninger og klæde foreningerne godt på.</a:t>
            </a:r>
            <a:endParaRPr lang="da-DK" dirty="0">
              <a:solidFill>
                <a:srgbClr val="FFFCEE"/>
              </a:solidFill>
              <a:latin typeface="Montserrat" pitchFamily="2" charset="77"/>
            </a:endParaRPr>
          </a:p>
        </p:txBody>
      </p:sp>
      <p:cxnSp>
        <p:nvCxnSpPr>
          <p:cNvPr id="92" name="Google Shape;92;p1"/>
          <p:cNvCxnSpPr>
            <a:cxnSpLocks/>
          </p:cNvCxnSpPr>
          <p:nvPr/>
        </p:nvCxnSpPr>
        <p:spPr>
          <a:xfrm>
            <a:off x="539752" y="2046046"/>
            <a:ext cx="8787128" cy="0"/>
          </a:xfrm>
          <a:prstGeom prst="straightConnector1">
            <a:avLst/>
          </a:prstGeom>
          <a:noFill/>
          <a:ln w="28575" cap="flat" cmpd="sng">
            <a:solidFill>
              <a:srgbClr val="D18CFF"/>
            </a:solidFill>
            <a:prstDash val="solid"/>
            <a:miter lim="800000"/>
            <a:headEnd type="none" w="sm" len="sm"/>
            <a:tailEnd type="none" w="sm" len="sm"/>
          </a:ln>
        </p:spPr>
      </p:cxnSp>
      <p:sp>
        <p:nvSpPr>
          <p:cNvPr id="7" name="Tekstfelt 6">
            <a:extLst>
              <a:ext uri="{FF2B5EF4-FFF2-40B4-BE49-F238E27FC236}">
                <a16:creationId xmlns:a16="http://schemas.microsoft.com/office/drawing/2014/main" id="{8C9A330E-9063-58D7-81AE-E73FB4B326BA}"/>
              </a:ext>
            </a:extLst>
          </p:cNvPr>
          <p:cNvSpPr txBox="1"/>
          <p:nvPr/>
        </p:nvSpPr>
        <p:spPr>
          <a:xfrm>
            <a:off x="452281" y="2247836"/>
            <a:ext cx="5552279" cy="4049891"/>
          </a:xfrm>
          <a:prstGeom prst="rect">
            <a:avLst/>
          </a:prstGeom>
          <a:noFill/>
        </p:spPr>
        <p:txBody>
          <a:bodyPr wrap="square">
            <a:spAutoFit/>
          </a:bodyPr>
          <a:lstStyle/>
          <a:p>
            <a:pPr>
              <a:lnSpc>
                <a:spcPct val="120000"/>
              </a:lnSpc>
              <a:buClr>
                <a:schemeClr val="bg1"/>
              </a:buClr>
            </a:pPr>
            <a:r>
              <a:rPr lang="da-DK" kern="0" dirty="0">
                <a:solidFill>
                  <a:schemeClr val="bg1"/>
                </a:solidFill>
                <a:latin typeface="Montserrat Medium" pitchFamily="2" charset="77"/>
                <a:ea typeface="Montserrat Light"/>
                <a:cs typeface="Montserrat Light"/>
                <a:sym typeface="Montserrat Light"/>
              </a:rPr>
              <a:t>Forstå de unge og skab et godt match til en forening </a:t>
            </a:r>
          </a:p>
          <a:p>
            <a:pPr>
              <a:lnSpc>
                <a:spcPct val="120000"/>
              </a:lnSpc>
              <a:buClr>
                <a:schemeClr val="bg1"/>
              </a:buClr>
            </a:pPr>
            <a:r>
              <a:rPr lang="da-DK" sz="1200" kern="0" dirty="0">
                <a:solidFill>
                  <a:schemeClr val="bg1"/>
                </a:solidFill>
                <a:latin typeface="Montserrat" pitchFamily="2" charset="77"/>
                <a:ea typeface="Montserrat Light"/>
                <a:cs typeface="Montserrat Light"/>
                <a:sym typeface="Montserrat Light"/>
              </a:rPr>
              <a:t>Redskabet indeholder </a:t>
            </a:r>
            <a:r>
              <a:rPr lang="da-DK" sz="1200" dirty="0">
                <a:solidFill>
                  <a:schemeClr val="bg1"/>
                </a:solidFill>
                <a:latin typeface="Montserrat" pitchFamily="2" charset="77"/>
                <a:ea typeface="Montserrat Light"/>
                <a:cs typeface="Montserrat Light"/>
                <a:sym typeface="Montserrat Light"/>
              </a:rPr>
              <a:t>3 </a:t>
            </a:r>
            <a:r>
              <a:rPr lang="da-DK" sz="1200" kern="0" dirty="0">
                <a:solidFill>
                  <a:schemeClr val="bg1"/>
                </a:solidFill>
                <a:latin typeface="Montserrat" pitchFamily="2" charset="77"/>
                <a:ea typeface="Montserrat Light"/>
                <a:cs typeface="Montserrat Light"/>
                <a:sym typeface="Montserrat Light"/>
              </a:rPr>
              <a:t>øvelser, du kan bruge til at få større forståelse for de unge på </a:t>
            </a:r>
            <a:r>
              <a:rPr lang="da-DK" sz="1200" dirty="0" err="1">
                <a:solidFill>
                  <a:schemeClr val="bg1"/>
                </a:solidFill>
                <a:latin typeface="Montserrat" pitchFamily="2" charset="77"/>
                <a:ea typeface="Montserrat Light"/>
                <a:cs typeface="Montserrat Light"/>
                <a:sym typeface="Montserrat Light"/>
              </a:rPr>
              <a:t>STU</a:t>
            </a:r>
            <a:r>
              <a:rPr lang="da-DK" sz="1200" kern="0" dirty="0" err="1">
                <a:solidFill>
                  <a:schemeClr val="bg1"/>
                </a:solidFill>
                <a:latin typeface="Montserrat" pitchFamily="2" charset="77"/>
                <a:ea typeface="Montserrat Light"/>
                <a:cs typeface="Montserrat Light"/>
                <a:sym typeface="Montserrat Light"/>
              </a:rPr>
              <a:t>’en</a:t>
            </a:r>
            <a:r>
              <a:rPr lang="da-DK" sz="1200" dirty="0">
                <a:solidFill>
                  <a:schemeClr val="bg1"/>
                </a:solidFill>
                <a:latin typeface="Montserrat" pitchFamily="2" charset="77"/>
                <a:ea typeface="Montserrat Light"/>
                <a:cs typeface="Montserrat Light"/>
                <a:sym typeface="Montserrat Light"/>
              </a:rPr>
              <a:t> og til at sikre et godt match til en forening.</a:t>
            </a:r>
            <a:r>
              <a:rPr lang="da-DK" sz="1200" kern="0" dirty="0">
                <a:solidFill>
                  <a:schemeClr val="bg1"/>
                </a:solidFill>
                <a:latin typeface="Montserrat" pitchFamily="2" charset="77"/>
                <a:ea typeface="Montserrat Light"/>
                <a:cs typeface="Montserrat Light"/>
                <a:sym typeface="Montserrat Light"/>
              </a:rPr>
              <a:t> </a:t>
            </a:r>
            <a:endParaRPr lang="da-DK" sz="1200" dirty="0">
              <a:solidFill>
                <a:schemeClr val="bg1"/>
              </a:solidFill>
              <a:latin typeface="Montserrat" pitchFamily="2" charset="77"/>
              <a:ea typeface="Montserrat Light"/>
              <a:cs typeface="Montserrat Light"/>
              <a:sym typeface="Montserrat Light"/>
            </a:endParaRPr>
          </a:p>
          <a:p>
            <a:pPr marL="228600" indent="-228600">
              <a:lnSpc>
                <a:spcPct val="120000"/>
              </a:lnSpc>
              <a:buClr>
                <a:schemeClr val="bg1"/>
              </a:buClr>
              <a:buAutoNum type="arabicPeriod"/>
            </a:pPr>
            <a:r>
              <a:rPr lang="da-DK" sz="1200" dirty="0">
                <a:solidFill>
                  <a:schemeClr val="bg1"/>
                </a:solidFill>
                <a:latin typeface="Montserrat" pitchFamily="2" charset="77"/>
                <a:ea typeface="Montserrat Light"/>
                <a:cs typeface="Montserrat Light"/>
                <a:sym typeface="Montserrat Light"/>
              </a:rPr>
              <a:t>Hvem er de unge?</a:t>
            </a:r>
            <a:endParaRPr lang="da-DK" sz="1200" kern="0" dirty="0">
              <a:solidFill>
                <a:schemeClr val="bg1"/>
              </a:solidFill>
              <a:latin typeface="Montserrat" pitchFamily="2" charset="77"/>
              <a:ea typeface="Montserrat Light"/>
              <a:cs typeface="Montserrat Light"/>
              <a:sym typeface="Montserrat Light"/>
            </a:endParaRPr>
          </a:p>
          <a:p>
            <a:pPr marL="228600" indent="-228600">
              <a:lnSpc>
                <a:spcPct val="120000"/>
              </a:lnSpc>
              <a:buClr>
                <a:schemeClr val="bg1"/>
              </a:buClr>
              <a:buAutoNum type="arabicPeriod"/>
            </a:pPr>
            <a:r>
              <a:rPr lang="da-DK" sz="1200" dirty="0">
                <a:solidFill>
                  <a:schemeClr val="bg1"/>
                </a:solidFill>
                <a:latin typeface="Montserrat" pitchFamily="2" charset="77"/>
                <a:ea typeface="Montserrat Light"/>
                <a:cs typeface="Montserrat Light"/>
                <a:sym typeface="Montserrat Light"/>
              </a:rPr>
              <a:t>Vær åben for at spotte det gode match ud fra flere parametre</a:t>
            </a:r>
            <a:endParaRPr lang="da-DK" sz="1200" kern="0" dirty="0">
              <a:solidFill>
                <a:schemeClr val="bg1"/>
              </a:solidFill>
              <a:latin typeface="Montserrat" pitchFamily="2" charset="77"/>
              <a:ea typeface="Montserrat Light"/>
              <a:cs typeface="Montserrat Light"/>
              <a:sym typeface="Montserrat Light"/>
            </a:endParaRPr>
          </a:p>
          <a:p>
            <a:pPr marL="228600" indent="-228600">
              <a:lnSpc>
                <a:spcPct val="120000"/>
              </a:lnSpc>
              <a:buClr>
                <a:schemeClr val="bg1"/>
              </a:buClr>
              <a:buAutoNum type="arabicPeriod"/>
            </a:pPr>
            <a:r>
              <a:rPr lang="da-DK" sz="1200" dirty="0">
                <a:solidFill>
                  <a:schemeClr val="bg1"/>
                </a:solidFill>
                <a:latin typeface="Montserrat" pitchFamily="2" charset="77"/>
                <a:ea typeface="Montserrat Light"/>
                <a:cs typeface="Montserrat Light"/>
                <a:sym typeface="Montserrat Light"/>
              </a:rPr>
              <a:t>Hvilke foreninger matcher vores unge? </a:t>
            </a:r>
          </a:p>
          <a:p>
            <a:pPr marL="228600" indent="-228600">
              <a:lnSpc>
                <a:spcPct val="120000"/>
              </a:lnSpc>
              <a:buClr>
                <a:schemeClr val="bg1"/>
              </a:buClr>
              <a:buAutoNum type="arabicPeriod"/>
            </a:pPr>
            <a:endParaRPr lang="da-DK" sz="1200" kern="0" dirty="0">
              <a:solidFill>
                <a:schemeClr val="bg1"/>
              </a:solidFill>
              <a:latin typeface="Montserrat" pitchFamily="2" charset="77"/>
              <a:ea typeface="Montserrat Light"/>
              <a:cs typeface="Montserrat Light"/>
              <a:sym typeface="Montserrat Light"/>
            </a:endParaRPr>
          </a:p>
          <a:p>
            <a:pPr>
              <a:lnSpc>
                <a:spcPct val="120000"/>
              </a:lnSpc>
              <a:buClr>
                <a:schemeClr val="bg1"/>
              </a:buClr>
            </a:pPr>
            <a:endParaRPr lang="da-DK" sz="1200" dirty="0">
              <a:solidFill>
                <a:schemeClr val="bg1"/>
              </a:solidFill>
              <a:latin typeface="Montserrat" pitchFamily="2" charset="77"/>
              <a:ea typeface="Montserrat Light"/>
              <a:cs typeface="Montserrat Light"/>
              <a:sym typeface="Montserrat Light"/>
            </a:endParaRPr>
          </a:p>
          <a:p>
            <a:pPr>
              <a:lnSpc>
                <a:spcPct val="120000"/>
              </a:lnSpc>
              <a:buClr>
                <a:schemeClr val="bg1"/>
              </a:buClr>
            </a:pPr>
            <a:r>
              <a:rPr lang="da-DK" sz="1200" kern="0" dirty="0">
                <a:solidFill>
                  <a:schemeClr val="bg1"/>
                </a:solidFill>
                <a:latin typeface="Montserrat" pitchFamily="2" charset="77"/>
                <a:ea typeface="Montserrat Light"/>
                <a:cs typeface="Montserrat Light"/>
                <a:sym typeface="Montserrat Light"/>
              </a:rPr>
              <a:t>Tag redskabet med til et af de indledende møder med skolen </a:t>
            </a:r>
          </a:p>
          <a:p>
            <a:pPr>
              <a:lnSpc>
                <a:spcPct val="120000"/>
              </a:lnSpc>
              <a:buClr>
                <a:schemeClr val="bg1"/>
              </a:buClr>
            </a:pPr>
            <a:r>
              <a:rPr lang="da-DK" sz="1200" kern="0" dirty="0">
                <a:solidFill>
                  <a:schemeClr val="bg1"/>
                </a:solidFill>
                <a:latin typeface="Montserrat" pitchFamily="2" charset="77"/>
                <a:ea typeface="Montserrat Light"/>
                <a:cs typeface="Montserrat Light"/>
                <a:sym typeface="Montserrat Light"/>
              </a:rPr>
              <a:t>og brug det til forventningsafstemning og ideudveksling.</a:t>
            </a:r>
          </a:p>
          <a:p>
            <a:pPr>
              <a:lnSpc>
                <a:spcPct val="120000"/>
              </a:lnSpc>
              <a:buClr>
                <a:schemeClr val="bg1"/>
              </a:buClr>
            </a:pPr>
            <a:endParaRPr lang="da-DK" sz="1200" i="1" dirty="0">
              <a:solidFill>
                <a:schemeClr val="bg1"/>
              </a:solidFill>
              <a:latin typeface="Montserrat" pitchFamily="2" charset="77"/>
              <a:ea typeface="Montserrat Light"/>
              <a:cs typeface="Montserrat Light"/>
              <a:sym typeface="Montserrat Light"/>
            </a:endParaRPr>
          </a:p>
          <a:p>
            <a:pPr>
              <a:lnSpc>
                <a:spcPct val="120000"/>
              </a:lnSpc>
              <a:buClr>
                <a:schemeClr val="bg1"/>
              </a:buClr>
            </a:pPr>
            <a:r>
              <a:rPr lang="da-DK" sz="1100" i="1" dirty="0">
                <a:solidFill>
                  <a:schemeClr val="bg1"/>
                </a:solidFill>
                <a:latin typeface="Montserrat" pitchFamily="2" charset="77"/>
              </a:rPr>
              <a:t>Eksempel: Nogle unge brænder meget for fodbold, men måske kan fodboldklubben ikke opfylde deres behov for forudsigelige rammer eller afgrænsede opgaver. Måske har svømmeklubben en mere fordomsfri tilgang til de unge, eller måske er opgaverne i kulturhuset bedre defineret og afgrænset i forhold til at skabe en succesoplevelse.</a:t>
            </a:r>
          </a:p>
          <a:p>
            <a:pPr>
              <a:lnSpc>
                <a:spcPct val="120000"/>
              </a:lnSpc>
              <a:buClr>
                <a:schemeClr val="bg1"/>
              </a:buClr>
            </a:pPr>
            <a:endParaRPr lang="da-DK" sz="1200" i="1" kern="0" dirty="0">
              <a:solidFill>
                <a:schemeClr val="bg1"/>
              </a:solidFill>
              <a:latin typeface="Montserrat" pitchFamily="2" charset="77"/>
              <a:ea typeface="Montserrat Light"/>
              <a:cs typeface="Montserrat Light"/>
              <a:sym typeface="Montserrat Light"/>
            </a:endParaRPr>
          </a:p>
          <a:p>
            <a:pPr>
              <a:lnSpc>
                <a:spcPct val="150000"/>
              </a:lnSpc>
              <a:buClr>
                <a:schemeClr val="bg1"/>
              </a:buClr>
            </a:pPr>
            <a:endParaRPr lang="da-DK" sz="1200" kern="0" dirty="0">
              <a:solidFill>
                <a:schemeClr val="bg1"/>
              </a:solidFill>
              <a:latin typeface="Montserrat" pitchFamily="2" charset="77"/>
              <a:ea typeface="Montserrat Light"/>
              <a:cs typeface="Montserrat Light"/>
              <a:sym typeface="Montserrat Light"/>
            </a:endParaRPr>
          </a:p>
        </p:txBody>
      </p:sp>
      <p:sp>
        <p:nvSpPr>
          <p:cNvPr id="4" name="Ellipse 3">
            <a:extLst>
              <a:ext uri="{FF2B5EF4-FFF2-40B4-BE49-F238E27FC236}">
                <a16:creationId xmlns:a16="http://schemas.microsoft.com/office/drawing/2014/main" id="{10886B07-8B24-E177-9A73-AEAC4B132758}"/>
              </a:ext>
            </a:extLst>
          </p:cNvPr>
          <p:cNvSpPr/>
          <p:nvPr/>
        </p:nvSpPr>
        <p:spPr>
          <a:xfrm>
            <a:off x="6183153" y="2803690"/>
            <a:ext cx="4896044" cy="4752291"/>
          </a:xfrm>
          <a:prstGeom prst="ellipse">
            <a:avLst/>
          </a:prstGeom>
          <a:solidFill>
            <a:srgbClr val="FFFC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6" name="Billede 5">
            <a:extLst>
              <a:ext uri="{FF2B5EF4-FFF2-40B4-BE49-F238E27FC236}">
                <a16:creationId xmlns:a16="http://schemas.microsoft.com/office/drawing/2014/main" id="{71AA0F80-3501-CFAC-C615-41A18FCFD41A}"/>
              </a:ext>
            </a:extLst>
          </p:cNvPr>
          <p:cNvPicPr>
            <a:picLocks noChangeAspect="1"/>
          </p:cNvPicPr>
          <p:nvPr/>
        </p:nvPicPr>
        <p:blipFill>
          <a:blip r:embed="rId3"/>
          <a:srcRect/>
          <a:stretch/>
        </p:blipFill>
        <p:spPr>
          <a:xfrm>
            <a:off x="6741889" y="3308096"/>
            <a:ext cx="3186971" cy="3186971"/>
          </a:xfrm>
          <a:prstGeom prst="rect">
            <a:avLst/>
          </a:prstGeom>
        </p:spPr>
      </p:pic>
      <p:pic>
        <p:nvPicPr>
          <p:cNvPr id="9" name="Billede 8" descr="Et billede, der indeholder clipart, tegneserie, Grafik&#10;&#10;Automatisk genereret beskrivelse">
            <a:extLst>
              <a:ext uri="{FF2B5EF4-FFF2-40B4-BE49-F238E27FC236}">
                <a16:creationId xmlns:a16="http://schemas.microsoft.com/office/drawing/2014/main" id="{180F2578-86F1-D632-8BA0-874AAC69AFF4}"/>
              </a:ext>
            </a:extLst>
          </p:cNvPr>
          <p:cNvPicPr>
            <a:picLocks noChangeAspect="1"/>
          </p:cNvPicPr>
          <p:nvPr/>
        </p:nvPicPr>
        <p:blipFill>
          <a:blip r:embed="rId4"/>
          <a:stretch>
            <a:fillRect/>
          </a:stretch>
        </p:blipFill>
        <p:spPr>
          <a:xfrm>
            <a:off x="365083" y="362166"/>
            <a:ext cx="616198" cy="616198"/>
          </a:xfrm>
          <a:prstGeom prst="rect">
            <a:avLst/>
          </a:prstGeom>
        </p:spPr>
      </p:pic>
      <p:grpSp>
        <p:nvGrpSpPr>
          <p:cNvPr id="10" name="Gruppe 9">
            <a:extLst>
              <a:ext uri="{FF2B5EF4-FFF2-40B4-BE49-F238E27FC236}">
                <a16:creationId xmlns:a16="http://schemas.microsoft.com/office/drawing/2014/main" id="{EEC2FD5F-7692-7D6C-35C2-95CAF9398943}"/>
              </a:ext>
            </a:extLst>
          </p:cNvPr>
          <p:cNvGrpSpPr/>
          <p:nvPr/>
        </p:nvGrpSpPr>
        <p:grpSpPr>
          <a:xfrm>
            <a:off x="1057481" y="414429"/>
            <a:ext cx="8483436" cy="525642"/>
            <a:chOff x="1189588" y="424397"/>
            <a:chExt cx="5041435" cy="525642"/>
          </a:xfrm>
        </p:grpSpPr>
        <p:sp>
          <p:nvSpPr>
            <p:cNvPr id="11" name="Google Shape;103;p2">
              <a:extLst>
                <a:ext uri="{FF2B5EF4-FFF2-40B4-BE49-F238E27FC236}">
                  <a16:creationId xmlns:a16="http://schemas.microsoft.com/office/drawing/2014/main" id="{41D61BE3-5E12-367D-D24E-DAF217F7CBA7}"/>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r>
                <a:rPr lang="da-DK" sz="1800" dirty="0">
                  <a:solidFill>
                    <a:schemeClr val="bg1"/>
                  </a:solidFill>
                  <a:latin typeface="Montserrat Medium" pitchFamily="2" charset="77"/>
                  <a:ea typeface="Montserrat Alternates Medium"/>
                  <a:cs typeface="Montserrat Alternates Medium"/>
                  <a:sym typeface="Montserrat Alternates Medium"/>
                </a:rPr>
                <a:t>FORSTÅ DE UNGE OG SKAB ET GODT MATCH TIL FRIVILLIGHED </a:t>
              </a:r>
              <a:endParaRPr lang="da-DK" sz="1800" dirty="0">
                <a:solidFill>
                  <a:schemeClr val="bg1"/>
                </a:solidFill>
                <a:latin typeface="Montserrat Medium" pitchFamily="2" charset="77"/>
              </a:endParaRPr>
            </a:p>
          </p:txBody>
        </p:sp>
        <p:sp>
          <p:nvSpPr>
            <p:cNvPr id="12" name="Google Shape;103;p2">
              <a:extLst>
                <a:ext uri="{FF2B5EF4-FFF2-40B4-BE49-F238E27FC236}">
                  <a16:creationId xmlns:a16="http://schemas.microsoft.com/office/drawing/2014/main" id="{FFD6245F-DD5E-BA6A-2470-04B6EFBFE691}"/>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OPSTART FRIVILLIGHED PÅ STU</a:t>
              </a:r>
              <a:endParaRPr sz="800" dirty="0">
                <a:solidFill>
                  <a:srgbClr val="FF9E00"/>
                </a:solidFill>
                <a:latin typeface="Montserrat Medium" pitchFamily="2" charset="77"/>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E0850CB-4ECC-5204-1587-837F18AF8CD6}"/>
            </a:ext>
          </a:extLst>
        </p:cNvPr>
        <p:cNvGrpSpPr/>
        <p:nvPr/>
      </p:nvGrpSpPr>
      <p:grpSpPr>
        <a:xfrm>
          <a:off x="0" y="0"/>
          <a:ext cx="0" cy="0"/>
          <a:chOff x="0" y="0"/>
          <a:chExt cx="0" cy="0"/>
        </a:xfrm>
      </p:grpSpPr>
      <p:sp>
        <p:nvSpPr>
          <p:cNvPr id="16" name="Ellipse 15">
            <a:extLst>
              <a:ext uri="{FF2B5EF4-FFF2-40B4-BE49-F238E27FC236}">
                <a16:creationId xmlns:a16="http://schemas.microsoft.com/office/drawing/2014/main" id="{52EB391D-7FFC-2653-EDC9-67D4495C5D46}"/>
              </a:ext>
            </a:extLst>
          </p:cNvPr>
          <p:cNvSpPr/>
          <p:nvPr/>
        </p:nvSpPr>
        <p:spPr>
          <a:xfrm>
            <a:off x="6184930" y="1075990"/>
            <a:ext cx="3220244" cy="3220244"/>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Ellipse 14">
            <a:extLst>
              <a:ext uri="{FF2B5EF4-FFF2-40B4-BE49-F238E27FC236}">
                <a16:creationId xmlns:a16="http://schemas.microsoft.com/office/drawing/2014/main" id="{28298D92-3E71-E073-E5C2-217E3AAC757F}"/>
              </a:ext>
            </a:extLst>
          </p:cNvPr>
          <p:cNvSpPr/>
          <p:nvPr/>
        </p:nvSpPr>
        <p:spPr>
          <a:xfrm>
            <a:off x="488542" y="3429000"/>
            <a:ext cx="2458304" cy="2458304"/>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Ellipse 12">
            <a:extLst>
              <a:ext uri="{FF2B5EF4-FFF2-40B4-BE49-F238E27FC236}">
                <a16:creationId xmlns:a16="http://schemas.microsoft.com/office/drawing/2014/main" id="{0289A09E-25D6-F67C-3062-9C69A6747739}"/>
              </a:ext>
            </a:extLst>
          </p:cNvPr>
          <p:cNvSpPr/>
          <p:nvPr/>
        </p:nvSpPr>
        <p:spPr>
          <a:xfrm>
            <a:off x="1479821" y="1339738"/>
            <a:ext cx="1935334" cy="1935334"/>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4" name="Google Shape;101;p2" descr="Et billede, der indeholder tekst&#10;&#10;Automatisk genereret beskrivelse">
            <a:extLst>
              <a:ext uri="{FF2B5EF4-FFF2-40B4-BE49-F238E27FC236}">
                <a16:creationId xmlns:a16="http://schemas.microsoft.com/office/drawing/2014/main" id="{F0BC1961-55A0-564E-A2DC-50D4A8E57B42}"/>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sp>
        <p:nvSpPr>
          <p:cNvPr id="8" name="Google Shape;216;p9">
            <a:extLst>
              <a:ext uri="{FF2B5EF4-FFF2-40B4-BE49-F238E27FC236}">
                <a16:creationId xmlns:a16="http://schemas.microsoft.com/office/drawing/2014/main" id="{6CF88A65-2F59-2834-F7B1-AE67EBA67226}"/>
              </a:ext>
            </a:extLst>
          </p:cNvPr>
          <p:cNvSpPr txBox="1"/>
          <p:nvPr/>
        </p:nvSpPr>
        <p:spPr>
          <a:xfrm>
            <a:off x="1294379" y="1811130"/>
            <a:ext cx="2306218" cy="992549"/>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Hvad interesserer</a:t>
            </a:r>
            <a:br>
              <a:rPr lang="da-DK" sz="1000" dirty="0">
                <a:solidFill>
                  <a:srgbClr val="480062"/>
                </a:solidFill>
                <a:latin typeface="Montserrat Medium" pitchFamily="2" charset="77"/>
                <a:ea typeface="Montserrat Light"/>
                <a:cs typeface="Montserrat Light"/>
                <a:sym typeface="Montserrat Light"/>
              </a:rPr>
            </a:br>
            <a:r>
              <a:rPr lang="da-DK" sz="1000" dirty="0">
                <a:solidFill>
                  <a:srgbClr val="480062"/>
                </a:solidFill>
                <a:latin typeface="Montserrat Medium" pitchFamily="2" charset="77"/>
                <a:ea typeface="Montserrat Light"/>
                <a:cs typeface="Montserrat Light"/>
                <a:sym typeface="Montserrat Light"/>
              </a:rPr>
              <a:t>de unge sig for?</a:t>
            </a:r>
          </a:p>
          <a:p>
            <a:pPr algn="ctr">
              <a:lnSpc>
                <a:spcPct val="120000"/>
              </a:lnSpc>
            </a:pPr>
            <a:endParaRPr lang="da-DK" sz="1000" dirty="0">
              <a:solidFill>
                <a:srgbClr val="480062"/>
              </a:solidFill>
              <a:latin typeface="Montserrat" pitchFamily="2" charset="77"/>
              <a:sym typeface="Montserrat Light"/>
            </a:endParaRPr>
          </a:p>
          <a:p>
            <a:pPr algn="ctr">
              <a:lnSpc>
                <a:spcPct val="120000"/>
              </a:lnSpc>
            </a:pPr>
            <a:r>
              <a:rPr lang="da-DK" sz="1000" i="1" dirty="0">
                <a:solidFill>
                  <a:srgbClr val="480062"/>
                </a:solidFill>
                <a:latin typeface="Montserrat" pitchFamily="2" charset="77"/>
                <a:sym typeface="Montserrat Light"/>
              </a:rPr>
              <a:t>Eksempel: dyr, musik </a:t>
            </a:r>
          </a:p>
          <a:p>
            <a:pPr algn="ctr">
              <a:lnSpc>
                <a:spcPct val="120000"/>
              </a:lnSpc>
            </a:pPr>
            <a:r>
              <a:rPr lang="da-DK" sz="1000" i="1" dirty="0">
                <a:solidFill>
                  <a:srgbClr val="480062"/>
                </a:solidFill>
                <a:latin typeface="Montserrat" pitchFamily="2" charset="77"/>
                <a:sym typeface="Montserrat Light"/>
              </a:rPr>
              <a:t>og </a:t>
            </a:r>
            <a:r>
              <a:rPr lang="da-DK" sz="1000" i="1" dirty="0" err="1">
                <a:solidFill>
                  <a:srgbClr val="480062"/>
                </a:solidFill>
                <a:latin typeface="Montserrat" pitchFamily="2" charset="77"/>
                <a:sym typeface="Montserrat Light"/>
              </a:rPr>
              <a:t>e-sport</a:t>
            </a:r>
            <a:endParaRPr i="1" dirty="0">
              <a:latin typeface="Montserrat" pitchFamily="2" charset="77"/>
            </a:endParaRPr>
          </a:p>
        </p:txBody>
      </p:sp>
      <p:sp>
        <p:nvSpPr>
          <p:cNvPr id="9" name="Google Shape;217;p9">
            <a:extLst>
              <a:ext uri="{FF2B5EF4-FFF2-40B4-BE49-F238E27FC236}">
                <a16:creationId xmlns:a16="http://schemas.microsoft.com/office/drawing/2014/main" id="{B26A851E-81AD-8C81-8835-502FF766B688}"/>
              </a:ext>
            </a:extLst>
          </p:cNvPr>
          <p:cNvSpPr txBox="1"/>
          <p:nvPr/>
        </p:nvSpPr>
        <p:spPr>
          <a:xfrm>
            <a:off x="486081" y="4069544"/>
            <a:ext cx="2463227" cy="1177215"/>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Hvilke fag har de på skolen, </a:t>
            </a:r>
          </a:p>
          <a:p>
            <a:pPr algn="ctr">
              <a:lnSpc>
                <a:spcPct val="120000"/>
              </a:lnSpc>
            </a:pPr>
            <a:r>
              <a:rPr lang="da-DK" sz="1000" dirty="0">
                <a:solidFill>
                  <a:srgbClr val="480062"/>
                </a:solidFill>
                <a:latin typeface="Montserrat" pitchFamily="2" charset="77"/>
                <a:ea typeface="Montserrat Light"/>
                <a:cs typeface="Montserrat Light"/>
                <a:sym typeface="Montserrat Light"/>
              </a:rPr>
              <a:t>som kan matche en forening </a:t>
            </a:r>
          </a:p>
          <a:p>
            <a:pPr algn="ctr">
              <a:lnSpc>
                <a:spcPct val="120000"/>
              </a:lnSpc>
            </a:pPr>
            <a:r>
              <a:rPr lang="da-DK" sz="1000" dirty="0">
                <a:solidFill>
                  <a:srgbClr val="480062"/>
                </a:solidFill>
                <a:latin typeface="Montserrat" pitchFamily="2" charset="77"/>
                <a:ea typeface="Montserrat Light"/>
                <a:cs typeface="Montserrat Light"/>
                <a:sym typeface="Montserrat Light"/>
              </a:rPr>
              <a:t>eller frivilligopgave?</a:t>
            </a:r>
          </a:p>
          <a:p>
            <a:pPr algn="ctr">
              <a:lnSpc>
                <a:spcPct val="120000"/>
              </a:lnSpc>
            </a:pPr>
            <a:endParaRPr lang="da-DK" sz="1000" dirty="0">
              <a:solidFill>
                <a:srgbClr val="480062"/>
              </a:solidFill>
              <a:latin typeface="Montserrat" pitchFamily="2" charset="77"/>
              <a:sym typeface="Montserrat Light"/>
            </a:endParaRPr>
          </a:p>
          <a:p>
            <a:pPr algn="ctr">
              <a:lnSpc>
                <a:spcPct val="120000"/>
              </a:lnSpc>
            </a:pPr>
            <a:r>
              <a:rPr lang="da-DK" sz="1000" dirty="0">
                <a:solidFill>
                  <a:srgbClr val="480062"/>
                </a:solidFill>
                <a:latin typeface="Montserrat" pitchFamily="2" charset="77"/>
                <a:sym typeface="Montserrat Light"/>
              </a:rPr>
              <a:t>Eksempel: It-linje, krea-linje </a:t>
            </a:r>
          </a:p>
          <a:p>
            <a:pPr algn="ctr">
              <a:lnSpc>
                <a:spcPct val="120000"/>
              </a:lnSpc>
            </a:pPr>
            <a:r>
              <a:rPr lang="da-DK" sz="1000" dirty="0">
                <a:solidFill>
                  <a:srgbClr val="480062"/>
                </a:solidFill>
                <a:latin typeface="Montserrat" pitchFamily="2" charset="77"/>
                <a:sym typeface="Montserrat Light"/>
              </a:rPr>
              <a:t>eller pædagogiske fag</a:t>
            </a:r>
            <a:endParaRPr dirty="0">
              <a:latin typeface="Montserrat" pitchFamily="2" charset="77"/>
            </a:endParaRPr>
          </a:p>
        </p:txBody>
      </p:sp>
      <p:sp>
        <p:nvSpPr>
          <p:cNvPr id="10" name="Google Shape;217;p9">
            <a:extLst>
              <a:ext uri="{FF2B5EF4-FFF2-40B4-BE49-F238E27FC236}">
                <a16:creationId xmlns:a16="http://schemas.microsoft.com/office/drawing/2014/main" id="{8A8E0940-0D1E-9D3F-979F-42F3046EE163}"/>
              </a:ext>
            </a:extLst>
          </p:cNvPr>
          <p:cNvSpPr txBox="1"/>
          <p:nvPr/>
        </p:nvSpPr>
        <p:spPr>
          <a:xfrm>
            <a:off x="6394452" y="1703530"/>
            <a:ext cx="2792613" cy="2100545"/>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Hvad er vigtigt, at vide om de unge, </a:t>
            </a:r>
          </a:p>
          <a:p>
            <a:pPr algn="ctr">
              <a:lnSpc>
                <a:spcPct val="120000"/>
              </a:lnSpc>
            </a:pPr>
            <a:r>
              <a:rPr lang="da-DK" sz="1000" dirty="0">
                <a:solidFill>
                  <a:srgbClr val="480062"/>
                </a:solidFill>
                <a:latin typeface="Montserrat" pitchFamily="2" charset="77"/>
                <a:ea typeface="Montserrat Light"/>
                <a:cs typeface="Montserrat Light"/>
                <a:sym typeface="Montserrat Light"/>
              </a:rPr>
              <a:t>så frivilligcenter og foreningen kan skabe de bedste forudsætninger for de unges opstart med frivillighed?</a:t>
            </a:r>
          </a:p>
          <a:p>
            <a:pPr algn="ctr">
              <a:lnSpc>
                <a:spcPct val="120000"/>
              </a:lnSpc>
            </a:pPr>
            <a:br>
              <a:rPr lang="da-DK" sz="1000" dirty="0">
                <a:solidFill>
                  <a:srgbClr val="480062"/>
                </a:solidFill>
                <a:latin typeface="Montserrat" pitchFamily="2" charset="77"/>
                <a:ea typeface="Montserrat Light"/>
                <a:sym typeface="Montserrat Light"/>
              </a:rPr>
            </a:br>
            <a:r>
              <a:rPr lang="da-DK" sz="1000" i="1" dirty="0">
                <a:solidFill>
                  <a:srgbClr val="480062"/>
                </a:solidFill>
                <a:latin typeface="Montserrat" pitchFamily="2" charset="77"/>
                <a:ea typeface="Montserrat Light"/>
                <a:sym typeface="Montserrat Light"/>
              </a:rPr>
              <a:t>Eksempel: Kan have brug for ekstra pauser, visuel formidling og faste rutiner. Enkelte unge bruger høretelefoner som afskærmning. En god og tryg velkomst er altafgørende for, at de får lyst til at komme igen</a:t>
            </a:r>
            <a:endParaRPr lang="da-DK" dirty="0">
              <a:latin typeface="Montserrat" pitchFamily="2" charset="77"/>
              <a:ea typeface="Montserrat Light"/>
            </a:endParaRPr>
          </a:p>
        </p:txBody>
      </p:sp>
      <p:sp>
        <p:nvSpPr>
          <p:cNvPr id="14" name="Ellipse 13">
            <a:extLst>
              <a:ext uri="{FF2B5EF4-FFF2-40B4-BE49-F238E27FC236}">
                <a16:creationId xmlns:a16="http://schemas.microsoft.com/office/drawing/2014/main" id="{9D66DDFD-C3A7-7A7F-829B-53C8300E17CB}"/>
              </a:ext>
            </a:extLst>
          </p:cNvPr>
          <p:cNvSpPr/>
          <p:nvPr/>
        </p:nvSpPr>
        <p:spPr>
          <a:xfrm>
            <a:off x="6766034" y="4586648"/>
            <a:ext cx="1935334" cy="1935334"/>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Google Shape;217;p9">
            <a:extLst>
              <a:ext uri="{FF2B5EF4-FFF2-40B4-BE49-F238E27FC236}">
                <a16:creationId xmlns:a16="http://schemas.microsoft.com/office/drawing/2014/main" id="{EBF9DCF0-E009-646B-AE2F-6DAC9CAEE260}"/>
              </a:ext>
            </a:extLst>
          </p:cNvPr>
          <p:cNvSpPr txBox="1"/>
          <p:nvPr/>
        </p:nvSpPr>
        <p:spPr>
          <a:xfrm>
            <a:off x="6679415" y="4873374"/>
            <a:ext cx="2108572" cy="1361881"/>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Hvad er de </a:t>
            </a:r>
          </a:p>
          <a:p>
            <a:pPr algn="ctr">
              <a:lnSpc>
                <a:spcPct val="120000"/>
              </a:lnSpc>
            </a:pPr>
            <a:r>
              <a:rPr lang="da-DK" sz="1000" dirty="0">
                <a:solidFill>
                  <a:srgbClr val="480062"/>
                </a:solidFill>
                <a:latin typeface="Montserrat Medium" pitchFamily="2" charset="77"/>
                <a:ea typeface="Montserrat Light"/>
                <a:cs typeface="Montserrat Light"/>
                <a:sym typeface="Montserrat Light"/>
              </a:rPr>
              <a:t>unges styrker?</a:t>
            </a:r>
          </a:p>
          <a:p>
            <a:pPr algn="ctr">
              <a:lnSpc>
                <a:spcPct val="120000"/>
              </a:lnSpc>
            </a:pPr>
            <a:endParaRPr lang="da-DK" sz="1000" u="sng" dirty="0">
              <a:solidFill>
                <a:srgbClr val="480062"/>
              </a:solidFill>
              <a:latin typeface="Montserrat" pitchFamily="2" charset="77"/>
              <a:ea typeface="Montserrat Light"/>
              <a:cs typeface="Montserrat Light"/>
              <a:sym typeface="Montserrat Light"/>
            </a:endParaRPr>
          </a:p>
          <a:p>
            <a:pPr algn="ctr">
              <a:lnSpc>
                <a:spcPct val="120000"/>
              </a:lnSpc>
            </a:pPr>
            <a:r>
              <a:rPr lang="da-DK" sz="1000" i="1" dirty="0">
                <a:solidFill>
                  <a:srgbClr val="480062"/>
                </a:solidFill>
                <a:latin typeface="Montserrat" pitchFamily="2" charset="77"/>
                <a:sym typeface="Montserrat Light"/>
              </a:rPr>
              <a:t>Eksempel: de unge på </a:t>
            </a:r>
          </a:p>
          <a:p>
            <a:pPr algn="ctr">
              <a:lnSpc>
                <a:spcPct val="120000"/>
              </a:lnSpc>
            </a:pPr>
            <a:r>
              <a:rPr lang="da-DK" sz="1000" i="1" dirty="0">
                <a:solidFill>
                  <a:srgbClr val="480062"/>
                </a:solidFill>
                <a:latin typeface="Montserrat" pitchFamily="2" charset="77"/>
                <a:sym typeface="Montserrat Light"/>
              </a:rPr>
              <a:t>vores it-linje har stor </a:t>
            </a:r>
          </a:p>
          <a:p>
            <a:pPr algn="ctr">
              <a:lnSpc>
                <a:spcPct val="120000"/>
              </a:lnSpc>
            </a:pPr>
            <a:r>
              <a:rPr lang="da-DK" sz="1000" i="1" dirty="0">
                <a:solidFill>
                  <a:srgbClr val="480062"/>
                </a:solidFill>
                <a:latin typeface="Montserrat" pitchFamily="2" charset="77"/>
                <a:sym typeface="Montserrat Light"/>
              </a:rPr>
              <a:t>viden og erfaringer </a:t>
            </a:r>
          </a:p>
          <a:p>
            <a:pPr algn="ctr">
              <a:lnSpc>
                <a:spcPct val="120000"/>
              </a:lnSpc>
            </a:pPr>
            <a:r>
              <a:rPr lang="da-DK" sz="1000" i="1" dirty="0">
                <a:solidFill>
                  <a:srgbClr val="480062"/>
                </a:solidFill>
                <a:latin typeface="Montserrat" pitchFamily="2" charset="77"/>
                <a:sym typeface="Montserrat Light"/>
              </a:rPr>
              <a:t>med teknik og it </a:t>
            </a:r>
            <a:endParaRPr i="1" dirty="0">
              <a:latin typeface="Montserrat" pitchFamily="2" charset="77"/>
            </a:endParaRPr>
          </a:p>
        </p:txBody>
      </p:sp>
      <p:pic>
        <p:nvPicPr>
          <p:cNvPr id="19" name="Google Shape;218;p9">
            <a:extLst>
              <a:ext uri="{FF2B5EF4-FFF2-40B4-BE49-F238E27FC236}">
                <a16:creationId xmlns:a16="http://schemas.microsoft.com/office/drawing/2014/main" id="{5D374F27-AFEB-1B2C-35B7-A1AAE3B7F1C9}"/>
              </a:ext>
            </a:extLst>
          </p:cNvPr>
          <p:cNvPicPr preferRelativeResize="0"/>
          <p:nvPr/>
        </p:nvPicPr>
        <p:blipFill rotWithShape="1">
          <a:blip r:embed="rId4">
            <a:alphaModFix/>
          </a:blip>
          <a:srcRect/>
          <a:stretch/>
        </p:blipFill>
        <p:spPr>
          <a:xfrm rot="17563178">
            <a:off x="6276462" y="3721451"/>
            <a:ext cx="790351" cy="790351"/>
          </a:xfrm>
          <a:prstGeom prst="rect">
            <a:avLst/>
          </a:prstGeom>
          <a:noFill/>
          <a:ln>
            <a:noFill/>
          </a:ln>
        </p:spPr>
      </p:pic>
      <p:pic>
        <p:nvPicPr>
          <p:cNvPr id="20" name="Google Shape;219;p9">
            <a:extLst>
              <a:ext uri="{FF2B5EF4-FFF2-40B4-BE49-F238E27FC236}">
                <a16:creationId xmlns:a16="http://schemas.microsoft.com/office/drawing/2014/main" id="{2FC88410-54A9-48AF-2431-163313EADAE3}"/>
              </a:ext>
            </a:extLst>
          </p:cNvPr>
          <p:cNvPicPr preferRelativeResize="0"/>
          <p:nvPr/>
        </p:nvPicPr>
        <p:blipFill rotWithShape="1">
          <a:blip r:embed="rId5">
            <a:alphaModFix/>
          </a:blip>
          <a:srcRect/>
          <a:stretch/>
        </p:blipFill>
        <p:spPr>
          <a:xfrm rot="14745488">
            <a:off x="2636859" y="4270362"/>
            <a:ext cx="706595" cy="706595"/>
          </a:xfrm>
          <a:prstGeom prst="rect">
            <a:avLst/>
          </a:prstGeom>
          <a:noFill/>
          <a:ln>
            <a:noFill/>
          </a:ln>
        </p:spPr>
      </p:pic>
      <p:pic>
        <p:nvPicPr>
          <p:cNvPr id="21" name="Google Shape;220;p9">
            <a:extLst>
              <a:ext uri="{FF2B5EF4-FFF2-40B4-BE49-F238E27FC236}">
                <a16:creationId xmlns:a16="http://schemas.microsoft.com/office/drawing/2014/main" id="{1F241D32-4522-D7E2-6AD6-CEA9A17C9428}"/>
              </a:ext>
            </a:extLst>
          </p:cNvPr>
          <p:cNvPicPr preferRelativeResize="0"/>
          <p:nvPr/>
        </p:nvPicPr>
        <p:blipFill rotWithShape="1">
          <a:blip r:embed="rId6">
            <a:alphaModFix/>
          </a:blip>
          <a:srcRect/>
          <a:stretch/>
        </p:blipFill>
        <p:spPr>
          <a:xfrm rot="20736944" flipH="1">
            <a:off x="3549193" y="2103546"/>
            <a:ext cx="837676" cy="845026"/>
          </a:xfrm>
          <a:prstGeom prst="rect">
            <a:avLst/>
          </a:prstGeom>
          <a:noFill/>
          <a:ln>
            <a:noFill/>
          </a:ln>
        </p:spPr>
      </p:pic>
      <p:pic>
        <p:nvPicPr>
          <p:cNvPr id="22" name="Google Shape;220;p9">
            <a:extLst>
              <a:ext uri="{FF2B5EF4-FFF2-40B4-BE49-F238E27FC236}">
                <a16:creationId xmlns:a16="http://schemas.microsoft.com/office/drawing/2014/main" id="{CB9FC4FF-A672-CEC0-606E-7477D3A9939C}"/>
              </a:ext>
            </a:extLst>
          </p:cNvPr>
          <p:cNvPicPr preferRelativeResize="0"/>
          <p:nvPr/>
        </p:nvPicPr>
        <p:blipFill rotWithShape="1">
          <a:blip r:embed="rId6">
            <a:alphaModFix/>
          </a:blip>
          <a:srcRect/>
          <a:stretch/>
        </p:blipFill>
        <p:spPr>
          <a:xfrm rot="9846969" flipH="1">
            <a:off x="5922541" y="5146100"/>
            <a:ext cx="813843" cy="820984"/>
          </a:xfrm>
          <a:prstGeom prst="rect">
            <a:avLst/>
          </a:prstGeom>
          <a:noFill/>
          <a:ln>
            <a:noFill/>
          </a:ln>
        </p:spPr>
      </p:pic>
      <p:pic>
        <p:nvPicPr>
          <p:cNvPr id="23" name="Billede 22">
            <a:extLst>
              <a:ext uri="{FF2B5EF4-FFF2-40B4-BE49-F238E27FC236}">
                <a16:creationId xmlns:a16="http://schemas.microsoft.com/office/drawing/2014/main" id="{DA078E43-4631-4556-2708-09E4558D63ED}"/>
              </a:ext>
            </a:extLst>
          </p:cNvPr>
          <p:cNvPicPr>
            <a:picLocks noChangeAspect="1"/>
          </p:cNvPicPr>
          <p:nvPr/>
        </p:nvPicPr>
        <p:blipFill>
          <a:blip r:embed="rId7"/>
          <a:srcRect/>
          <a:stretch/>
        </p:blipFill>
        <p:spPr>
          <a:xfrm>
            <a:off x="3455960" y="2540540"/>
            <a:ext cx="2671618" cy="2671618"/>
          </a:xfrm>
          <a:prstGeom prst="rect">
            <a:avLst/>
          </a:prstGeom>
        </p:spPr>
      </p:pic>
      <p:pic>
        <p:nvPicPr>
          <p:cNvPr id="3" name="Billede 2" descr="Et billede, der indeholder clipart, tegneserie, Grafik&#10;&#10;Automatisk genereret beskrivelse">
            <a:extLst>
              <a:ext uri="{FF2B5EF4-FFF2-40B4-BE49-F238E27FC236}">
                <a16:creationId xmlns:a16="http://schemas.microsoft.com/office/drawing/2014/main" id="{D71719AB-084E-04A9-72B8-1D04301B60F4}"/>
              </a:ext>
            </a:extLst>
          </p:cNvPr>
          <p:cNvPicPr>
            <a:picLocks noChangeAspect="1"/>
          </p:cNvPicPr>
          <p:nvPr/>
        </p:nvPicPr>
        <p:blipFill>
          <a:blip r:embed="rId8"/>
          <a:stretch>
            <a:fillRect/>
          </a:stretch>
        </p:blipFill>
        <p:spPr>
          <a:xfrm>
            <a:off x="365083" y="362166"/>
            <a:ext cx="616198" cy="616198"/>
          </a:xfrm>
          <a:prstGeom prst="rect">
            <a:avLst/>
          </a:prstGeom>
        </p:spPr>
      </p:pic>
      <p:grpSp>
        <p:nvGrpSpPr>
          <p:cNvPr id="6" name="Gruppe 5">
            <a:extLst>
              <a:ext uri="{FF2B5EF4-FFF2-40B4-BE49-F238E27FC236}">
                <a16:creationId xmlns:a16="http://schemas.microsoft.com/office/drawing/2014/main" id="{E96A9F55-24D7-BA1D-4269-300AC2A7A44B}"/>
              </a:ext>
            </a:extLst>
          </p:cNvPr>
          <p:cNvGrpSpPr/>
          <p:nvPr/>
        </p:nvGrpSpPr>
        <p:grpSpPr>
          <a:xfrm>
            <a:off x="1057481" y="414429"/>
            <a:ext cx="8483436" cy="525642"/>
            <a:chOff x="1189588" y="424397"/>
            <a:chExt cx="5041435" cy="525642"/>
          </a:xfrm>
        </p:grpSpPr>
        <p:sp>
          <p:nvSpPr>
            <p:cNvPr id="7" name="Google Shape;103;p2">
              <a:extLst>
                <a:ext uri="{FF2B5EF4-FFF2-40B4-BE49-F238E27FC236}">
                  <a16:creationId xmlns:a16="http://schemas.microsoft.com/office/drawing/2014/main" id="{A2C80FE2-7B7C-3BBE-BC4F-FBBB7A3DC006}"/>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r>
                <a:rPr lang="da-DK" sz="1800" dirty="0">
                  <a:solidFill>
                    <a:srgbClr val="480062"/>
                  </a:solidFill>
                  <a:latin typeface="Montserrat Medium" pitchFamily="2" charset="77"/>
                  <a:ea typeface="Montserrat Alternates Medium"/>
                  <a:cs typeface="Montserrat Alternates Medium"/>
                  <a:sym typeface="Montserrat Alternates Medium"/>
                </a:rPr>
                <a:t>FORSTÅ DE UNGE OG SKAB ET GODT MATCH TIL FRIVILLIGHED </a:t>
              </a:r>
              <a:endParaRPr lang="da-DK" sz="1800" dirty="0">
                <a:solidFill>
                  <a:srgbClr val="480062"/>
                </a:solidFill>
                <a:latin typeface="Montserrat Medium" pitchFamily="2" charset="77"/>
              </a:endParaRPr>
            </a:p>
          </p:txBody>
        </p:sp>
        <p:sp>
          <p:nvSpPr>
            <p:cNvPr id="12" name="Google Shape;103;p2">
              <a:extLst>
                <a:ext uri="{FF2B5EF4-FFF2-40B4-BE49-F238E27FC236}">
                  <a16:creationId xmlns:a16="http://schemas.microsoft.com/office/drawing/2014/main" id="{442FC112-5184-E66B-EBC7-64F60185DBE4}"/>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OPSTART FRIVILLIGHED PÅ STU</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429187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BA372EE3-5A31-FE27-55E5-40EBB692AEC7}"/>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8517347D-9D18-2F17-28D9-257634CA402E}"/>
              </a:ext>
            </a:extLst>
          </p:cNvPr>
          <p:cNvSpPr/>
          <p:nvPr/>
        </p:nvSpPr>
        <p:spPr>
          <a:xfrm>
            <a:off x="512430" y="2487864"/>
            <a:ext cx="8809888" cy="3684335"/>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 name="Google Shape;90;p1">
            <a:extLst>
              <a:ext uri="{FF2B5EF4-FFF2-40B4-BE49-F238E27FC236}">
                <a16:creationId xmlns:a16="http://schemas.microsoft.com/office/drawing/2014/main" id="{1B4A4A99-BF2D-C81F-E90B-AA2D8669E03D}"/>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Vær åben for at spotte det gode match ud fra flere parametre</a:t>
            </a:r>
          </a:p>
        </p:txBody>
      </p:sp>
      <p:pic>
        <p:nvPicPr>
          <p:cNvPr id="10" name="Google Shape;101;p2" descr="Et billede, der indeholder tekst&#10;&#10;Automatisk genereret beskrivelse">
            <a:extLst>
              <a:ext uri="{FF2B5EF4-FFF2-40B4-BE49-F238E27FC236}">
                <a16:creationId xmlns:a16="http://schemas.microsoft.com/office/drawing/2014/main" id="{82ACC2F8-6CC6-2D41-6976-5AB31BD3F056}"/>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sp>
        <p:nvSpPr>
          <p:cNvPr id="12" name="Google Shape;90;p1">
            <a:extLst>
              <a:ext uri="{FF2B5EF4-FFF2-40B4-BE49-F238E27FC236}">
                <a16:creationId xmlns:a16="http://schemas.microsoft.com/office/drawing/2014/main" id="{4DC8BF98-2C70-D46C-603E-6CDA660A6AE2}"/>
              </a:ext>
            </a:extLst>
          </p:cNvPr>
          <p:cNvSpPr txBox="1"/>
          <p:nvPr/>
        </p:nvSpPr>
        <p:spPr>
          <a:xfrm>
            <a:off x="452281" y="1685307"/>
            <a:ext cx="9001438" cy="600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a-DK" sz="1100" u="none" strike="noStrike" cap="none" dirty="0">
                <a:solidFill>
                  <a:srgbClr val="480062"/>
                </a:solidFill>
                <a:latin typeface="Montserrat" pitchFamily="2" charset="77"/>
                <a:ea typeface="Montserrat Medium"/>
                <a:cs typeface="Montserrat Medium"/>
                <a:sym typeface="Montserrat Medium"/>
              </a:rPr>
              <a:t>Gennemgå spørgsmålene sammen med en underviser og notér, hvad der er vigtigt, for at de unge får en succesoplevelse som frivillige. Notér, hvad I skal prioritere højest, når I skal opsøge relevante foreninger, hvis det ikke er muligt at matche på alle parametre.</a:t>
            </a:r>
          </a:p>
        </p:txBody>
      </p:sp>
      <p:graphicFrame>
        <p:nvGraphicFramePr>
          <p:cNvPr id="13" name="Tabel 12">
            <a:extLst>
              <a:ext uri="{FF2B5EF4-FFF2-40B4-BE49-F238E27FC236}">
                <a16:creationId xmlns:a16="http://schemas.microsoft.com/office/drawing/2014/main" id="{8A952AED-DD21-3683-0642-9D9B23AB003E}"/>
              </a:ext>
            </a:extLst>
          </p:cNvPr>
          <p:cNvGraphicFramePr>
            <a:graphicFrameLocks noGrp="1"/>
          </p:cNvGraphicFramePr>
          <p:nvPr>
            <p:extLst>
              <p:ext uri="{D42A27DB-BD31-4B8C-83A1-F6EECF244321}">
                <p14:modId xmlns:p14="http://schemas.microsoft.com/office/powerpoint/2010/main" val="4052510352"/>
              </p:ext>
            </p:extLst>
          </p:nvPr>
        </p:nvGraphicFramePr>
        <p:xfrm>
          <a:off x="583682" y="2592628"/>
          <a:ext cx="8636518" cy="3416288"/>
        </p:xfrm>
        <a:graphic>
          <a:graphicData uri="http://schemas.openxmlformats.org/drawingml/2006/table">
            <a:tbl>
              <a:tblPr firstRow="1" bandRow="1">
                <a:tableStyleId>{5C22544A-7EE6-4342-B048-85BDC9FD1C3A}</a:tableStyleId>
              </a:tblPr>
              <a:tblGrid>
                <a:gridCol w="2758232">
                  <a:extLst>
                    <a:ext uri="{9D8B030D-6E8A-4147-A177-3AD203B41FA5}">
                      <a16:colId xmlns:a16="http://schemas.microsoft.com/office/drawing/2014/main" val="1854237092"/>
                    </a:ext>
                  </a:extLst>
                </a:gridCol>
                <a:gridCol w="5878286">
                  <a:extLst>
                    <a:ext uri="{9D8B030D-6E8A-4147-A177-3AD203B41FA5}">
                      <a16:colId xmlns:a16="http://schemas.microsoft.com/office/drawing/2014/main" val="275207633"/>
                    </a:ext>
                  </a:extLst>
                </a:gridCol>
              </a:tblGrid>
              <a:tr h="3416288">
                <a:tc>
                  <a:txBody>
                    <a:bodyPr/>
                    <a:lstStyle/>
                    <a:p>
                      <a:r>
                        <a:rPr lang="da-DK" sz="1400" b="0" i="0" u="none" dirty="0">
                          <a:solidFill>
                            <a:srgbClr val="480062"/>
                          </a:solidFill>
                          <a:latin typeface="Montserrat Medium" pitchFamily="2" charset="77"/>
                        </a:rPr>
                        <a:t>Tilgængelighed </a:t>
                      </a:r>
                      <a:endParaRPr lang="da-DK" sz="1400" b="0" i="0" u="sng" dirty="0">
                        <a:solidFill>
                          <a:srgbClr val="480062"/>
                        </a:solidFill>
                        <a:latin typeface="Montserrat Medium" pitchFamily="2" charset="77"/>
                      </a:endParaRPr>
                    </a:p>
                    <a:p>
                      <a:endParaRPr lang="da-DK" sz="1200" b="0" i="0" u="sng" dirty="0">
                        <a:solidFill>
                          <a:srgbClr val="480062"/>
                        </a:solidFill>
                        <a:latin typeface="Montserrat" pitchFamily="2" charset="77"/>
                      </a:endParaRPr>
                    </a:p>
                    <a:p>
                      <a:r>
                        <a:rPr lang="da-DK" sz="1200" b="0" i="0" u="sng" dirty="0">
                          <a:solidFill>
                            <a:srgbClr val="480062"/>
                          </a:solidFill>
                          <a:latin typeface="Montserrat" pitchFamily="2" charset="77"/>
                        </a:rPr>
                        <a:t>Fysisk tilgængelighed</a:t>
                      </a:r>
                    </a:p>
                    <a:p>
                      <a:r>
                        <a:rPr lang="da-DK" sz="1200" b="0" i="0" dirty="0">
                          <a:solidFill>
                            <a:srgbClr val="480062"/>
                          </a:solidFill>
                          <a:latin typeface="Montserrat" pitchFamily="2" charset="77"/>
                        </a:rPr>
                        <a:t>Eksempel: Adgang med kørestol til alle dele af frivilligaktiviteten</a:t>
                      </a:r>
                    </a:p>
                    <a:p>
                      <a:endParaRPr lang="da-DK" sz="1200" b="0" i="0" dirty="0">
                        <a:solidFill>
                          <a:srgbClr val="480062"/>
                        </a:solidFill>
                        <a:latin typeface="Montserrat" pitchFamily="2" charset="77"/>
                      </a:endParaRPr>
                    </a:p>
                    <a:p>
                      <a:r>
                        <a:rPr lang="da-DK" sz="1200" b="0" i="0" u="sng" dirty="0">
                          <a:solidFill>
                            <a:srgbClr val="480062"/>
                          </a:solidFill>
                          <a:latin typeface="Montserrat" pitchFamily="2" charset="77"/>
                        </a:rPr>
                        <a:t>Pædagogisk tilgængelighed</a:t>
                      </a:r>
                      <a:br>
                        <a:rPr lang="da-DK" sz="1200" b="0" i="0" dirty="0">
                          <a:solidFill>
                            <a:srgbClr val="480062"/>
                          </a:solidFill>
                          <a:latin typeface="Montserrat" pitchFamily="2" charset="77"/>
                        </a:rPr>
                      </a:br>
                      <a:r>
                        <a:rPr lang="da-DK" sz="1200" b="0" i="0" dirty="0">
                          <a:solidFill>
                            <a:srgbClr val="480062"/>
                          </a:solidFill>
                          <a:latin typeface="Montserrat" pitchFamily="2" charset="77"/>
                        </a:rPr>
                        <a:t>Eksempel: Klar struktur, pauser og visuel opgaveformidling</a:t>
                      </a:r>
                    </a:p>
                    <a:p>
                      <a:endParaRPr lang="da-DK" sz="1200" b="0" i="0" dirty="0">
                        <a:solidFill>
                          <a:srgbClr val="480062"/>
                        </a:solidFill>
                        <a:latin typeface="Montserrat" pitchFamily="2" charset="77"/>
                      </a:endParaRPr>
                    </a:p>
                    <a:p>
                      <a:r>
                        <a:rPr lang="da-DK" sz="1200" b="0" i="0" u="sng" dirty="0">
                          <a:solidFill>
                            <a:srgbClr val="480062"/>
                          </a:solidFill>
                          <a:latin typeface="Montserrat" pitchFamily="2" charset="77"/>
                        </a:rPr>
                        <a:t>Social tilgængelighed </a:t>
                      </a:r>
                      <a:br>
                        <a:rPr lang="da-DK" sz="1200" b="0" i="0" dirty="0">
                          <a:solidFill>
                            <a:srgbClr val="480062"/>
                          </a:solidFill>
                          <a:latin typeface="Montserrat" pitchFamily="2" charset="77"/>
                        </a:rPr>
                      </a:br>
                      <a:r>
                        <a:rPr lang="da-DK" sz="1200" b="0" i="0" dirty="0">
                          <a:solidFill>
                            <a:srgbClr val="480062"/>
                          </a:solidFill>
                          <a:latin typeface="Montserrat" pitchFamily="2" charset="77"/>
                        </a:rPr>
                        <a:t>Eksempel: God velkomst, fast kontaktperson</a:t>
                      </a:r>
                      <a:br>
                        <a:rPr lang="da-DK" sz="1200" b="0" i="0" dirty="0">
                          <a:solidFill>
                            <a:srgbClr val="480062"/>
                          </a:solidFill>
                          <a:latin typeface="Montserrat" pitchFamily="2" charset="77"/>
                        </a:rPr>
                      </a:br>
                      <a:endParaRPr lang="da-DK" sz="1200" b="0" i="0" dirty="0">
                        <a:solidFill>
                          <a:srgbClr val="480062"/>
                        </a:solidFill>
                        <a:latin typeface="Montserrat" pitchFamily="2" charset="77"/>
                      </a:endParaRPr>
                    </a:p>
                    <a:p>
                      <a:endParaRPr lang="da-DK" sz="1200" b="0" i="0" dirty="0">
                        <a:solidFill>
                          <a:srgbClr val="480062"/>
                        </a:solidFill>
                        <a:latin typeface="Montserrat" pitchFamily="2" charset="77"/>
                      </a:endParaRPr>
                    </a:p>
                    <a:p>
                      <a:endParaRPr lang="da-DK" sz="1200" b="0" i="0" dirty="0">
                        <a:solidFill>
                          <a:srgbClr val="480062"/>
                        </a:solidFill>
                        <a:latin typeface="Montserrat" pitchFamily="2" charset="77"/>
                      </a:endParaRPr>
                    </a:p>
                    <a:p>
                      <a:r>
                        <a:rPr lang="da-DK" sz="1200" b="0" i="0" dirty="0">
                          <a:solidFill>
                            <a:srgbClr val="480062"/>
                          </a:solidFill>
                          <a:latin typeface="Montserrat" pitchFamily="2" charset="77"/>
                        </a:rPr>
                        <a:t>Læs mere om tilgængelighed i guiden ”Tjek tilgængeligheden”.</a:t>
                      </a:r>
                    </a:p>
                  </a:txBody>
                  <a:tcPr>
                    <a:lnL w="12700" cmpd="sng">
                      <a:noFill/>
                    </a:lnL>
                    <a:lnR w="28575" cap="flat" cmpd="sng" algn="ctr">
                      <a:solidFill>
                        <a:srgbClr val="D18CFF"/>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r>
                        <a:rPr lang="da-DK" sz="1200" b="0" i="1" dirty="0">
                          <a:solidFill>
                            <a:srgbClr val="480062"/>
                          </a:solidFill>
                          <a:latin typeface="Montserrat" pitchFamily="2" charset="77"/>
                        </a:rPr>
                        <a:t>Skriv jeres noter her</a:t>
                      </a:r>
                    </a:p>
                  </a:txBody>
                  <a:tcPr>
                    <a:lnL w="28575" cap="flat" cmpd="sng" algn="ctr">
                      <a:solidFill>
                        <a:srgbClr val="D18CFF"/>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48693930"/>
                  </a:ext>
                </a:extLst>
              </a:tr>
            </a:tbl>
          </a:graphicData>
        </a:graphic>
      </p:graphicFrame>
      <p:pic>
        <p:nvPicPr>
          <p:cNvPr id="3" name="Billede 2" descr="Et billede, der indeholder clipart, tegneserie, Grafik&#10;&#10;Automatisk genereret beskrivelse">
            <a:extLst>
              <a:ext uri="{FF2B5EF4-FFF2-40B4-BE49-F238E27FC236}">
                <a16:creationId xmlns:a16="http://schemas.microsoft.com/office/drawing/2014/main" id="{49E15B45-B402-12CB-E010-56E95C07A9D9}"/>
              </a:ext>
            </a:extLst>
          </p:cNvPr>
          <p:cNvPicPr>
            <a:picLocks noChangeAspect="1"/>
          </p:cNvPicPr>
          <p:nvPr/>
        </p:nvPicPr>
        <p:blipFill>
          <a:blip r:embed="rId4"/>
          <a:stretch>
            <a:fillRect/>
          </a:stretch>
        </p:blipFill>
        <p:spPr>
          <a:xfrm>
            <a:off x="365083" y="362166"/>
            <a:ext cx="616198" cy="616198"/>
          </a:xfrm>
          <a:prstGeom prst="rect">
            <a:avLst/>
          </a:prstGeom>
        </p:spPr>
      </p:pic>
      <p:grpSp>
        <p:nvGrpSpPr>
          <p:cNvPr id="4" name="Gruppe 3">
            <a:extLst>
              <a:ext uri="{FF2B5EF4-FFF2-40B4-BE49-F238E27FC236}">
                <a16:creationId xmlns:a16="http://schemas.microsoft.com/office/drawing/2014/main" id="{0E03140B-3314-1266-53A1-BA9380AB6152}"/>
              </a:ext>
            </a:extLst>
          </p:cNvPr>
          <p:cNvGrpSpPr/>
          <p:nvPr/>
        </p:nvGrpSpPr>
        <p:grpSpPr>
          <a:xfrm>
            <a:off x="1057481" y="414429"/>
            <a:ext cx="8483436" cy="525642"/>
            <a:chOff x="1189588" y="424397"/>
            <a:chExt cx="5041435" cy="525642"/>
          </a:xfrm>
        </p:grpSpPr>
        <p:sp>
          <p:nvSpPr>
            <p:cNvPr id="6" name="Google Shape;103;p2">
              <a:extLst>
                <a:ext uri="{FF2B5EF4-FFF2-40B4-BE49-F238E27FC236}">
                  <a16:creationId xmlns:a16="http://schemas.microsoft.com/office/drawing/2014/main" id="{88A282B6-C2EE-889C-DABA-2FF8354259D1}"/>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r>
                <a:rPr lang="da-DK" sz="1800" dirty="0">
                  <a:solidFill>
                    <a:srgbClr val="480062"/>
                  </a:solidFill>
                  <a:latin typeface="Montserrat Medium" pitchFamily="2" charset="77"/>
                  <a:ea typeface="Montserrat Alternates Medium"/>
                  <a:cs typeface="Montserrat Alternates Medium"/>
                  <a:sym typeface="Montserrat Alternates Medium"/>
                </a:rPr>
                <a:t>FORSTÅ DE UNGE OG SKAB ET GODT MATCH TIL FRIVILLIGHED </a:t>
              </a:r>
              <a:endParaRPr lang="da-DK" sz="1800" dirty="0">
                <a:solidFill>
                  <a:srgbClr val="480062"/>
                </a:solidFill>
                <a:latin typeface="Montserrat Medium" pitchFamily="2" charset="77"/>
              </a:endParaRPr>
            </a:p>
          </p:txBody>
        </p:sp>
        <p:sp>
          <p:nvSpPr>
            <p:cNvPr id="9" name="Google Shape;103;p2">
              <a:extLst>
                <a:ext uri="{FF2B5EF4-FFF2-40B4-BE49-F238E27FC236}">
                  <a16:creationId xmlns:a16="http://schemas.microsoft.com/office/drawing/2014/main" id="{B052F8BF-A466-7BFB-EC54-B23D7FF530F4}"/>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OPSTART FRIVILLIGHED PÅ STU</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1365381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C388BBE3-5873-D17C-E3F3-9FEDAA2F365B}"/>
            </a:ext>
          </a:extLst>
        </p:cNvPr>
        <p:cNvGrpSpPr/>
        <p:nvPr/>
      </p:nvGrpSpPr>
      <p:grpSpPr>
        <a:xfrm>
          <a:off x="0" y="0"/>
          <a:ext cx="0" cy="0"/>
          <a:chOff x="0" y="0"/>
          <a:chExt cx="0" cy="0"/>
        </a:xfrm>
      </p:grpSpPr>
      <p:sp>
        <p:nvSpPr>
          <p:cNvPr id="8" name="Google Shape;110;p3">
            <a:extLst>
              <a:ext uri="{FF2B5EF4-FFF2-40B4-BE49-F238E27FC236}">
                <a16:creationId xmlns:a16="http://schemas.microsoft.com/office/drawing/2014/main" id="{EBD3634A-F89E-2069-5AB1-30994972EF7D}"/>
              </a:ext>
            </a:extLst>
          </p:cNvPr>
          <p:cNvSpPr/>
          <p:nvPr/>
        </p:nvSpPr>
        <p:spPr>
          <a:xfrm>
            <a:off x="512430" y="2487864"/>
            <a:ext cx="8809888" cy="3684335"/>
          </a:xfrm>
          <a:prstGeom prst="rect">
            <a:avLst/>
          </a:prstGeom>
          <a:solidFill>
            <a:srgbClr val="FAF2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 name="Google Shape;90;p1">
            <a:extLst>
              <a:ext uri="{FF2B5EF4-FFF2-40B4-BE49-F238E27FC236}">
                <a16:creationId xmlns:a16="http://schemas.microsoft.com/office/drawing/2014/main" id="{BE736868-5EE4-9101-5021-6F7C17124086}"/>
              </a:ext>
            </a:extLst>
          </p:cNvPr>
          <p:cNvSpPr txBox="1"/>
          <p:nvPr/>
        </p:nvSpPr>
        <p:spPr>
          <a:xfrm>
            <a:off x="452281" y="1280437"/>
            <a:ext cx="8553428" cy="4154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b="0" i="0" u="none" strike="noStrike" cap="none" dirty="0">
                <a:solidFill>
                  <a:srgbClr val="480062"/>
                </a:solidFill>
                <a:latin typeface="Montserrat Medium"/>
                <a:ea typeface="Montserrat Medium"/>
                <a:cs typeface="Montserrat Medium"/>
                <a:sym typeface="Montserrat Medium"/>
              </a:rPr>
              <a:t>Vær åben for at spotte det gode match ud fra flere parametre</a:t>
            </a:r>
          </a:p>
        </p:txBody>
      </p:sp>
      <p:pic>
        <p:nvPicPr>
          <p:cNvPr id="10" name="Google Shape;101;p2" descr="Et billede, der indeholder tekst&#10;&#10;Automatisk genereret beskrivelse">
            <a:extLst>
              <a:ext uri="{FF2B5EF4-FFF2-40B4-BE49-F238E27FC236}">
                <a16:creationId xmlns:a16="http://schemas.microsoft.com/office/drawing/2014/main" id="{36C92D93-1941-9D70-3EEE-BFD906713EEE}"/>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sp>
        <p:nvSpPr>
          <p:cNvPr id="12" name="Google Shape;90;p1">
            <a:extLst>
              <a:ext uri="{FF2B5EF4-FFF2-40B4-BE49-F238E27FC236}">
                <a16:creationId xmlns:a16="http://schemas.microsoft.com/office/drawing/2014/main" id="{180F51A9-EB6A-E778-D6CC-BE54E15C3259}"/>
              </a:ext>
            </a:extLst>
          </p:cNvPr>
          <p:cNvSpPr txBox="1"/>
          <p:nvPr/>
        </p:nvSpPr>
        <p:spPr>
          <a:xfrm>
            <a:off x="452281" y="1685307"/>
            <a:ext cx="9001438" cy="600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a-DK" sz="1100" u="none" strike="noStrike" cap="none" dirty="0">
                <a:solidFill>
                  <a:srgbClr val="480062"/>
                </a:solidFill>
                <a:latin typeface="Montserrat" pitchFamily="2" charset="77"/>
                <a:ea typeface="Montserrat Medium"/>
                <a:cs typeface="Montserrat Medium"/>
                <a:sym typeface="Montserrat Medium"/>
              </a:rPr>
              <a:t>Gennemgå spørgsmålene sammen med en underviser og notér, hvad der er vigtigt, for at de unge får en succesoplevelse som frivillige. Notér, hvad I skal prioritere højest, når I skal opsøge relevante foreninger, hvis det ikke er muligt at matche på alle parametre.</a:t>
            </a:r>
          </a:p>
        </p:txBody>
      </p:sp>
      <p:graphicFrame>
        <p:nvGraphicFramePr>
          <p:cNvPr id="13" name="Tabel 12">
            <a:extLst>
              <a:ext uri="{FF2B5EF4-FFF2-40B4-BE49-F238E27FC236}">
                <a16:creationId xmlns:a16="http://schemas.microsoft.com/office/drawing/2014/main" id="{0E4F70F3-4E3C-A8EB-7863-895D073CD79C}"/>
              </a:ext>
            </a:extLst>
          </p:cNvPr>
          <p:cNvGraphicFramePr>
            <a:graphicFrameLocks noGrp="1"/>
          </p:cNvGraphicFramePr>
          <p:nvPr>
            <p:extLst>
              <p:ext uri="{D42A27DB-BD31-4B8C-83A1-F6EECF244321}">
                <p14:modId xmlns:p14="http://schemas.microsoft.com/office/powerpoint/2010/main" val="101892543"/>
              </p:ext>
            </p:extLst>
          </p:nvPr>
        </p:nvGraphicFramePr>
        <p:xfrm>
          <a:off x="583682" y="2592628"/>
          <a:ext cx="8636518" cy="3416288"/>
        </p:xfrm>
        <a:graphic>
          <a:graphicData uri="http://schemas.openxmlformats.org/drawingml/2006/table">
            <a:tbl>
              <a:tblPr firstRow="1" bandRow="1">
                <a:tableStyleId>{5C22544A-7EE6-4342-B048-85BDC9FD1C3A}</a:tableStyleId>
              </a:tblPr>
              <a:tblGrid>
                <a:gridCol w="2758232">
                  <a:extLst>
                    <a:ext uri="{9D8B030D-6E8A-4147-A177-3AD203B41FA5}">
                      <a16:colId xmlns:a16="http://schemas.microsoft.com/office/drawing/2014/main" val="1854237092"/>
                    </a:ext>
                  </a:extLst>
                </a:gridCol>
                <a:gridCol w="5878286">
                  <a:extLst>
                    <a:ext uri="{9D8B030D-6E8A-4147-A177-3AD203B41FA5}">
                      <a16:colId xmlns:a16="http://schemas.microsoft.com/office/drawing/2014/main" val="275207633"/>
                    </a:ext>
                  </a:extLst>
                </a:gridCol>
              </a:tblGrid>
              <a:tr h="3416288">
                <a:tc>
                  <a:txBody>
                    <a:bodyPr/>
                    <a:lstStyle/>
                    <a:p>
                      <a:r>
                        <a:rPr lang="da-DK" sz="1400" b="0" i="0" u="none" dirty="0">
                          <a:solidFill>
                            <a:srgbClr val="480062"/>
                          </a:solidFill>
                          <a:latin typeface="Montserrat Medium" pitchFamily="2" charset="77"/>
                        </a:rPr>
                        <a:t>Praktik og logistik </a:t>
                      </a:r>
                      <a:endParaRPr lang="da-DK" sz="1400" b="0" i="0" u="sng" dirty="0">
                        <a:solidFill>
                          <a:srgbClr val="480062"/>
                        </a:solidFill>
                        <a:latin typeface="Montserrat Medium" pitchFamily="2" charset="77"/>
                      </a:endParaRPr>
                    </a:p>
                    <a:p>
                      <a:endParaRPr lang="da-DK" sz="1200" b="0" i="0" u="sng" dirty="0">
                        <a:solidFill>
                          <a:srgbClr val="480062"/>
                        </a:solidFill>
                        <a:latin typeface="Montserrat" pitchFamily="2" charset="77"/>
                      </a:endParaRPr>
                    </a:p>
                    <a:p>
                      <a:r>
                        <a:rPr lang="da-DK" sz="1200" b="0" i="0" u="none" dirty="0">
                          <a:solidFill>
                            <a:srgbClr val="480062"/>
                          </a:solidFill>
                          <a:latin typeface="Montserrat" pitchFamily="2" charset="77"/>
                        </a:rPr>
                        <a:t>Eksempler: </a:t>
                      </a:r>
                      <a:br>
                        <a:rPr lang="da-DK" sz="1200" b="0" i="0" u="none" dirty="0">
                          <a:solidFill>
                            <a:srgbClr val="480062"/>
                          </a:solidFill>
                          <a:latin typeface="Montserrat" pitchFamily="2" charset="77"/>
                        </a:rPr>
                      </a:br>
                      <a:br>
                        <a:rPr lang="da-DK" sz="1200" b="0" i="0" u="none" dirty="0">
                          <a:solidFill>
                            <a:srgbClr val="480062"/>
                          </a:solidFill>
                          <a:latin typeface="Montserrat" pitchFamily="2" charset="77"/>
                        </a:rPr>
                      </a:br>
                      <a:r>
                        <a:rPr lang="da-DK" sz="1200" b="0" i="0" u="none" dirty="0">
                          <a:solidFill>
                            <a:srgbClr val="480062"/>
                          </a:solidFill>
                          <a:latin typeface="Montserrat" pitchFamily="2" charset="77"/>
                        </a:rPr>
                        <a:t>Mulighed for at være frivillig hver tirsdag eller torsdag mellem 14-16. </a:t>
                      </a:r>
                    </a:p>
                    <a:p>
                      <a:endParaRPr lang="da-DK" sz="1200" b="0" i="0" u="none" dirty="0">
                        <a:solidFill>
                          <a:srgbClr val="480062"/>
                        </a:solidFill>
                        <a:latin typeface="Montserrat" pitchFamily="2" charset="77"/>
                      </a:endParaRPr>
                    </a:p>
                    <a:p>
                      <a:r>
                        <a:rPr lang="da-DK" sz="1200" b="0" i="0" u="none" dirty="0">
                          <a:solidFill>
                            <a:srgbClr val="480062"/>
                          </a:solidFill>
                          <a:latin typeface="Montserrat" pitchFamily="2" charset="77"/>
                        </a:rPr>
                        <a:t>Det skal være muligt at komme til foreningen på gåben eller med en bus</a:t>
                      </a:r>
                    </a:p>
                  </a:txBody>
                  <a:tcPr>
                    <a:lnL w="12700" cmpd="sng">
                      <a:noFill/>
                    </a:lnL>
                    <a:lnR w="28575" cap="flat" cmpd="sng" algn="ctr">
                      <a:solidFill>
                        <a:srgbClr val="D18CFF"/>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r>
                        <a:rPr lang="da-DK" sz="1200" b="0" i="1" dirty="0">
                          <a:solidFill>
                            <a:srgbClr val="480062"/>
                          </a:solidFill>
                          <a:latin typeface="Montserrat" pitchFamily="2" charset="77"/>
                        </a:rPr>
                        <a:t>Skriv jeres noter her</a:t>
                      </a:r>
                    </a:p>
                  </a:txBody>
                  <a:tcPr>
                    <a:lnL w="28575" cap="flat" cmpd="sng" algn="ctr">
                      <a:solidFill>
                        <a:srgbClr val="D18CFF"/>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48693930"/>
                  </a:ext>
                </a:extLst>
              </a:tr>
            </a:tbl>
          </a:graphicData>
        </a:graphic>
      </p:graphicFrame>
      <p:pic>
        <p:nvPicPr>
          <p:cNvPr id="3" name="Billede 2" descr="Et billede, der indeholder clipart, tegneserie, Grafik&#10;&#10;Automatisk genereret beskrivelse">
            <a:extLst>
              <a:ext uri="{FF2B5EF4-FFF2-40B4-BE49-F238E27FC236}">
                <a16:creationId xmlns:a16="http://schemas.microsoft.com/office/drawing/2014/main" id="{9A739B06-1571-6241-56B8-0A7D8154CF35}"/>
              </a:ext>
            </a:extLst>
          </p:cNvPr>
          <p:cNvPicPr>
            <a:picLocks noChangeAspect="1"/>
          </p:cNvPicPr>
          <p:nvPr/>
        </p:nvPicPr>
        <p:blipFill>
          <a:blip r:embed="rId4"/>
          <a:stretch>
            <a:fillRect/>
          </a:stretch>
        </p:blipFill>
        <p:spPr>
          <a:xfrm>
            <a:off x="365083" y="362166"/>
            <a:ext cx="616198" cy="616198"/>
          </a:xfrm>
          <a:prstGeom prst="rect">
            <a:avLst/>
          </a:prstGeom>
        </p:spPr>
      </p:pic>
      <p:grpSp>
        <p:nvGrpSpPr>
          <p:cNvPr id="4" name="Gruppe 3">
            <a:extLst>
              <a:ext uri="{FF2B5EF4-FFF2-40B4-BE49-F238E27FC236}">
                <a16:creationId xmlns:a16="http://schemas.microsoft.com/office/drawing/2014/main" id="{6E3E0106-AD59-D301-34EE-A0BFBF0154B2}"/>
              </a:ext>
            </a:extLst>
          </p:cNvPr>
          <p:cNvGrpSpPr/>
          <p:nvPr/>
        </p:nvGrpSpPr>
        <p:grpSpPr>
          <a:xfrm>
            <a:off x="1057481" y="414429"/>
            <a:ext cx="8483436" cy="525642"/>
            <a:chOff x="1189588" y="424397"/>
            <a:chExt cx="5041435" cy="525642"/>
          </a:xfrm>
        </p:grpSpPr>
        <p:sp>
          <p:nvSpPr>
            <p:cNvPr id="6" name="Google Shape;103;p2">
              <a:extLst>
                <a:ext uri="{FF2B5EF4-FFF2-40B4-BE49-F238E27FC236}">
                  <a16:creationId xmlns:a16="http://schemas.microsoft.com/office/drawing/2014/main" id="{3441F55D-F998-5B50-F99C-F09A79ACA015}"/>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r>
                <a:rPr lang="da-DK" sz="1800" dirty="0">
                  <a:solidFill>
                    <a:srgbClr val="480062"/>
                  </a:solidFill>
                  <a:latin typeface="Montserrat Medium" pitchFamily="2" charset="77"/>
                  <a:ea typeface="Montserrat Alternates Medium"/>
                  <a:cs typeface="Montserrat Alternates Medium"/>
                  <a:sym typeface="Montserrat Alternates Medium"/>
                </a:rPr>
                <a:t>FORSTÅ DE UNGE OG SKAB ET GODT MATCH TIL FRIVILLIGHED </a:t>
              </a:r>
              <a:endParaRPr lang="da-DK" sz="1800" dirty="0">
                <a:solidFill>
                  <a:srgbClr val="480062"/>
                </a:solidFill>
                <a:latin typeface="Montserrat Medium" pitchFamily="2" charset="77"/>
              </a:endParaRPr>
            </a:p>
          </p:txBody>
        </p:sp>
        <p:sp>
          <p:nvSpPr>
            <p:cNvPr id="9" name="Google Shape;103;p2">
              <a:extLst>
                <a:ext uri="{FF2B5EF4-FFF2-40B4-BE49-F238E27FC236}">
                  <a16:creationId xmlns:a16="http://schemas.microsoft.com/office/drawing/2014/main" id="{F8DDE068-37F8-494A-B71D-83D598D4C7BF}"/>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OPSTART FRIVILLIGHED PÅ STU</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232710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D"/>
        </a:solidFill>
        <a:effectLst/>
      </p:bgPr>
    </p:bg>
    <p:spTree>
      <p:nvGrpSpPr>
        <p:cNvPr id="1" name="Shape 87">
          <a:extLst>
            <a:ext uri="{FF2B5EF4-FFF2-40B4-BE49-F238E27FC236}">
              <a16:creationId xmlns:a16="http://schemas.microsoft.com/office/drawing/2014/main" id="{1C87299B-AAE3-D7AE-AE98-52776C48F9DF}"/>
            </a:ext>
          </a:extLst>
        </p:cNvPr>
        <p:cNvGrpSpPr/>
        <p:nvPr/>
      </p:nvGrpSpPr>
      <p:grpSpPr>
        <a:xfrm>
          <a:off x="0" y="0"/>
          <a:ext cx="0" cy="0"/>
          <a:chOff x="0" y="0"/>
          <a:chExt cx="0" cy="0"/>
        </a:xfrm>
      </p:grpSpPr>
      <p:sp>
        <p:nvSpPr>
          <p:cNvPr id="15" name="Ellipse 14">
            <a:extLst>
              <a:ext uri="{FF2B5EF4-FFF2-40B4-BE49-F238E27FC236}">
                <a16:creationId xmlns:a16="http://schemas.microsoft.com/office/drawing/2014/main" id="{D95A7565-D4CA-DD0D-A284-925E4FEC24D4}"/>
              </a:ext>
            </a:extLst>
          </p:cNvPr>
          <p:cNvSpPr/>
          <p:nvPr/>
        </p:nvSpPr>
        <p:spPr>
          <a:xfrm>
            <a:off x="777652" y="3644222"/>
            <a:ext cx="2458304" cy="2458304"/>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Ellipse 12">
            <a:extLst>
              <a:ext uri="{FF2B5EF4-FFF2-40B4-BE49-F238E27FC236}">
                <a16:creationId xmlns:a16="http://schemas.microsoft.com/office/drawing/2014/main" id="{FD789530-B597-213A-F370-91B820C166E8}"/>
              </a:ext>
            </a:extLst>
          </p:cNvPr>
          <p:cNvSpPr/>
          <p:nvPr/>
        </p:nvSpPr>
        <p:spPr>
          <a:xfrm>
            <a:off x="312703" y="1601277"/>
            <a:ext cx="1935334" cy="1935334"/>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4" name="Google Shape;101;p2" descr="Et billede, der indeholder tekst&#10;&#10;Automatisk genereret beskrivelse">
            <a:extLst>
              <a:ext uri="{FF2B5EF4-FFF2-40B4-BE49-F238E27FC236}">
                <a16:creationId xmlns:a16="http://schemas.microsoft.com/office/drawing/2014/main" id="{F1CCBBF7-F53C-5863-74FA-7B2C5F08BB81}"/>
              </a:ext>
            </a:extLst>
          </p:cNvPr>
          <p:cNvPicPr preferRelativeResize="0"/>
          <p:nvPr/>
        </p:nvPicPr>
        <p:blipFill rotWithShape="1">
          <a:blip r:embed="rId3">
            <a:alphaModFix/>
          </a:blip>
          <a:srcRect/>
          <a:stretch/>
        </p:blipFill>
        <p:spPr>
          <a:xfrm>
            <a:off x="170177" y="6313497"/>
            <a:ext cx="1547517" cy="369981"/>
          </a:xfrm>
          <a:prstGeom prst="rect">
            <a:avLst/>
          </a:prstGeom>
          <a:noFill/>
          <a:ln>
            <a:noFill/>
          </a:ln>
        </p:spPr>
      </p:pic>
      <p:sp>
        <p:nvSpPr>
          <p:cNvPr id="9" name="Google Shape;217;p9">
            <a:extLst>
              <a:ext uri="{FF2B5EF4-FFF2-40B4-BE49-F238E27FC236}">
                <a16:creationId xmlns:a16="http://schemas.microsoft.com/office/drawing/2014/main" id="{46B356BA-B009-F411-4304-CB34A425E25C}"/>
              </a:ext>
            </a:extLst>
          </p:cNvPr>
          <p:cNvSpPr txBox="1"/>
          <p:nvPr/>
        </p:nvSpPr>
        <p:spPr>
          <a:xfrm>
            <a:off x="963293" y="4268922"/>
            <a:ext cx="2098638" cy="1177215"/>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Plejehjem</a:t>
            </a:r>
            <a:br>
              <a:rPr lang="da-DK" sz="1000" dirty="0">
                <a:solidFill>
                  <a:srgbClr val="480062"/>
                </a:solidFill>
                <a:latin typeface="Montserrat Medium" pitchFamily="2" charset="77"/>
                <a:ea typeface="Montserrat Light"/>
                <a:cs typeface="Montserrat Light"/>
                <a:sym typeface="Montserrat Light"/>
              </a:rPr>
            </a:br>
            <a:r>
              <a:rPr lang="da-DK" sz="1000" dirty="0">
                <a:solidFill>
                  <a:srgbClr val="480062"/>
                </a:solidFill>
                <a:latin typeface="Montserrat" pitchFamily="2" charset="77"/>
                <a:ea typeface="Montserrat Light"/>
                <a:cs typeface="Montserrat Light"/>
                <a:sym typeface="Montserrat Light"/>
              </a:rPr>
              <a:t>En gruppe unge fra </a:t>
            </a:r>
            <a:r>
              <a:rPr lang="da-DK" sz="1000" dirty="0" err="1">
                <a:solidFill>
                  <a:srgbClr val="480062"/>
                </a:solidFill>
                <a:latin typeface="Montserrat" pitchFamily="2" charset="77"/>
                <a:ea typeface="Montserrat Light"/>
                <a:cs typeface="Montserrat Light"/>
                <a:sym typeface="Montserrat Light"/>
              </a:rPr>
              <a:t>STU’en</a:t>
            </a:r>
            <a:r>
              <a:rPr lang="da-DK" sz="1000" dirty="0">
                <a:solidFill>
                  <a:srgbClr val="480062"/>
                </a:solidFill>
                <a:latin typeface="Montserrat" pitchFamily="2" charset="77"/>
                <a:ea typeface="Montserrat Light"/>
                <a:cs typeface="Montserrat Light"/>
                <a:sym typeface="Montserrat Light"/>
              </a:rPr>
              <a:t> spiller klaver og synger. De er frivillige hver uge på det lokale plejehjem, hvor de er frivillige ved fællessang med de ældre.</a:t>
            </a:r>
            <a:endParaRPr dirty="0">
              <a:latin typeface="Montserrat" pitchFamily="2" charset="77"/>
            </a:endParaRPr>
          </a:p>
        </p:txBody>
      </p:sp>
      <p:sp>
        <p:nvSpPr>
          <p:cNvPr id="14" name="Ellipse 13">
            <a:extLst>
              <a:ext uri="{FF2B5EF4-FFF2-40B4-BE49-F238E27FC236}">
                <a16:creationId xmlns:a16="http://schemas.microsoft.com/office/drawing/2014/main" id="{849F80C1-EE7F-1A9E-E35A-05215012FACD}"/>
              </a:ext>
            </a:extLst>
          </p:cNvPr>
          <p:cNvSpPr/>
          <p:nvPr/>
        </p:nvSpPr>
        <p:spPr>
          <a:xfrm>
            <a:off x="6766034" y="4586648"/>
            <a:ext cx="1935334" cy="1935334"/>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Ellipse 2">
            <a:extLst>
              <a:ext uri="{FF2B5EF4-FFF2-40B4-BE49-F238E27FC236}">
                <a16:creationId xmlns:a16="http://schemas.microsoft.com/office/drawing/2014/main" id="{342E3930-3E73-DB09-3355-D19EABBB07F5}"/>
              </a:ext>
            </a:extLst>
          </p:cNvPr>
          <p:cNvSpPr/>
          <p:nvPr/>
        </p:nvSpPr>
        <p:spPr>
          <a:xfrm>
            <a:off x="6938967" y="1359900"/>
            <a:ext cx="2458304" cy="2458304"/>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Google Shape;217;p9">
            <a:extLst>
              <a:ext uri="{FF2B5EF4-FFF2-40B4-BE49-F238E27FC236}">
                <a16:creationId xmlns:a16="http://schemas.microsoft.com/office/drawing/2014/main" id="{4BC439F0-7BDA-7E4A-9061-817BA936ABC9}"/>
              </a:ext>
            </a:extLst>
          </p:cNvPr>
          <p:cNvSpPr txBox="1"/>
          <p:nvPr/>
        </p:nvSpPr>
        <p:spPr>
          <a:xfrm>
            <a:off x="7070847" y="1908111"/>
            <a:ext cx="2194543" cy="1361881"/>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Cafe PLUS </a:t>
            </a:r>
            <a:br>
              <a:rPr lang="da-DK" sz="1000" dirty="0">
                <a:solidFill>
                  <a:srgbClr val="480062"/>
                </a:solidFill>
                <a:latin typeface="Montserrat Medium" pitchFamily="2" charset="77"/>
                <a:ea typeface="Montserrat Light"/>
                <a:cs typeface="Montserrat Light"/>
                <a:sym typeface="Montserrat Light"/>
              </a:rPr>
            </a:br>
            <a:r>
              <a:rPr lang="da-DK" sz="1000" dirty="0">
                <a:solidFill>
                  <a:srgbClr val="480062"/>
                </a:solidFill>
                <a:latin typeface="Montserrat" pitchFamily="2" charset="77"/>
                <a:ea typeface="Montserrat Light"/>
                <a:cs typeface="Montserrat Light"/>
                <a:sym typeface="Montserrat Light"/>
              </a:rPr>
              <a:t>En gruppe unge går på et barista-hold på sin STU og overtager en fast ugedag driften af den lokale frivillig-drevet Cafe PLUS med </a:t>
            </a:r>
          </a:p>
          <a:p>
            <a:pPr algn="ctr">
              <a:lnSpc>
                <a:spcPct val="120000"/>
              </a:lnSpc>
            </a:pPr>
            <a:r>
              <a:rPr lang="da-DK" sz="1000" dirty="0">
                <a:solidFill>
                  <a:srgbClr val="480062"/>
                </a:solidFill>
                <a:latin typeface="Montserrat" pitchFamily="2" charset="77"/>
                <a:ea typeface="Montserrat Light"/>
                <a:cs typeface="Montserrat Light"/>
                <a:sym typeface="Montserrat Light"/>
              </a:rPr>
              <a:t>støtte fra en underviser</a:t>
            </a:r>
            <a:endParaRPr dirty="0">
              <a:latin typeface="Montserrat" pitchFamily="2" charset="77"/>
            </a:endParaRPr>
          </a:p>
        </p:txBody>
      </p:sp>
      <p:sp>
        <p:nvSpPr>
          <p:cNvPr id="7" name="Ellipse 6">
            <a:extLst>
              <a:ext uri="{FF2B5EF4-FFF2-40B4-BE49-F238E27FC236}">
                <a16:creationId xmlns:a16="http://schemas.microsoft.com/office/drawing/2014/main" id="{75AB07B3-C4E8-663D-411D-7C2F331BC110}"/>
              </a:ext>
            </a:extLst>
          </p:cNvPr>
          <p:cNvSpPr/>
          <p:nvPr/>
        </p:nvSpPr>
        <p:spPr>
          <a:xfrm>
            <a:off x="4810054" y="2797629"/>
            <a:ext cx="2127682" cy="2127682"/>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Ellipse 11">
            <a:extLst>
              <a:ext uri="{FF2B5EF4-FFF2-40B4-BE49-F238E27FC236}">
                <a16:creationId xmlns:a16="http://schemas.microsoft.com/office/drawing/2014/main" id="{4C4BA055-FCBD-F75C-6815-AADBA298C0F7}"/>
              </a:ext>
            </a:extLst>
          </p:cNvPr>
          <p:cNvSpPr/>
          <p:nvPr/>
        </p:nvSpPr>
        <p:spPr>
          <a:xfrm>
            <a:off x="3465179" y="4852129"/>
            <a:ext cx="1780131" cy="1780131"/>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7" name="Ellipse 16">
            <a:extLst>
              <a:ext uri="{FF2B5EF4-FFF2-40B4-BE49-F238E27FC236}">
                <a16:creationId xmlns:a16="http://schemas.microsoft.com/office/drawing/2014/main" id="{FC6BD9EE-CA91-BF10-206F-8AC1F4EB4561}"/>
              </a:ext>
            </a:extLst>
          </p:cNvPr>
          <p:cNvSpPr/>
          <p:nvPr/>
        </p:nvSpPr>
        <p:spPr>
          <a:xfrm>
            <a:off x="2616741" y="1200352"/>
            <a:ext cx="2336259" cy="2336259"/>
          </a:xfrm>
          <a:prstGeom prst="ellipse">
            <a:avLst/>
          </a:prstGeom>
          <a:solidFill>
            <a:srgbClr val="FBF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3" name="Google Shape;90;p1">
            <a:extLst>
              <a:ext uri="{FF2B5EF4-FFF2-40B4-BE49-F238E27FC236}">
                <a16:creationId xmlns:a16="http://schemas.microsoft.com/office/drawing/2014/main" id="{2AED5A04-C7FE-939B-AA42-9821152AB692}"/>
              </a:ext>
            </a:extLst>
          </p:cNvPr>
          <p:cNvSpPr txBox="1"/>
          <p:nvPr/>
        </p:nvSpPr>
        <p:spPr>
          <a:xfrm>
            <a:off x="1067668" y="788855"/>
            <a:ext cx="8944990" cy="36929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da-DK" sz="1200" u="none" strike="noStrike" cap="none" dirty="0">
                <a:solidFill>
                  <a:srgbClr val="480062"/>
                </a:solidFill>
                <a:latin typeface="Montserrat" pitchFamily="2" charset="77"/>
                <a:ea typeface="Montserrat Medium"/>
                <a:cs typeface="Montserrat Medium"/>
                <a:sym typeface="Montserrat Medium"/>
              </a:rPr>
              <a:t>Notér ideer til foreninger eller frivilligopgaver, der matcher de unges interesser, fag og behov</a:t>
            </a:r>
          </a:p>
        </p:txBody>
      </p:sp>
      <p:pic>
        <p:nvPicPr>
          <p:cNvPr id="24" name="Google Shape;234;p10">
            <a:extLst>
              <a:ext uri="{FF2B5EF4-FFF2-40B4-BE49-F238E27FC236}">
                <a16:creationId xmlns:a16="http://schemas.microsoft.com/office/drawing/2014/main" id="{C263F5AF-0338-42F6-1BDF-C9894DE60366}"/>
              </a:ext>
            </a:extLst>
          </p:cNvPr>
          <p:cNvPicPr preferRelativeResize="0"/>
          <p:nvPr/>
        </p:nvPicPr>
        <p:blipFill rotWithShape="1">
          <a:blip r:embed="rId4">
            <a:alphaModFix/>
          </a:blip>
          <a:srcRect/>
          <a:stretch/>
        </p:blipFill>
        <p:spPr>
          <a:xfrm>
            <a:off x="7849273" y="3273754"/>
            <a:ext cx="1482058" cy="1340731"/>
          </a:xfrm>
          <a:prstGeom prst="rect">
            <a:avLst/>
          </a:prstGeom>
          <a:noFill/>
          <a:ln>
            <a:noFill/>
          </a:ln>
        </p:spPr>
      </p:pic>
      <p:pic>
        <p:nvPicPr>
          <p:cNvPr id="26" name="Billede 25" descr="Et billede, der indeholder tegning, skitse, clipart, tegneserie&#10;&#10;Automatisk genereret beskrivelse">
            <a:extLst>
              <a:ext uri="{FF2B5EF4-FFF2-40B4-BE49-F238E27FC236}">
                <a16:creationId xmlns:a16="http://schemas.microsoft.com/office/drawing/2014/main" id="{6BE2DBB9-65D3-B08D-AA36-EEAA731BE598}"/>
              </a:ext>
            </a:extLst>
          </p:cNvPr>
          <p:cNvPicPr>
            <a:picLocks noChangeAspect="1"/>
          </p:cNvPicPr>
          <p:nvPr/>
        </p:nvPicPr>
        <p:blipFill>
          <a:blip r:embed="rId5"/>
          <a:stretch>
            <a:fillRect/>
          </a:stretch>
        </p:blipFill>
        <p:spPr>
          <a:xfrm>
            <a:off x="5474532" y="5040583"/>
            <a:ext cx="1481399" cy="1481399"/>
          </a:xfrm>
          <a:prstGeom prst="rect">
            <a:avLst/>
          </a:prstGeom>
        </p:spPr>
      </p:pic>
      <p:pic>
        <p:nvPicPr>
          <p:cNvPr id="30" name="Billede 29">
            <a:extLst>
              <a:ext uri="{FF2B5EF4-FFF2-40B4-BE49-F238E27FC236}">
                <a16:creationId xmlns:a16="http://schemas.microsoft.com/office/drawing/2014/main" id="{163005AE-509E-3E7C-6FAC-BB8F85A6014A}"/>
              </a:ext>
            </a:extLst>
          </p:cNvPr>
          <p:cNvPicPr>
            <a:picLocks noChangeAspect="1"/>
          </p:cNvPicPr>
          <p:nvPr/>
        </p:nvPicPr>
        <p:blipFill>
          <a:blip r:embed="rId6"/>
          <a:srcRect/>
          <a:stretch/>
        </p:blipFill>
        <p:spPr>
          <a:xfrm>
            <a:off x="2580885" y="3269992"/>
            <a:ext cx="1302680" cy="1062987"/>
          </a:xfrm>
          <a:prstGeom prst="rect">
            <a:avLst/>
          </a:prstGeom>
        </p:spPr>
      </p:pic>
      <p:pic>
        <p:nvPicPr>
          <p:cNvPr id="32" name="Billede 31">
            <a:extLst>
              <a:ext uri="{FF2B5EF4-FFF2-40B4-BE49-F238E27FC236}">
                <a16:creationId xmlns:a16="http://schemas.microsoft.com/office/drawing/2014/main" id="{7B55C927-1ABA-0873-D201-CDD4F5E1A914}"/>
              </a:ext>
            </a:extLst>
          </p:cNvPr>
          <p:cNvPicPr>
            <a:picLocks noChangeAspect="1"/>
          </p:cNvPicPr>
          <p:nvPr/>
        </p:nvPicPr>
        <p:blipFill>
          <a:blip r:embed="rId7"/>
          <a:srcRect/>
          <a:stretch/>
        </p:blipFill>
        <p:spPr>
          <a:xfrm>
            <a:off x="5873895" y="1448643"/>
            <a:ext cx="1233714" cy="1233714"/>
          </a:xfrm>
          <a:prstGeom prst="rect">
            <a:avLst/>
          </a:prstGeom>
        </p:spPr>
      </p:pic>
      <p:sp>
        <p:nvSpPr>
          <p:cNvPr id="33" name="Google Shape;217;p9">
            <a:extLst>
              <a:ext uri="{FF2B5EF4-FFF2-40B4-BE49-F238E27FC236}">
                <a16:creationId xmlns:a16="http://schemas.microsoft.com/office/drawing/2014/main" id="{26CC045D-0EF0-5980-549C-61D52BE99C15}"/>
              </a:ext>
            </a:extLst>
          </p:cNvPr>
          <p:cNvSpPr txBox="1"/>
          <p:nvPr/>
        </p:nvSpPr>
        <p:spPr>
          <a:xfrm>
            <a:off x="4879189" y="3594192"/>
            <a:ext cx="1989411" cy="438551"/>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Foreningens navn</a:t>
            </a:r>
            <a:endParaRPr lang="da-DK" sz="1000" dirty="0">
              <a:solidFill>
                <a:srgbClr val="480062"/>
              </a:solidFill>
              <a:latin typeface="Montserrat" pitchFamily="2" charset="77"/>
              <a:ea typeface="Montserrat Light"/>
              <a:cs typeface="Montserrat Light"/>
              <a:sym typeface="Montserrat Light"/>
            </a:endParaRPr>
          </a:p>
          <a:p>
            <a:pPr algn="ctr">
              <a:lnSpc>
                <a:spcPct val="120000"/>
              </a:lnSpc>
            </a:pPr>
            <a:r>
              <a:rPr lang="da-DK" sz="1000" dirty="0">
                <a:solidFill>
                  <a:srgbClr val="480062"/>
                </a:solidFill>
                <a:latin typeface="Montserrat" pitchFamily="2" charset="77"/>
                <a:ea typeface="Montserrat Light"/>
                <a:cs typeface="Montserrat Light"/>
                <a:sym typeface="Montserrat Light"/>
              </a:rPr>
              <a:t>Dine noter</a:t>
            </a:r>
          </a:p>
        </p:txBody>
      </p:sp>
      <p:sp>
        <p:nvSpPr>
          <p:cNvPr id="34" name="Google Shape;217;p9">
            <a:extLst>
              <a:ext uri="{FF2B5EF4-FFF2-40B4-BE49-F238E27FC236}">
                <a16:creationId xmlns:a16="http://schemas.microsoft.com/office/drawing/2014/main" id="{AD567440-D889-7058-0D70-738A4F93A00F}"/>
              </a:ext>
            </a:extLst>
          </p:cNvPr>
          <p:cNvSpPr txBox="1"/>
          <p:nvPr/>
        </p:nvSpPr>
        <p:spPr>
          <a:xfrm>
            <a:off x="6738995" y="5335039"/>
            <a:ext cx="1989411" cy="438551"/>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Foreningens navn</a:t>
            </a:r>
            <a:endParaRPr lang="da-DK" sz="1000" dirty="0">
              <a:solidFill>
                <a:srgbClr val="480062"/>
              </a:solidFill>
              <a:latin typeface="Montserrat" pitchFamily="2" charset="77"/>
              <a:ea typeface="Montserrat Light"/>
              <a:cs typeface="Montserrat Light"/>
              <a:sym typeface="Montserrat Light"/>
            </a:endParaRPr>
          </a:p>
          <a:p>
            <a:pPr algn="ctr">
              <a:lnSpc>
                <a:spcPct val="120000"/>
              </a:lnSpc>
            </a:pPr>
            <a:r>
              <a:rPr lang="da-DK" sz="1000" dirty="0">
                <a:solidFill>
                  <a:srgbClr val="480062"/>
                </a:solidFill>
                <a:latin typeface="Montserrat" pitchFamily="2" charset="77"/>
                <a:ea typeface="Montserrat Light"/>
                <a:cs typeface="Montserrat Light"/>
                <a:sym typeface="Montserrat Light"/>
              </a:rPr>
              <a:t>Dine noter</a:t>
            </a:r>
          </a:p>
        </p:txBody>
      </p:sp>
      <p:sp>
        <p:nvSpPr>
          <p:cNvPr id="35" name="Google Shape;217;p9">
            <a:extLst>
              <a:ext uri="{FF2B5EF4-FFF2-40B4-BE49-F238E27FC236}">
                <a16:creationId xmlns:a16="http://schemas.microsoft.com/office/drawing/2014/main" id="{2E5FB1BD-3097-93AB-CBC8-95E84909C322}"/>
              </a:ext>
            </a:extLst>
          </p:cNvPr>
          <p:cNvSpPr txBox="1"/>
          <p:nvPr/>
        </p:nvSpPr>
        <p:spPr>
          <a:xfrm>
            <a:off x="3360538" y="5522918"/>
            <a:ext cx="1989411" cy="438551"/>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Foreningens navn</a:t>
            </a:r>
            <a:endParaRPr lang="da-DK" sz="1000" dirty="0">
              <a:solidFill>
                <a:srgbClr val="480062"/>
              </a:solidFill>
              <a:latin typeface="Montserrat" pitchFamily="2" charset="77"/>
              <a:ea typeface="Montserrat Light"/>
              <a:cs typeface="Montserrat Light"/>
              <a:sym typeface="Montserrat Light"/>
            </a:endParaRPr>
          </a:p>
          <a:p>
            <a:pPr algn="ctr">
              <a:lnSpc>
                <a:spcPct val="120000"/>
              </a:lnSpc>
            </a:pPr>
            <a:r>
              <a:rPr lang="da-DK" sz="1000" dirty="0">
                <a:solidFill>
                  <a:srgbClr val="480062"/>
                </a:solidFill>
                <a:latin typeface="Montserrat" pitchFamily="2" charset="77"/>
                <a:ea typeface="Montserrat Light"/>
                <a:cs typeface="Montserrat Light"/>
                <a:sym typeface="Montserrat Light"/>
              </a:rPr>
              <a:t>Dine noter</a:t>
            </a:r>
          </a:p>
        </p:txBody>
      </p:sp>
      <p:sp>
        <p:nvSpPr>
          <p:cNvPr id="36" name="Google Shape;217;p9">
            <a:extLst>
              <a:ext uri="{FF2B5EF4-FFF2-40B4-BE49-F238E27FC236}">
                <a16:creationId xmlns:a16="http://schemas.microsoft.com/office/drawing/2014/main" id="{4ACDEE18-4CF7-EE53-5E29-AA6CD7B0DE94}"/>
              </a:ext>
            </a:extLst>
          </p:cNvPr>
          <p:cNvSpPr txBox="1"/>
          <p:nvPr/>
        </p:nvSpPr>
        <p:spPr>
          <a:xfrm>
            <a:off x="2790164" y="2137767"/>
            <a:ext cx="1989411" cy="438551"/>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Foreningens navn</a:t>
            </a:r>
            <a:endParaRPr lang="da-DK" sz="1000" dirty="0">
              <a:solidFill>
                <a:srgbClr val="480062"/>
              </a:solidFill>
              <a:latin typeface="Montserrat" pitchFamily="2" charset="77"/>
              <a:ea typeface="Montserrat Light"/>
              <a:cs typeface="Montserrat Light"/>
              <a:sym typeface="Montserrat Light"/>
            </a:endParaRPr>
          </a:p>
          <a:p>
            <a:pPr algn="ctr">
              <a:lnSpc>
                <a:spcPct val="120000"/>
              </a:lnSpc>
            </a:pPr>
            <a:r>
              <a:rPr lang="da-DK" sz="1000" dirty="0">
                <a:solidFill>
                  <a:srgbClr val="480062"/>
                </a:solidFill>
                <a:latin typeface="Montserrat" pitchFamily="2" charset="77"/>
                <a:ea typeface="Montserrat Light"/>
                <a:cs typeface="Montserrat Light"/>
                <a:sym typeface="Montserrat Light"/>
              </a:rPr>
              <a:t>Dine noter</a:t>
            </a:r>
          </a:p>
        </p:txBody>
      </p:sp>
      <p:sp>
        <p:nvSpPr>
          <p:cNvPr id="37" name="Google Shape;217;p9">
            <a:extLst>
              <a:ext uri="{FF2B5EF4-FFF2-40B4-BE49-F238E27FC236}">
                <a16:creationId xmlns:a16="http://schemas.microsoft.com/office/drawing/2014/main" id="{1DA4C57F-4696-9FF7-5839-988175EB8879}"/>
              </a:ext>
            </a:extLst>
          </p:cNvPr>
          <p:cNvSpPr txBox="1"/>
          <p:nvPr/>
        </p:nvSpPr>
        <p:spPr>
          <a:xfrm>
            <a:off x="285664" y="2349668"/>
            <a:ext cx="1989411" cy="438551"/>
          </a:xfrm>
          <a:prstGeom prst="rect">
            <a:avLst/>
          </a:prstGeom>
          <a:noFill/>
          <a:ln>
            <a:noFill/>
          </a:ln>
        </p:spPr>
        <p:txBody>
          <a:bodyPr spcFirstLastPara="1" wrap="square" lIns="68569" tIns="34275" rIns="68569" bIns="34275" anchor="t" anchorCtr="0">
            <a:spAutoFit/>
          </a:bodyPr>
          <a:lstStyle/>
          <a:p>
            <a:pPr algn="ctr">
              <a:lnSpc>
                <a:spcPct val="120000"/>
              </a:lnSpc>
            </a:pPr>
            <a:r>
              <a:rPr lang="da-DK" sz="1000" dirty="0">
                <a:solidFill>
                  <a:srgbClr val="480062"/>
                </a:solidFill>
                <a:latin typeface="Montserrat Medium" pitchFamily="2" charset="77"/>
                <a:ea typeface="Montserrat Light"/>
                <a:cs typeface="Montserrat Light"/>
                <a:sym typeface="Montserrat Light"/>
              </a:rPr>
              <a:t>Foreningens navn</a:t>
            </a:r>
            <a:endParaRPr lang="da-DK" sz="1000" dirty="0">
              <a:solidFill>
                <a:srgbClr val="480062"/>
              </a:solidFill>
              <a:latin typeface="Montserrat" pitchFamily="2" charset="77"/>
              <a:ea typeface="Montserrat Light"/>
              <a:cs typeface="Montserrat Light"/>
              <a:sym typeface="Montserrat Light"/>
            </a:endParaRPr>
          </a:p>
          <a:p>
            <a:pPr algn="ctr">
              <a:lnSpc>
                <a:spcPct val="120000"/>
              </a:lnSpc>
            </a:pPr>
            <a:r>
              <a:rPr lang="da-DK" sz="1000" dirty="0">
                <a:solidFill>
                  <a:srgbClr val="480062"/>
                </a:solidFill>
                <a:latin typeface="Montserrat" pitchFamily="2" charset="77"/>
                <a:ea typeface="Montserrat Light"/>
                <a:cs typeface="Montserrat Light"/>
                <a:sym typeface="Montserrat Light"/>
              </a:rPr>
              <a:t>Dine noter</a:t>
            </a:r>
          </a:p>
        </p:txBody>
      </p:sp>
      <p:pic>
        <p:nvPicPr>
          <p:cNvPr id="11" name="Billede 10" descr="Et billede, der indeholder clipart, tegneserie, Grafik&#10;&#10;Automatisk genereret beskrivelse">
            <a:extLst>
              <a:ext uri="{FF2B5EF4-FFF2-40B4-BE49-F238E27FC236}">
                <a16:creationId xmlns:a16="http://schemas.microsoft.com/office/drawing/2014/main" id="{B930105A-AE8B-81D8-0702-7D2903D31451}"/>
              </a:ext>
            </a:extLst>
          </p:cNvPr>
          <p:cNvPicPr>
            <a:picLocks noChangeAspect="1"/>
          </p:cNvPicPr>
          <p:nvPr/>
        </p:nvPicPr>
        <p:blipFill>
          <a:blip r:embed="rId8"/>
          <a:stretch>
            <a:fillRect/>
          </a:stretch>
        </p:blipFill>
        <p:spPr>
          <a:xfrm>
            <a:off x="365083" y="362166"/>
            <a:ext cx="616198" cy="616198"/>
          </a:xfrm>
          <a:prstGeom prst="rect">
            <a:avLst/>
          </a:prstGeom>
        </p:spPr>
      </p:pic>
      <p:grpSp>
        <p:nvGrpSpPr>
          <p:cNvPr id="16" name="Gruppe 15">
            <a:extLst>
              <a:ext uri="{FF2B5EF4-FFF2-40B4-BE49-F238E27FC236}">
                <a16:creationId xmlns:a16="http://schemas.microsoft.com/office/drawing/2014/main" id="{4A0F3E83-451B-6B2C-E51B-9F221F72CDBA}"/>
              </a:ext>
            </a:extLst>
          </p:cNvPr>
          <p:cNvGrpSpPr/>
          <p:nvPr/>
        </p:nvGrpSpPr>
        <p:grpSpPr>
          <a:xfrm>
            <a:off x="1057481" y="414429"/>
            <a:ext cx="8483436" cy="525642"/>
            <a:chOff x="1189588" y="424397"/>
            <a:chExt cx="5041435" cy="525642"/>
          </a:xfrm>
        </p:grpSpPr>
        <p:sp>
          <p:nvSpPr>
            <p:cNvPr id="18" name="Google Shape;103;p2">
              <a:extLst>
                <a:ext uri="{FF2B5EF4-FFF2-40B4-BE49-F238E27FC236}">
                  <a16:creationId xmlns:a16="http://schemas.microsoft.com/office/drawing/2014/main" id="{FD49E21D-D2C9-01A2-2C41-1FD1615AFBEB}"/>
                </a:ext>
              </a:extLst>
            </p:cNvPr>
            <p:cNvSpPr txBox="1"/>
            <p:nvPr/>
          </p:nvSpPr>
          <p:spPr>
            <a:xfrm>
              <a:off x="1189588" y="580748"/>
              <a:ext cx="5041435" cy="369291"/>
            </a:xfrm>
            <a:prstGeom prst="rect">
              <a:avLst/>
            </a:prstGeom>
            <a:noFill/>
            <a:ln>
              <a:noFill/>
            </a:ln>
          </p:spPr>
          <p:txBody>
            <a:bodyPr spcFirstLastPara="1" wrap="square" lIns="91425" tIns="45700" rIns="91425" bIns="45700" anchor="t" anchorCtr="0">
              <a:spAutoFit/>
            </a:bodyPr>
            <a:lstStyle/>
            <a:p>
              <a:r>
                <a:rPr lang="da-DK" sz="1800" dirty="0">
                  <a:solidFill>
                    <a:srgbClr val="480062"/>
                  </a:solidFill>
                  <a:latin typeface="Montserrat Medium" pitchFamily="2" charset="77"/>
                  <a:ea typeface="Montserrat Alternates Medium"/>
                  <a:cs typeface="Montserrat Alternates Medium"/>
                  <a:sym typeface="Montserrat Alternates Medium"/>
                </a:rPr>
                <a:t>FORSTÅ DE UNGE OG SKAB ET GODT MATCH TIL FRIVILLIGHED </a:t>
              </a:r>
              <a:endParaRPr lang="da-DK" sz="1800" dirty="0">
                <a:solidFill>
                  <a:srgbClr val="480062"/>
                </a:solidFill>
                <a:latin typeface="Montserrat Medium" pitchFamily="2" charset="77"/>
              </a:endParaRPr>
            </a:p>
          </p:txBody>
        </p:sp>
        <p:sp>
          <p:nvSpPr>
            <p:cNvPr id="19" name="Google Shape;103;p2">
              <a:extLst>
                <a:ext uri="{FF2B5EF4-FFF2-40B4-BE49-F238E27FC236}">
                  <a16:creationId xmlns:a16="http://schemas.microsoft.com/office/drawing/2014/main" id="{4C805FF9-B03C-1D9C-8636-6745F899DE08}"/>
                </a:ext>
              </a:extLst>
            </p:cNvPr>
            <p:cNvSpPr txBox="1"/>
            <p:nvPr/>
          </p:nvSpPr>
          <p:spPr>
            <a:xfrm>
              <a:off x="1189588" y="424397"/>
              <a:ext cx="504143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100" dirty="0">
                  <a:solidFill>
                    <a:srgbClr val="FF9E00"/>
                  </a:solidFill>
                  <a:latin typeface="Montserrat Medium" pitchFamily="2" charset="77"/>
                  <a:ea typeface="Montserrat Alternates Medium"/>
                  <a:cs typeface="Montserrat Alternates Medium"/>
                  <a:sym typeface="Montserrat Alternates Medium"/>
                </a:rPr>
                <a:t>OPSTART FRIVILLIGHED PÅ STU</a:t>
              </a:r>
              <a:endParaRPr sz="800" dirty="0">
                <a:solidFill>
                  <a:srgbClr val="FF9E00"/>
                </a:solidFill>
                <a:latin typeface="Montserrat Medium" pitchFamily="2" charset="77"/>
              </a:endParaRPr>
            </a:p>
          </p:txBody>
        </p:sp>
      </p:grpSp>
    </p:spTree>
    <p:extLst>
      <p:ext uri="{BB962C8B-B14F-4D97-AF65-F5344CB8AC3E}">
        <p14:creationId xmlns:p14="http://schemas.microsoft.com/office/powerpoint/2010/main" val="3949603813"/>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TotalTime>
  <Words>673</Words>
  <Application>Microsoft Macintosh PowerPoint</Application>
  <PresentationFormat>A4-papir (210 x 297 mm)</PresentationFormat>
  <Paragraphs>78</Paragraphs>
  <Slides>5</Slides>
  <Notes>5</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5</vt:i4>
      </vt:variant>
    </vt:vector>
  </HeadingPairs>
  <TitlesOfParts>
    <vt:vector size="10" baseType="lpstr">
      <vt:lpstr>Arial</vt:lpstr>
      <vt:lpstr>Montserrat</vt:lpstr>
      <vt:lpstr>Calibri</vt:lpstr>
      <vt:lpstr>Montserrat Medium</vt:lpstr>
      <vt:lpstr>Office-tema</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Ellen Krabek</dc:creator>
  <cp:lastModifiedBy>Melanie Pedersen</cp:lastModifiedBy>
  <cp:revision>138</cp:revision>
  <dcterms:created xsi:type="dcterms:W3CDTF">2022-08-09T11:08:44Z</dcterms:created>
  <dcterms:modified xsi:type="dcterms:W3CDTF">2025-01-09T16:41:34Z</dcterms:modified>
</cp:coreProperties>
</file>