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77" r:id="rId2"/>
    <p:sldId id="302" r:id="rId3"/>
    <p:sldId id="305" r:id="rId4"/>
    <p:sldId id="306" r:id="rId5"/>
    <p:sldId id="279" r:id="rId6"/>
  </p:sldIdLst>
  <p:sldSz cx="9906000" cy="6858000" type="A4"/>
  <p:notesSz cx="6858000" cy="9144000"/>
  <p:embeddedFontLst>
    <p:embeddedFont>
      <p:font typeface="Montserrat" pitchFamily="2" charset="77"/>
      <p:regular r:id="rId8"/>
      <p:bold r:id="rId9"/>
      <p:italic r:id="rId10"/>
      <p:boldItalic r:id="rId11"/>
    </p:embeddedFont>
    <p:embeddedFont>
      <p:font typeface="Montserrat Alternates Medium" panose="02000505000000020004" pitchFamily="2" charset="77"/>
      <p:regular r:id="rId12"/>
    </p:embeddedFont>
    <p:embeddedFont>
      <p:font typeface="Montserrat Medium" pitchFamily="2" charset="77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1" roundtripDataSignature="AMtx7mg1jgg7uJk4Dtq/lb/hr0rg832FZ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D52209D-F262-A704-3F60-41988D233292}" name="Line Ellen Krabek" initials="LE" userId="S::line@frivilligcentervsv.dk::d4391fa2-04f8-4e3e-add6-f12ab94fb13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ne Krabek" initials="" lastIdx="2" clrIdx="0"/>
  <p:cmAuthor id="1" name="Sanne Sørensen" initials="SS" lastIdx="1" clrIdx="1">
    <p:extLst>
      <p:ext uri="{19B8F6BF-5375-455C-9EA6-DF929625EA0E}">
        <p15:presenceInfo xmlns:p15="http://schemas.microsoft.com/office/powerpoint/2012/main" userId="S::sanne@frivilligcentervsv.dk::14f4db76-2b37-49e3-bfd9-af75b199e44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0062"/>
    <a:srgbClr val="FFFBED"/>
    <a:srgbClr val="FBF2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495"/>
  </p:normalViewPr>
  <p:slideViewPr>
    <p:cSldViewPr snapToGrid="0">
      <p:cViewPr varScale="1">
        <p:scale>
          <a:sx n="127" d="100"/>
          <a:sy n="127" d="100"/>
        </p:scale>
        <p:origin x="11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42" Type="http://schemas.openxmlformats.org/officeDocument/2006/relationships/commentAuthors" Target="commentAuthors.xml"/><Relationship Id="rId47" Type="http://schemas.microsoft.com/office/2018/10/relationships/authors" Target="author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71551D6C-C4C9-9422-6A91-AE83453ED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2E75FB5E-BA50-5E39-1629-191AD904D1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743581C8-3371-364F-1F4F-BE254E2F52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6565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9C91F60B-33A3-87D2-2841-49ABDC051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715E4131-27BA-1613-5F3A-8DBAA1B48E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3998D0DB-891D-924F-9E2F-531EDFBA6B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2293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96744B43-DBE6-C405-4B93-AA8E17E70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55C37455-354B-9011-F4F2-207FC0F0B9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7449167F-4E33-07D1-2318-ADD644E4B5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72103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AB2A8762-E231-9654-BB79-E4F7A9899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53DB273B-3646-ADAD-1548-155FFF49F7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664CEA93-C109-EE29-9E8D-218EE4F059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0509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75"/>
              <a:buFont typeface="Calibri"/>
              <a:buNone/>
              <a:defRPr sz="48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sz="1950"/>
            </a:lvl1pPr>
            <a:lvl2pPr lvl="1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sz="1625"/>
            </a:lvl2pPr>
            <a:lvl3pPr lvl="2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sz="1463"/>
            </a:lvl3pPr>
            <a:lvl4pPr lvl="3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4pPr>
            <a:lvl5pPr lvl="4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5pPr>
            <a:lvl6pPr lvl="5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6pPr>
            <a:lvl7pPr lvl="6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7pPr>
            <a:lvl8pPr lvl="7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8pPr>
            <a:lvl9pPr lvl="8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indholdsobjek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snitsoverskrift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75"/>
              <a:buFont typeface="Calibri"/>
              <a:buNone/>
              <a:defRPr sz="48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rgbClr val="888888"/>
              </a:buClr>
              <a:buSzPts val="1950"/>
              <a:buNone/>
              <a:defRPr sz="195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625"/>
              <a:buNone/>
              <a:defRPr sz="1625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463"/>
              <a:buNone/>
              <a:defRPr sz="1463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dholdsobjekter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menlign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sz="1950" b="1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sz="1625" b="1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sz="1463" b="1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682328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sz="1950" b="1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sz="1625" b="1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sz="1463" b="1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dhold med billedteks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4211340" y="987426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/>
            </a:lvl1pPr>
            <a:lvl2pPr marL="914400" lvl="1" indent="-373062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275"/>
              <a:buChar char="•"/>
              <a:defRPr sz="2275"/>
            </a:lvl2pPr>
            <a:lvl3pPr marL="1371600" lvl="2" indent="-352425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50"/>
              <a:buChar char="•"/>
              <a:defRPr sz="1950"/>
            </a:lvl3pPr>
            <a:lvl4pPr marL="1828800" lvl="3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4pPr>
            <a:lvl5pPr marL="2286000" lvl="4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5pPr>
            <a:lvl6pPr marL="2743200" lvl="5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6pPr>
            <a:lvl7pPr marL="3200400" lvl="6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7pPr>
            <a:lvl8pPr marL="3657600" lvl="7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8pPr>
            <a:lvl9pPr marL="4114800" lvl="8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138"/>
              <a:buNone/>
              <a:defRPr sz="1138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lede med billedteks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>
            <a:spLocks noGrp="1"/>
          </p:cNvSpPr>
          <p:nvPr>
            <p:ph type="pic" idx="2"/>
          </p:nvPr>
        </p:nvSpPr>
        <p:spPr>
          <a:xfrm>
            <a:off x="4211340" y="987426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138"/>
              <a:buNone/>
              <a:defRPr sz="1138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lodret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et titel og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 rot="5400000">
            <a:off x="5251052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 rot="5400000">
            <a:off x="917177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75"/>
              <a:buFont typeface="Calibri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3062" algn="l" rtl="0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2275"/>
              <a:buFont typeface="Arial"/>
              <a:buChar char="•"/>
              <a:defRPr sz="22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24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1787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0062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clipart, tegneserie, Grafik&#10;&#10;Automatisk genereret beskrivelse">
            <a:extLst>
              <a:ext uri="{FF2B5EF4-FFF2-40B4-BE49-F238E27FC236}">
                <a16:creationId xmlns:a16="http://schemas.microsoft.com/office/drawing/2014/main" id="{7FE095A8-0E89-CF40-660B-2F7EE903E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083" y="362166"/>
            <a:ext cx="616198" cy="616198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8C9A330E-9063-58D7-81AE-E73FB4B326BA}"/>
              </a:ext>
            </a:extLst>
          </p:cNvPr>
          <p:cNvSpPr txBox="1"/>
          <p:nvPr/>
        </p:nvSpPr>
        <p:spPr>
          <a:xfrm>
            <a:off x="452280" y="2069162"/>
            <a:ext cx="6454129" cy="106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da-DK" sz="1400" kern="0" dirty="0">
                <a:solidFill>
                  <a:schemeClr val="bg1"/>
                </a:solidFill>
                <a:latin typeface="Montserrat Medium" pitchFamily="2" charset="77"/>
                <a:ea typeface="Montserrat Light"/>
                <a:cs typeface="Montserrat Light"/>
                <a:sym typeface="Montserrat Light"/>
              </a:rPr>
              <a:t>Dialog med </a:t>
            </a:r>
            <a:r>
              <a:rPr lang="da-DK" sz="1400" kern="0" dirty="0" err="1">
                <a:solidFill>
                  <a:schemeClr val="bg1"/>
                </a:solidFill>
                <a:latin typeface="Montserrat Medium" pitchFamily="2" charset="77"/>
                <a:ea typeface="Montserrat Light"/>
                <a:cs typeface="Montserrat Light"/>
                <a:sym typeface="Montserrat Light"/>
              </a:rPr>
              <a:t>STU’en</a:t>
            </a:r>
            <a:endParaRPr lang="da-DK" sz="1400" kern="0" dirty="0">
              <a:solidFill>
                <a:schemeClr val="bg1"/>
              </a:solidFill>
              <a:latin typeface="Montserrat Medium" pitchFamily="2" charset="77"/>
              <a:ea typeface="Montserrat Light"/>
              <a:cs typeface="Montserrat Light"/>
              <a:sym typeface="Montserrat Light"/>
            </a:endParaRPr>
          </a:p>
          <a:p>
            <a:pPr>
              <a:lnSpc>
                <a:spcPct val="120000"/>
              </a:lnSpc>
              <a:buClr>
                <a:srgbClr val="000000"/>
              </a:buClr>
            </a:pPr>
            <a:r>
              <a:rPr lang="da-DK" sz="1200" kern="0" dirty="0">
                <a:solidFill>
                  <a:schemeClr val="bg1"/>
                </a:solidFill>
                <a:latin typeface="Montserrat" pitchFamily="2" charset="77"/>
                <a:ea typeface="Montserrat Light"/>
                <a:cs typeface="Montserrat Light"/>
                <a:sym typeface="Montserrat Light"/>
              </a:rPr>
              <a:t>Redskabet indeholder en række spørgsmål, du kan bruge til at komme godt fra start i dialogen med </a:t>
            </a:r>
            <a:r>
              <a:rPr lang="da-DK" sz="1200" dirty="0" err="1">
                <a:solidFill>
                  <a:schemeClr val="bg1"/>
                </a:solidFill>
                <a:latin typeface="Montserrat" pitchFamily="2" charset="77"/>
                <a:ea typeface="Montserrat Light"/>
                <a:cs typeface="Montserrat Light"/>
                <a:sym typeface="Montserrat Light"/>
              </a:rPr>
              <a:t>STU</a:t>
            </a:r>
            <a:r>
              <a:rPr lang="da-DK" sz="1200" kern="0" dirty="0" err="1">
                <a:solidFill>
                  <a:schemeClr val="bg1"/>
                </a:solidFill>
                <a:latin typeface="Montserrat" pitchFamily="2" charset="77"/>
                <a:ea typeface="Montserrat Light"/>
                <a:cs typeface="Montserrat Light"/>
                <a:sym typeface="Montserrat Light"/>
              </a:rPr>
              <a:t>’en</a:t>
            </a:r>
            <a:r>
              <a:rPr lang="da-DK" sz="1200" kern="0" dirty="0">
                <a:solidFill>
                  <a:schemeClr val="bg1"/>
                </a:solidFill>
                <a:latin typeface="Montserrat" pitchFamily="2" charset="77"/>
                <a:ea typeface="Montserrat Light"/>
                <a:cs typeface="Montserrat Light"/>
                <a:sym typeface="Montserrat Light"/>
              </a:rPr>
              <a:t>. Du kan udføre øvelsen som forberedelse eller tage det med til dit første møde og bruge det som redskab til forventningsafstemning. </a:t>
            </a:r>
          </a:p>
        </p:txBody>
      </p:sp>
      <p:sp>
        <p:nvSpPr>
          <p:cNvPr id="90" name="Google Shape;90;p1"/>
          <p:cNvSpPr txBox="1"/>
          <p:nvPr/>
        </p:nvSpPr>
        <p:spPr>
          <a:xfrm>
            <a:off x="452281" y="1280437"/>
            <a:ext cx="855342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400" u="none" strike="noStrike" cap="none" dirty="0">
                <a:solidFill>
                  <a:schemeClr val="bg1"/>
                </a:solidFill>
                <a:latin typeface="Montserrat" pitchFamily="2" charset="77"/>
                <a:ea typeface="Montserrat Light"/>
                <a:cs typeface="Montserrat Light"/>
                <a:sym typeface="Montserrat Light"/>
              </a:rPr>
              <a:t>En godt kendskab til din samarbejdspartner og grundig forventningsafstemning er forudsætningen for at opbygge et bæredygtigt samarbejde om frivillighed for de unge.</a:t>
            </a:r>
            <a:endParaRPr lang="da-DK" dirty="0">
              <a:solidFill>
                <a:schemeClr val="bg1"/>
              </a:solidFill>
              <a:latin typeface="Montserrat" pitchFamily="2" charset="77"/>
            </a:endParaRPr>
          </a:p>
        </p:txBody>
      </p:sp>
      <p:cxnSp>
        <p:nvCxnSpPr>
          <p:cNvPr id="92" name="Google Shape;92;p1"/>
          <p:cNvCxnSpPr>
            <a:cxnSpLocks/>
          </p:cNvCxnSpPr>
          <p:nvPr/>
        </p:nvCxnSpPr>
        <p:spPr>
          <a:xfrm>
            <a:off x="539752" y="1952155"/>
            <a:ext cx="6805928" cy="0"/>
          </a:xfrm>
          <a:prstGeom prst="straightConnector1">
            <a:avLst/>
          </a:prstGeom>
          <a:noFill/>
          <a:ln w="28575" cap="flat" cmpd="sng">
            <a:solidFill>
              <a:srgbClr val="D18CF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" name="Tekstfelt 3">
            <a:extLst>
              <a:ext uri="{FF2B5EF4-FFF2-40B4-BE49-F238E27FC236}">
                <a16:creationId xmlns:a16="http://schemas.microsoft.com/office/drawing/2014/main" id="{DB607837-C0F4-C222-86A5-837E66BC5BA0}"/>
              </a:ext>
            </a:extLst>
          </p:cNvPr>
          <p:cNvSpPr txBox="1"/>
          <p:nvPr/>
        </p:nvSpPr>
        <p:spPr>
          <a:xfrm>
            <a:off x="452278" y="3440971"/>
            <a:ext cx="5576733" cy="3154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chemeClr val="bg1"/>
              </a:buClr>
            </a:pPr>
            <a:r>
              <a:rPr lang="da-DK" kern="0" dirty="0">
                <a:solidFill>
                  <a:schemeClr val="bg1"/>
                </a:solidFill>
                <a:latin typeface="Montserrat Medium" pitchFamily="2" charset="77"/>
                <a:ea typeface="Montserrat Light"/>
                <a:cs typeface="Montserrat Light"/>
                <a:sym typeface="Montserrat Light"/>
              </a:rPr>
              <a:t>Tips til forberedelsen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a-DK" sz="1200" kern="0" dirty="0">
                <a:solidFill>
                  <a:schemeClr val="bg1"/>
                </a:solidFill>
                <a:latin typeface="Montserrat" pitchFamily="2" charset="77"/>
                <a:ea typeface="Montserrat Light"/>
                <a:cs typeface="Montserrat Light"/>
                <a:sym typeface="Montserrat Light"/>
              </a:rPr>
              <a:t>Brug redskabet som inspiration og tilføj gerne flere temaer, som du finder relevante at drøfte med din kommende samarbejdspartnere 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a-DK" sz="1200" kern="0" dirty="0">
                <a:solidFill>
                  <a:schemeClr val="bg1"/>
                </a:solidFill>
                <a:latin typeface="Montserrat" pitchFamily="2" charset="77"/>
                <a:ea typeface="Montserrat Light"/>
                <a:cs typeface="Montserrat Light"/>
                <a:sym typeface="Montserrat Light"/>
              </a:rPr>
              <a:t>Sæt dig sammen med dit team eller alene og tag udgangspunkt i spørgsmålene på de næste sider og tag noter undervejs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a-DK" sz="1200" kern="0" dirty="0">
                <a:solidFill>
                  <a:schemeClr val="bg1"/>
                </a:solidFill>
                <a:latin typeface="Montserrat" pitchFamily="2" charset="77"/>
                <a:ea typeface="Montserrat Light"/>
                <a:cs typeface="Montserrat Light"/>
                <a:sym typeface="Montserrat Light"/>
              </a:rPr>
              <a:t>Gå gerne på opdagelse på skolens hjemmeside og læs om deres mål og fagretninger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a-DK" sz="1200" kern="0" dirty="0">
                <a:solidFill>
                  <a:schemeClr val="bg1"/>
                </a:solidFill>
                <a:latin typeface="Montserrat" pitchFamily="2" charset="77"/>
                <a:ea typeface="Montserrat Light"/>
                <a:cs typeface="Montserrat Light"/>
                <a:sym typeface="Montserrat Light"/>
              </a:rPr>
              <a:t>Brug evt. redskabet ”Forstå de unge og skab et godt match til frivillighed” og snak allerede til det indledende møde med </a:t>
            </a:r>
            <a:r>
              <a:rPr lang="da-DK" sz="1200" dirty="0" err="1">
                <a:solidFill>
                  <a:schemeClr val="bg1"/>
                </a:solidFill>
                <a:latin typeface="Montserrat" pitchFamily="2" charset="77"/>
                <a:ea typeface="Montserrat Light"/>
                <a:cs typeface="Montserrat Light"/>
                <a:sym typeface="Montserrat Light"/>
              </a:rPr>
              <a:t>STU</a:t>
            </a:r>
            <a:r>
              <a:rPr lang="da-DK" sz="1200" kern="0" dirty="0" err="1">
                <a:solidFill>
                  <a:schemeClr val="bg1"/>
                </a:solidFill>
                <a:latin typeface="Montserrat" pitchFamily="2" charset="77"/>
                <a:ea typeface="Montserrat Light"/>
                <a:cs typeface="Montserrat Light"/>
                <a:sym typeface="Montserrat Light"/>
              </a:rPr>
              <a:t>’en</a:t>
            </a:r>
            <a:r>
              <a:rPr lang="da-DK" sz="1200" kern="0" dirty="0">
                <a:solidFill>
                  <a:schemeClr val="bg1"/>
                </a:solidFill>
                <a:latin typeface="Montserrat" pitchFamily="2" charset="77"/>
                <a:ea typeface="Montserrat Light"/>
                <a:cs typeface="Montserrat Light"/>
                <a:sym typeface="Montserrat Light"/>
              </a:rPr>
              <a:t> om de unges ressourcer, behov og interesser</a:t>
            </a:r>
          </a:p>
          <a:p>
            <a:pPr>
              <a:lnSpc>
                <a:spcPct val="150000"/>
              </a:lnSpc>
              <a:buClr>
                <a:schemeClr val="bg1"/>
              </a:buClr>
            </a:pPr>
            <a:r>
              <a:rPr lang="da-DK" sz="1200" kern="0" dirty="0">
                <a:solidFill>
                  <a:schemeClr val="bg1"/>
                </a:solidFill>
                <a:latin typeface="Montserrat" pitchFamily="2" charset="77"/>
                <a:ea typeface="Montserrat Light"/>
                <a:cs typeface="Montserrat Light"/>
                <a:sym typeface="Montserrat Light"/>
              </a:rPr>
              <a:t> </a:t>
            </a:r>
          </a:p>
        </p:txBody>
      </p:sp>
      <p:cxnSp>
        <p:nvCxnSpPr>
          <p:cNvPr id="6" name="Google Shape;92;p1">
            <a:extLst>
              <a:ext uri="{FF2B5EF4-FFF2-40B4-BE49-F238E27FC236}">
                <a16:creationId xmlns:a16="http://schemas.microsoft.com/office/drawing/2014/main" id="{ADDEE55F-C3B7-8774-427F-83EC13378E1B}"/>
              </a:ext>
            </a:extLst>
          </p:cNvPr>
          <p:cNvCxnSpPr>
            <a:cxnSpLocks/>
          </p:cNvCxnSpPr>
          <p:nvPr/>
        </p:nvCxnSpPr>
        <p:spPr>
          <a:xfrm>
            <a:off x="539752" y="3302875"/>
            <a:ext cx="5118770" cy="0"/>
          </a:xfrm>
          <a:prstGeom prst="straightConnector1">
            <a:avLst/>
          </a:prstGeom>
          <a:noFill/>
          <a:ln w="28575" cap="flat" cmpd="sng">
            <a:solidFill>
              <a:srgbClr val="D18CF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" name="Ellipse 7">
            <a:extLst>
              <a:ext uri="{FF2B5EF4-FFF2-40B4-BE49-F238E27FC236}">
                <a16:creationId xmlns:a16="http://schemas.microsoft.com/office/drawing/2014/main" id="{6EA0B2F4-E952-385F-5BC9-3CA8D0FD64CA}"/>
              </a:ext>
            </a:extLst>
          </p:cNvPr>
          <p:cNvSpPr/>
          <p:nvPr/>
        </p:nvSpPr>
        <p:spPr>
          <a:xfrm>
            <a:off x="6183153" y="2803690"/>
            <a:ext cx="4896044" cy="4752291"/>
          </a:xfrm>
          <a:prstGeom prst="ellipse">
            <a:avLst/>
          </a:prstGeom>
          <a:solidFill>
            <a:srgbClr val="FFF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98C6D8E0-888F-AD2E-0586-B4B6865FAF96}"/>
              </a:ext>
            </a:extLst>
          </p:cNvPr>
          <p:cNvGrpSpPr/>
          <p:nvPr/>
        </p:nvGrpSpPr>
        <p:grpSpPr>
          <a:xfrm>
            <a:off x="1057481" y="414429"/>
            <a:ext cx="8483436" cy="802641"/>
            <a:chOff x="1189588" y="424397"/>
            <a:chExt cx="5041435" cy="802641"/>
          </a:xfrm>
        </p:grpSpPr>
        <p:sp>
          <p:nvSpPr>
            <p:cNvPr id="13" name="Google Shape;103;p2">
              <a:extLst>
                <a:ext uri="{FF2B5EF4-FFF2-40B4-BE49-F238E27FC236}">
                  <a16:creationId xmlns:a16="http://schemas.microsoft.com/office/drawing/2014/main" id="{7172ADD2-D106-AAC8-7190-3396F5A70E66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r>
                <a:rPr lang="da-DK" sz="1800" dirty="0">
                  <a:solidFill>
                    <a:schemeClr val="bg1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FØRSTE DIALOG OG FORVENTNINGSAFSTEMNING MED STU</a:t>
              </a:r>
              <a:endParaRPr lang="da-DK" sz="1800" dirty="0">
                <a:solidFill>
                  <a:schemeClr val="bg1"/>
                </a:solidFill>
                <a:latin typeface="Montserrat Medium" pitchFamily="2" charset="77"/>
              </a:endParaRPr>
            </a:p>
          </p:txBody>
        </p:sp>
        <p:sp>
          <p:nvSpPr>
            <p:cNvPr id="14" name="Google Shape;103;p2">
              <a:extLst>
                <a:ext uri="{FF2B5EF4-FFF2-40B4-BE49-F238E27FC236}">
                  <a16:creationId xmlns:a16="http://schemas.microsoft.com/office/drawing/2014/main" id="{10755453-322F-DB4D-06F7-5A876DABEB0B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OPSTART FRIVILLIGHED PÅ STU</a:t>
              </a:r>
              <a:endParaRPr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  <p:pic>
        <p:nvPicPr>
          <p:cNvPr id="16" name="Billede 15">
            <a:extLst>
              <a:ext uri="{FF2B5EF4-FFF2-40B4-BE49-F238E27FC236}">
                <a16:creationId xmlns:a16="http://schemas.microsoft.com/office/drawing/2014/main" id="{F2E82163-E2CD-142B-E373-37205833584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41889" y="3308096"/>
            <a:ext cx="3186971" cy="318697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D"/>
        </a:solid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BA372EE3-5A31-FE27-55E5-40EBB692A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10;p3">
            <a:extLst>
              <a:ext uri="{FF2B5EF4-FFF2-40B4-BE49-F238E27FC236}">
                <a16:creationId xmlns:a16="http://schemas.microsoft.com/office/drawing/2014/main" id="{8517347D-9D18-2F17-28D9-257634CA402E}"/>
              </a:ext>
            </a:extLst>
          </p:cNvPr>
          <p:cNvSpPr/>
          <p:nvPr/>
        </p:nvSpPr>
        <p:spPr>
          <a:xfrm>
            <a:off x="512430" y="1695896"/>
            <a:ext cx="8809888" cy="4476304"/>
          </a:xfrm>
          <a:prstGeom prst="rect">
            <a:avLst/>
          </a:prstGeom>
          <a:solidFill>
            <a:srgbClr val="FAF2D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90;p1">
            <a:extLst>
              <a:ext uri="{FF2B5EF4-FFF2-40B4-BE49-F238E27FC236}">
                <a16:creationId xmlns:a16="http://schemas.microsoft.com/office/drawing/2014/main" id="{1B4A4A99-BF2D-C81F-E90B-AA2D8669E03D}"/>
              </a:ext>
            </a:extLst>
          </p:cNvPr>
          <p:cNvSpPr txBox="1"/>
          <p:nvPr/>
        </p:nvSpPr>
        <p:spPr>
          <a:xfrm>
            <a:off x="452281" y="1280437"/>
            <a:ext cx="8553428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a-DK" b="0" i="0" u="none" strike="noStrike" cap="none" dirty="0">
                <a:solidFill>
                  <a:srgbClr val="4800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1. Forventninger til samarbejdet om frivillighed</a:t>
            </a:r>
          </a:p>
        </p:txBody>
      </p:sp>
      <p:pic>
        <p:nvPicPr>
          <p:cNvPr id="10" name="Google Shape;101;p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82ACC2F8-6CC6-2D41-6976-5AB31BD3F05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177" y="6313497"/>
            <a:ext cx="1547517" cy="3699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" name="Tabel 12">
            <a:extLst>
              <a:ext uri="{FF2B5EF4-FFF2-40B4-BE49-F238E27FC236}">
                <a16:creationId xmlns:a16="http://schemas.microsoft.com/office/drawing/2014/main" id="{8A952AED-DD21-3683-0642-9D9B23AB00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029474"/>
              </p:ext>
            </p:extLst>
          </p:nvPr>
        </p:nvGraphicFramePr>
        <p:xfrm>
          <a:off x="573850" y="1817530"/>
          <a:ext cx="8636518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5092">
                  <a:extLst>
                    <a:ext uri="{9D8B030D-6E8A-4147-A177-3AD203B41FA5}">
                      <a16:colId xmlns:a16="http://schemas.microsoft.com/office/drawing/2014/main" val="1854237092"/>
                    </a:ext>
                  </a:extLst>
                </a:gridCol>
                <a:gridCol w="5631426">
                  <a:extLst>
                    <a:ext uri="{9D8B030D-6E8A-4147-A177-3AD203B41FA5}">
                      <a16:colId xmlns:a16="http://schemas.microsoft.com/office/drawing/2014/main" val="275207633"/>
                    </a:ext>
                  </a:extLst>
                </a:gridCol>
              </a:tblGrid>
              <a:tr h="9846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 Medium" pitchFamily="2" charset="77"/>
                          <a:ea typeface="+mn-ea"/>
                          <a:cs typeface="Arial"/>
                          <a:sym typeface="Montserrat Alternates Medium"/>
                        </a:rPr>
                        <a:t>Hvad er jeres motivation for at arbejde med frivillighed på </a:t>
                      </a:r>
                      <a:r>
                        <a:rPr kumimoji="0" lang="da-DK" sz="10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 Medium" pitchFamily="2" charset="77"/>
                          <a:ea typeface="+mn-ea"/>
                          <a:cs typeface="Arial"/>
                          <a:sym typeface="Montserrat Alternates Medium"/>
                        </a:rPr>
                        <a:t>STU’en</a:t>
                      </a:r>
                      <a:r>
                        <a:rPr kumimoji="0" lang="da-DK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 Medium" pitchFamily="2" charset="77"/>
                          <a:ea typeface="+mn-ea"/>
                          <a:cs typeface="Arial"/>
                          <a:sym typeface="Montserrat Alternates Medium"/>
                        </a:rPr>
                        <a:t>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da-DK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" pitchFamily="2" charset="77"/>
                          <a:ea typeface="+mn-ea"/>
                          <a:cs typeface="Arial"/>
                          <a:sym typeface="Montserrat Alternates Medium"/>
                        </a:rPr>
                      </a:br>
                      <a:r>
                        <a:rPr kumimoji="0" lang="da-DK" sz="10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" pitchFamily="2" charset="77"/>
                          <a:ea typeface="+mn-ea"/>
                          <a:cs typeface="Arial"/>
                          <a:sym typeface="Montserrat Alternates Medium"/>
                        </a:rPr>
                        <a:t>Eksempel: De unge vil udvikle sig, de får erfaringer de kan bruge ifm. praktik og job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da-DK" sz="10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itchFamily="2" charset="77"/>
                        <a:ea typeface="+mn-ea"/>
                        <a:cs typeface="Arial"/>
                        <a:sym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a-DK" sz="1000" b="0" i="1" dirty="0">
                          <a:solidFill>
                            <a:srgbClr val="480062"/>
                          </a:solidFill>
                          <a:latin typeface="Montserrat" pitchFamily="2" charset="77"/>
                        </a:rPr>
                        <a:t>Skriv jeres noter her</a:t>
                      </a:r>
                    </a:p>
                    <a:p>
                      <a:endParaRPr lang="da-DK" sz="1000" b="0" i="1" dirty="0">
                        <a:solidFill>
                          <a:srgbClr val="480062"/>
                        </a:solidFill>
                        <a:latin typeface="Montserrat" pitchFamily="2" charset="77"/>
                      </a:endParaRPr>
                    </a:p>
                  </a:txBody>
                  <a:tcPr>
                    <a:lnL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8693930"/>
                  </a:ext>
                </a:extLst>
              </a:tr>
              <a:tr h="1486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 Medium" pitchFamily="2" charset="77"/>
                          <a:ea typeface="+mn-ea"/>
                          <a:cs typeface="Arial"/>
                          <a:sym typeface="Montserrat Alternates Medium"/>
                        </a:rPr>
                        <a:t>Hvilke bekymringer har I? Hvad kan vi gøre for at imødekomme det?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da-DK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480062"/>
                        </a:solidFill>
                        <a:effectLst/>
                        <a:uLnTx/>
                        <a:uFillTx/>
                        <a:latin typeface="Montserrat" pitchFamily="2" charset="77"/>
                        <a:ea typeface="+mn-ea"/>
                        <a:cs typeface="Arial"/>
                        <a:sym typeface="Montserrat Alternates Medium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" pitchFamily="2" charset="77"/>
                          <a:ea typeface="+mn-ea"/>
                          <a:cs typeface="Arial"/>
                          <a:sym typeface="Montserrat Alternates Medium"/>
                        </a:rPr>
                        <a:t>Eksempel: At det kræver for meget tid fx med koordinering, som er tid væk fra de unge. Frivilligcentret står for den primære koordinering ml. STU og foreninger i starten indtil samarbejdet kører, så underviserne kan have fokus på at understøtte de unge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da-DK" sz="10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itchFamily="2" charset="77"/>
                        <a:ea typeface="+mn-ea"/>
                        <a:cs typeface="Arial"/>
                        <a:sym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a-DK" sz="1000" b="0" i="1" dirty="0">
                          <a:solidFill>
                            <a:srgbClr val="480062"/>
                          </a:solidFill>
                          <a:latin typeface="Montserrat" pitchFamily="2" charset="77"/>
                        </a:rPr>
                        <a:t>Skriv jeres noter her</a:t>
                      </a:r>
                    </a:p>
                    <a:p>
                      <a:endParaRPr lang="da-DK" sz="1100" b="0" i="1" dirty="0">
                        <a:solidFill>
                          <a:srgbClr val="480062"/>
                        </a:solidFill>
                        <a:latin typeface="Montserrat" pitchFamily="2" charset="77"/>
                      </a:endParaRPr>
                    </a:p>
                  </a:txBody>
                  <a:tcPr>
                    <a:lnL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3542916"/>
                  </a:ext>
                </a:extLst>
              </a:tr>
              <a:tr h="14235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 Medium" pitchFamily="2" charset="77"/>
                          <a:ea typeface="+mn-ea"/>
                          <a:cs typeface="Arial"/>
                          <a:sym typeface="Montserrat Alternates Medium"/>
                        </a:rPr>
                        <a:t>Hvilke forventninger har I til frivilligcentret og foreningen, som samarbejdspartnere?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da-DK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480062"/>
                        </a:solidFill>
                        <a:effectLst/>
                        <a:uLnTx/>
                        <a:uFillTx/>
                        <a:latin typeface="Montserrat" pitchFamily="2" charset="77"/>
                        <a:ea typeface="+mn-ea"/>
                        <a:cs typeface="Arial"/>
                        <a:sym typeface="Montserrat Alternates Medium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" pitchFamily="2" charset="77"/>
                          <a:ea typeface="+mn-ea"/>
                          <a:cs typeface="Arial"/>
                          <a:sym typeface="Montserrat Alternates Medium"/>
                        </a:rPr>
                        <a:t>Eksempel: At I gerne vil have, at frivilligcenteret holder styr aktiviteter og møder i projektet, samt indkalder til det, indtil samarbejdet er kommet godt i gang. At foreningen melder fra, hvis nøglepersonen ikke kan være til stede én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" pitchFamily="2" charset="77"/>
                          <a:ea typeface="+mn-ea"/>
                          <a:cs typeface="Arial"/>
                          <a:sym typeface="Montserrat Alternates Medium"/>
                        </a:rPr>
                        <a:t>af gangene.</a:t>
                      </a:r>
                      <a:endParaRPr kumimoji="0" lang="da-DK" sz="10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itchFamily="2" charset="77"/>
                        <a:ea typeface="+mn-ea"/>
                        <a:cs typeface="Arial"/>
                        <a:sym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a-DK" sz="1000" b="0" i="1" dirty="0">
                          <a:solidFill>
                            <a:srgbClr val="480062"/>
                          </a:solidFill>
                          <a:latin typeface="Montserrat" pitchFamily="2" charset="77"/>
                        </a:rPr>
                        <a:t>Skriv jeres noter her</a:t>
                      </a:r>
                    </a:p>
                    <a:p>
                      <a:endParaRPr lang="da-DK" sz="1100" b="0" i="1" dirty="0">
                        <a:solidFill>
                          <a:srgbClr val="480062"/>
                        </a:solidFill>
                        <a:latin typeface="Montserrat" pitchFamily="2" charset="77"/>
                      </a:endParaRPr>
                    </a:p>
                  </a:txBody>
                  <a:tcPr>
                    <a:lnL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4936222"/>
                  </a:ext>
                </a:extLst>
              </a:tr>
            </a:tbl>
          </a:graphicData>
        </a:graphic>
      </p:graphicFrame>
      <p:pic>
        <p:nvPicPr>
          <p:cNvPr id="3" name="Billede 2" descr="Et billede, der indeholder clipart, tegneserie, Grafik&#10;&#10;Automatisk genereret beskrivelse">
            <a:extLst>
              <a:ext uri="{FF2B5EF4-FFF2-40B4-BE49-F238E27FC236}">
                <a16:creationId xmlns:a16="http://schemas.microsoft.com/office/drawing/2014/main" id="{4A83881B-CEC2-BF80-260D-969533CBD0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083" y="362166"/>
            <a:ext cx="616198" cy="616198"/>
          </a:xfrm>
          <a:prstGeom prst="rect">
            <a:avLst/>
          </a:prstGeom>
        </p:spPr>
      </p:pic>
      <p:grpSp>
        <p:nvGrpSpPr>
          <p:cNvPr id="4" name="Gruppe 3">
            <a:extLst>
              <a:ext uri="{FF2B5EF4-FFF2-40B4-BE49-F238E27FC236}">
                <a16:creationId xmlns:a16="http://schemas.microsoft.com/office/drawing/2014/main" id="{6AEB7186-BBBD-635F-ECBC-04E30B40412C}"/>
              </a:ext>
            </a:extLst>
          </p:cNvPr>
          <p:cNvGrpSpPr/>
          <p:nvPr/>
        </p:nvGrpSpPr>
        <p:grpSpPr>
          <a:xfrm>
            <a:off x="1057481" y="414429"/>
            <a:ext cx="8483436" cy="525642"/>
            <a:chOff x="1189588" y="424397"/>
            <a:chExt cx="5041435" cy="525642"/>
          </a:xfrm>
        </p:grpSpPr>
        <p:sp>
          <p:nvSpPr>
            <p:cNvPr id="6" name="Google Shape;103;p2">
              <a:extLst>
                <a:ext uri="{FF2B5EF4-FFF2-40B4-BE49-F238E27FC236}">
                  <a16:creationId xmlns:a16="http://schemas.microsoft.com/office/drawing/2014/main" id="{3CBFB241-BCB7-057A-029A-8377DE1C5195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r>
                <a:rPr lang="da-DK" sz="1800" dirty="0">
                  <a:solidFill>
                    <a:srgbClr val="480062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FØRSTE DIALOG OG FORVENTNINGSAFSTEMNING MED STU</a:t>
              </a:r>
              <a:endParaRPr lang="da-DK" sz="1800" dirty="0">
                <a:solidFill>
                  <a:srgbClr val="480062"/>
                </a:solidFill>
                <a:latin typeface="Montserrat Medium" pitchFamily="2" charset="77"/>
              </a:endParaRPr>
            </a:p>
          </p:txBody>
        </p:sp>
        <p:sp>
          <p:nvSpPr>
            <p:cNvPr id="9" name="Google Shape;103;p2">
              <a:extLst>
                <a:ext uri="{FF2B5EF4-FFF2-40B4-BE49-F238E27FC236}">
                  <a16:creationId xmlns:a16="http://schemas.microsoft.com/office/drawing/2014/main" id="{009ABDCB-AE67-5C96-ECC5-42045D43DFD6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OPSTART FRIVILLIGHED PÅ STU</a:t>
              </a:r>
              <a:endParaRPr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5381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D"/>
        </a:solid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4580E3B9-2507-0A13-A249-3547C4649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10;p3">
            <a:extLst>
              <a:ext uri="{FF2B5EF4-FFF2-40B4-BE49-F238E27FC236}">
                <a16:creationId xmlns:a16="http://schemas.microsoft.com/office/drawing/2014/main" id="{31FE968C-8746-93C8-7C3B-A26802E0E21D}"/>
              </a:ext>
            </a:extLst>
          </p:cNvPr>
          <p:cNvSpPr/>
          <p:nvPr/>
        </p:nvSpPr>
        <p:spPr>
          <a:xfrm>
            <a:off x="512430" y="1695895"/>
            <a:ext cx="8809888" cy="4617601"/>
          </a:xfrm>
          <a:prstGeom prst="rect">
            <a:avLst/>
          </a:prstGeom>
          <a:solidFill>
            <a:srgbClr val="FAF2D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90;p1">
            <a:extLst>
              <a:ext uri="{FF2B5EF4-FFF2-40B4-BE49-F238E27FC236}">
                <a16:creationId xmlns:a16="http://schemas.microsoft.com/office/drawing/2014/main" id="{4964C9D1-E9A4-FE0E-B4C6-1DE7846209A1}"/>
              </a:ext>
            </a:extLst>
          </p:cNvPr>
          <p:cNvSpPr txBox="1"/>
          <p:nvPr/>
        </p:nvSpPr>
        <p:spPr>
          <a:xfrm>
            <a:off x="452281" y="1280437"/>
            <a:ext cx="8553428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a-DK" b="0" i="0" u="none" strike="noStrike" cap="none" dirty="0">
                <a:solidFill>
                  <a:srgbClr val="4800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2. Rammer med betydning for samarbejdet</a:t>
            </a:r>
          </a:p>
        </p:txBody>
      </p:sp>
      <p:pic>
        <p:nvPicPr>
          <p:cNvPr id="10" name="Google Shape;101;p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C6DD0A04-60B3-50A0-377F-F5F2ABFA8B4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177" y="6313497"/>
            <a:ext cx="1547517" cy="3699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" name="Tabel 12">
            <a:extLst>
              <a:ext uri="{FF2B5EF4-FFF2-40B4-BE49-F238E27FC236}">
                <a16:creationId xmlns:a16="http://schemas.microsoft.com/office/drawing/2014/main" id="{53A9D4A2-0D2E-7A75-5EA7-C75E82E56D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818891"/>
              </p:ext>
            </p:extLst>
          </p:nvPr>
        </p:nvGraphicFramePr>
        <p:xfrm>
          <a:off x="573850" y="1807698"/>
          <a:ext cx="8636518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5092">
                  <a:extLst>
                    <a:ext uri="{9D8B030D-6E8A-4147-A177-3AD203B41FA5}">
                      <a16:colId xmlns:a16="http://schemas.microsoft.com/office/drawing/2014/main" val="1854237092"/>
                    </a:ext>
                  </a:extLst>
                </a:gridCol>
                <a:gridCol w="5631426">
                  <a:extLst>
                    <a:ext uri="{9D8B030D-6E8A-4147-A177-3AD203B41FA5}">
                      <a16:colId xmlns:a16="http://schemas.microsoft.com/office/drawing/2014/main" val="275207633"/>
                    </a:ext>
                  </a:extLst>
                </a:gridCol>
              </a:tblGrid>
              <a:tr h="9846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 Medium" pitchFamily="2" charset="77"/>
                          <a:ea typeface="+mn-ea"/>
                          <a:cs typeface="Arial"/>
                          <a:sym typeface="Montserrat Alternates Medium"/>
                        </a:rPr>
                        <a:t>Hvordan kan arbejdet med frivillighed, fritid og medborgerskab bidrage til at opfylde jeres målsætninger på </a:t>
                      </a:r>
                      <a:r>
                        <a:rPr kumimoji="0" lang="da-DK" sz="10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 Medium" pitchFamily="2" charset="77"/>
                          <a:ea typeface="+mn-ea"/>
                          <a:cs typeface="Arial"/>
                          <a:sym typeface="Montserrat Alternates Medium"/>
                        </a:rPr>
                        <a:t>STU’en</a:t>
                      </a:r>
                      <a:r>
                        <a:rPr kumimoji="0" lang="da-DK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 Medium" pitchFamily="2" charset="77"/>
                          <a:ea typeface="+mn-ea"/>
                          <a:cs typeface="Arial"/>
                          <a:sym typeface="Montserrat Alternates Medium"/>
                        </a:rPr>
                        <a:t>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da-DK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480062"/>
                        </a:solidFill>
                        <a:effectLst/>
                        <a:uLnTx/>
                        <a:uFillTx/>
                        <a:latin typeface="Montserrat" pitchFamily="2" charset="77"/>
                        <a:ea typeface="+mn-ea"/>
                        <a:cs typeface="Arial"/>
                        <a:sym typeface="Montserrat Alternates Medium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" pitchFamily="2" charset="77"/>
                          <a:ea typeface="+mn-ea"/>
                          <a:cs typeface="Arial"/>
                          <a:sym typeface="Montserrat Alternates Medium"/>
                        </a:rPr>
                        <a:t>Eksempel: Som frivillige kan de unge træne ADL, </a:t>
                      </a:r>
                      <a:r>
                        <a:rPr kumimoji="0" lang="da-DK" sz="1000" b="0" i="1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" pitchFamily="2" charset="77"/>
                          <a:ea typeface="+mn-ea"/>
                          <a:cs typeface="Arial"/>
                          <a:sym typeface="Montserrat Alternates Medium"/>
                        </a:rPr>
                        <a:t>STU’en</a:t>
                      </a:r>
                      <a:r>
                        <a:rPr kumimoji="0" lang="da-DK" sz="10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" pitchFamily="2" charset="77"/>
                          <a:ea typeface="+mn-ea"/>
                          <a:cs typeface="Arial"/>
                          <a:sym typeface="Montserrat Alternates Medium"/>
                        </a:rPr>
                        <a:t> har mål om at styrke de unges fritidsliv og medborgerskab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da-DK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itchFamily="2" charset="77"/>
                        <a:ea typeface="+mn-ea"/>
                        <a:cs typeface="Arial"/>
                        <a:sym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a-DK" sz="1000" b="0" i="1" dirty="0">
                          <a:solidFill>
                            <a:srgbClr val="480062"/>
                          </a:solidFill>
                          <a:latin typeface="Montserrat" pitchFamily="2" charset="77"/>
                        </a:rPr>
                        <a:t>Skriv jeres noter her</a:t>
                      </a:r>
                    </a:p>
                    <a:p>
                      <a:endParaRPr lang="da-DK" sz="1000" b="0" i="1" dirty="0">
                        <a:solidFill>
                          <a:srgbClr val="480062"/>
                        </a:solidFill>
                        <a:latin typeface="Montserrat" pitchFamily="2" charset="77"/>
                      </a:endParaRPr>
                    </a:p>
                  </a:txBody>
                  <a:tcPr>
                    <a:lnL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8693930"/>
                  </a:ext>
                </a:extLst>
              </a:tr>
              <a:tr h="1486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da-DK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 Medium" pitchFamily="2" charset="77"/>
                          <a:ea typeface="+mn-ea"/>
                          <a:cs typeface="Arial"/>
                          <a:sym typeface="Montserrat Alternates Medium"/>
                        </a:rPr>
                        <a:t>Hvilke ressourcer har </a:t>
                      </a:r>
                      <a:r>
                        <a:rPr kumimoji="0" lang="da-DK" sz="10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 Medium" pitchFamily="2" charset="77"/>
                          <a:ea typeface="+mn-ea"/>
                          <a:cs typeface="Arial"/>
                          <a:sym typeface="Montserrat Alternates Medium"/>
                        </a:rPr>
                        <a:t>STU’en</a:t>
                      </a:r>
                      <a:r>
                        <a:rPr kumimoji="0" lang="da-DK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 Medium" pitchFamily="2" charset="77"/>
                          <a:ea typeface="+mn-ea"/>
                          <a:cs typeface="Arial"/>
                          <a:sym typeface="Montserrat Alternates Medium"/>
                        </a:rPr>
                        <a:t> til arbejdet med frivillighed? </a:t>
                      </a:r>
                      <a:endParaRPr kumimoji="0" lang="da-DK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480062"/>
                        </a:solidFill>
                        <a:effectLst/>
                        <a:uLnTx/>
                        <a:uFillTx/>
                        <a:latin typeface="Montserrat Medium" pitchFamily="2" charset="77"/>
                        <a:ea typeface="+mn-ea"/>
                        <a:cs typeface="Arial"/>
                        <a:sym typeface="Arial"/>
                      </a:endParaRPr>
                    </a:p>
                    <a:p>
                      <a:endParaRPr lang="da-DK" sz="1000" b="0" i="0" dirty="0">
                        <a:solidFill>
                          <a:srgbClr val="480062"/>
                        </a:solidFill>
                        <a:latin typeface="Montserrat" pitchFamily="2" charset="77"/>
                      </a:endParaRPr>
                    </a:p>
                    <a:p>
                      <a:r>
                        <a:rPr lang="da-DK" sz="1000" b="0" i="1" dirty="0">
                          <a:solidFill>
                            <a:srgbClr val="480062"/>
                          </a:solidFill>
                          <a:latin typeface="Montserrat" pitchFamily="2" charset="77"/>
                        </a:rPr>
                        <a:t>Eksempel: </a:t>
                      </a:r>
                      <a:r>
                        <a:rPr lang="da-DK" sz="1000" b="0" i="1" dirty="0" err="1">
                          <a:solidFill>
                            <a:srgbClr val="480062"/>
                          </a:solidFill>
                          <a:latin typeface="Montserrat" pitchFamily="2" charset="77"/>
                        </a:rPr>
                        <a:t>STU’en</a:t>
                      </a:r>
                      <a:r>
                        <a:rPr lang="da-DK" sz="1000" b="0" i="1" dirty="0">
                          <a:solidFill>
                            <a:srgbClr val="480062"/>
                          </a:solidFill>
                          <a:latin typeface="Montserrat" pitchFamily="2" charset="77"/>
                        </a:rPr>
                        <a:t> kan arbejde med frivillighed og afsætte undervisningstid, hvis det kan tænkes ind i deres øvrige arbejde. Har kun mulighed for at lægge arbejdstimer om eftermiddagen engang i mellem. To undervisere kan afsætte tid</a:t>
                      </a:r>
                    </a:p>
                    <a:p>
                      <a:endParaRPr lang="da-DK" sz="1000" b="0" i="0" dirty="0">
                        <a:solidFill>
                          <a:srgbClr val="480062"/>
                        </a:solidFill>
                        <a:latin typeface="Montserrat" pitchFamily="2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a-DK" sz="1000" b="0" i="1" dirty="0">
                          <a:solidFill>
                            <a:srgbClr val="480062"/>
                          </a:solidFill>
                          <a:latin typeface="Montserrat" pitchFamily="2" charset="77"/>
                        </a:rPr>
                        <a:t>Skriv jeres noter her</a:t>
                      </a:r>
                    </a:p>
                    <a:p>
                      <a:endParaRPr lang="da-DK" sz="1100" b="0" i="1" dirty="0">
                        <a:solidFill>
                          <a:srgbClr val="480062"/>
                        </a:solidFill>
                        <a:latin typeface="Montserrat" pitchFamily="2" charset="77"/>
                      </a:endParaRPr>
                    </a:p>
                  </a:txBody>
                  <a:tcPr>
                    <a:lnL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3542916"/>
                  </a:ext>
                </a:extLst>
              </a:tr>
              <a:tr h="14235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da-DK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 Medium" pitchFamily="2" charset="77"/>
                          <a:ea typeface="+mn-ea"/>
                          <a:cs typeface="Arial"/>
                          <a:sym typeface="Montserrat Alternates Medium"/>
                        </a:rPr>
                        <a:t>Hvordan ser </a:t>
                      </a:r>
                      <a:r>
                        <a:rPr kumimoji="0" lang="da-DK" sz="10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 Medium" pitchFamily="2" charset="77"/>
                          <a:ea typeface="+mn-ea"/>
                          <a:cs typeface="Arial"/>
                          <a:sym typeface="Montserrat Alternates Medium"/>
                        </a:rPr>
                        <a:t>STU’ens</a:t>
                      </a:r>
                      <a:r>
                        <a:rPr kumimoji="0" lang="da-DK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 Medium" pitchFamily="2" charset="77"/>
                          <a:ea typeface="+mn-ea"/>
                          <a:cs typeface="Arial"/>
                          <a:sym typeface="Montserrat Alternates Medium"/>
                        </a:rPr>
                        <a:t> årshjul ud, og hvilke muligheder har de for at arbejde med frivillighed i skoletiden?</a:t>
                      </a:r>
                      <a:br>
                        <a:rPr kumimoji="0" lang="da-DK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" pitchFamily="2" charset="77"/>
                          <a:ea typeface="+mn-ea"/>
                          <a:cs typeface="Arial"/>
                          <a:sym typeface="Montserrat Alternates Medium"/>
                        </a:rPr>
                      </a:br>
                      <a:endParaRPr kumimoji="0" lang="da-DK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480062"/>
                        </a:solidFill>
                        <a:effectLst/>
                        <a:uLnTx/>
                        <a:uFillTx/>
                        <a:latin typeface="Montserrat" pitchFamily="2" charset="77"/>
                        <a:ea typeface="+mn-ea"/>
                        <a:cs typeface="Arial"/>
                        <a:sym typeface="Montserrat Alternates Medium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da-DK" sz="10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" pitchFamily="2" charset="77"/>
                          <a:ea typeface="+mn-ea"/>
                          <a:cs typeface="Arial"/>
                          <a:sym typeface="Montserrat Alternates Medium"/>
                        </a:rPr>
                        <a:t>Eksempel: </a:t>
                      </a:r>
                      <a:r>
                        <a:rPr kumimoji="0" lang="da-DK" sz="1000" b="0" i="1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" pitchFamily="2" charset="77"/>
                          <a:ea typeface="+mn-ea"/>
                          <a:cs typeface="Arial"/>
                          <a:sym typeface="Montserrat Alternates Medium"/>
                        </a:rPr>
                        <a:t>STU’en</a:t>
                      </a:r>
                      <a:r>
                        <a:rPr kumimoji="0" lang="da-DK" sz="10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" pitchFamily="2" charset="77"/>
                          <a:ea typeface="+mn-ea"/>
                          <a:cs typeface="Arial"/>
                          <a:sym typeface="Montserrat Alternates Medium"/>
                        </a:rPr>
                        <a:t> har et fag i medborgerskab – hvis frivilligheden kan blive en del af faget er der stor fleksibilitet og mulighed for at arbejde med det i skoletiden med lærerstøtte</a:t>
                      </a: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a-DK" sz="1000" b="0" i="1" dirty="0">
                          <a:solidFill>
                            <a:srgbClr val="480062"/>
                          </a:solidFill>
                          <a:latin typeface="Montserrat" pitchFamily="2" charset="77"/>
                        </a:rPr>
                        <a:t>Skriv jeres noter her</a:t>
                      </a:r>
                    </a:p>
                    <a:p>
                      <a:endParaRPr lang="da-DK" sz="1100" b="0" i="1" dirty="0">
                        <a:solidFill>
                          <a:srgbClr val="480062"/>
                        </a:solidFill>
                        <a:latin typeface="Montserrat" pitchFamily="2" charset="77"/>
                      </a:endParaRPr>
                    </a:p>
                  </a:txBody>
                  <a:tcPr>
                    <a:lnL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4936222"/>
                  </a:ext>
                </a:extLst>
              </a:tr>
            </a:tbl>
          </a:graphicData>
        </a:graphic>
      </p:graphicFrame>
      <p:pic>
        <p:nvPicPr>
          <p:cNvPr id="3" name="Billede 2" descr="Et billede, der indeholder clipart, tegneserie, Grafik&#10;&#10;Automatisk genereret beskrivelse">
            <a:extLst>
              <a:ext uri="{FF2B5EF4-FFF2-40B4-BE49-F238E27FC236}">
                <a16:creationId xmlns:a16="http://schemas.microsoft.com/office/drawing/2014/main" id="{82E75134-625F-60AD-67F0-28FC59789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083" y="362166"/>
            <a:ext cx="616198" cy="616198"/>
          </a:xfrm>
          <a:prstGeom prst="rect">
            <a:avLst/>
          </a:prstGeom>
        </p:spPr>
      </p:pic>
      <p:grpSp>
        <p:nvGrpSpPr>
          <p:cNvPr id="4" name="Gruppe 3">
            <a:extLst>
              <a:ext uri="{FF2B5EF4-FFF2-40B4-BE49-F238E27FC236}">
                <a16:creationId xmlns:a16="http://schemas.microsoft.com/office/drawing/2014/main" id="{4D7094EC-1CA5-9C30-5A5B-5411D5BD7D9D}"/>
              </a:ext>
            </a:extLst>
          </p:cNvPr>
          <p:cNvGrpSpPr/>
          <p:nvPr/>
        </p:nvGrpSpPr>
        <p:grpSpPr>
          <a:xfrm>
            <a:off x="1057481" y="414429"/>
            <a:ext cx="8483436" cy="525642"/>
            <a:chOff x="1189588" y="424397"/>
            <a:chExt cx="5041435" cy="525642"/>
          </a:xfrm>
        </p:grpSpPr>
        <p:sp>
          <p:nvSpPr>
            <p:cNvPr id="6" name="Google Shape;103;p2">
              <a:extLst>
                <a:ext uri="{FF2B5EF4-FFF2-40B4-BE49-F238E27FC236}">
                  <a16:creationId xmlns:a16="http://schemas.microsoft.com/office/drawing/2014/main" id="{970EB8AC-EAE7-E5DD-2F74-B551C3596A60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r>
                <a:rPr lang="da-DK" sz="1800" dirty="0">
                  <a:solidFill>
                    <a:srgbClr val="480062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FØRSTE DIALOG OG FORVENTNINGSAFSTEMNING MED STU</a:t>
              </a:r>
              <a:endParaRPr lang="da-DK" sz="1800" dirty="0">
                <a:solidFill>
                  <a:srgbClr val="480062"/>
                </a:solidFill>
                <a:latin typeface="Montserrat Medium" pitchFamily="2" charset="77"/>
              </a:endParaRPr>
            </a:p>
          </p:txBody>
        </p:sp>
        <p:sp>
          <p:nvSpPr>
            <p:cNvPr id="9" name="Google Shape;103;p2">
              <a:extLst>
                <a:ext uri="{FF2B5EF4-FFF2-40B4-BE49-F238E27FC236}">
                  <a16:creationId xmlns:a16="http://schemas.microsoft.com/office/drawing/2014/main" id="{94F4AED3-CD02-B4F1-CD1D-3D98051A83E1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OPSTART FRIVILLIGHED PÅ STU</a:t>
              </a:r>
              <a:endParaRPr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0611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D"/>
        </a:solid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5EF0A1AA-09F3-CB83-0F41-0B6CCF2CF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10;p3">
            <a:extLst>
              <a:ext uri="{FF2B5EF4-FFF2-40B4-BE49-F238E27FC236}">
                <a16:creationId xmlns:a16="http://schemas.microsoft.com/office/drawing/2014/main" id="{5B363BF5-2340-7BF6-81AA-522EE50320C0}"/>
              </a:ext>
            </a:extLst>
          </p:cNvPr>
          <p:cNvSpPr/>
          <p:nvPr/>
        </p:nvSpPr>
        <p:spPr>
          <a:xfrm>
            <a:off x="512430" y="1695896"/>
            <a:ext cx="8809888" cy="4476304"/>
          </a:xfrm>
          <a:prstGeom prst="rect">
            <a:avLst/>
          </a:prstGeom>
          <a:solidFill>
            <a:srgbClr val="FAF2D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90;p1">
            <a:extLst>
              <a:ext uri="{FF2B5EF4-FFF2-40B4-BE49-F238E27FC236}">
                <a16:creationId xmlns:a16="http://schemas.microsoft.com/office/drawing/2014/main" id="{FB9F69F8-595F-7C16-7639-8207535A1B09}"/>
              </a:ext>
            </a:extLst>
          </p:cNvPr>
          <p:cNvSpPr txBox="1"/>
          <p:nvPr/>
        </p:nvSpPr>
        <p:spPr>
          <a:xfrm>
            <a:off x="452281" y="1280437"/>
            <a:ext cx="8553428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a-DK" b="0" i="0" u="none" strike="noStrike" cap="none" dirty="0">
                <a:solidFill>
                  <a:srgbClr val="4800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3. Indledende tanker om organiseringen af frivilligheden</a:t>
            </a:r>
          </a:p>
        </p:txBody>
      </p:sp>
      <p:pic>
        <p:nvPicPr>
          <p:cNvPr id="10" name="Google Shape;101;p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55C456AA-14B6-D926-F7FF-C74319E807B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177" y="6313497"/>
            <a:ext cx="1547517" cy="3699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" name="Tabel 12">
            <a:extLst>
              <a:ext uri="{FF2B5EF4-FFF2-40B4-BE49-F238E27FC236}">
                <a16:creationId xmlns:a16="http://schemas.microsoft.com/office/drawing/2014/main" id="{463327C0-7600-9D8D-99FE-48B1027FEF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454428"/>
              </p:ext>
            </p:extLst>
          </p:nvPr>
        </p:nvGraphicFramePr>
        <p:xfrm>
          <a:off x="573850" y="1817530"/>
          <a:ext cx="8636518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1634">
                  <a:extLst>
                    <a:ext uri="{9D8B030D-6E8A-4147-A177-3AD203B41FA5}">
                      <a16:colId xmlns:a16="http://schemas.microsoft.com/office/drawing/2014/main" val="1854237092"/>
                    </a:ext>
                  </a:extLst>
                </a:gridCol>
                <a:gridCol w="6014884">
                  <a:extLst>
                    <a:ext uri="{9D8B030D-6E8A-4147-A177-3AD203B41FA5}">
                      <a16:colId xmlns:a16="http://schemas.microsoft.com/office/drawing/2014/main" val="275207633"/>
                    </a:ext>
                  </a:extLst>
                </a:gridCol>
              </a:tblGrid>
              <a:tr h="13359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 Medium" pitchFamily="2" charset="77"/>
                          <a:ea typeface="+mn-ea"/>
                          <a:cs typeface="Arial"/>
                          <a:sym typeface="Arial"/>
                        </a:rPr>
                        <a:t>Hvordan kan vi integrere det som del af skoletiden?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da-DK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480062"/>
                        </a:solidFill>
                        <a:effectLst/>
                        <a:uLnTx/>
                        <a:uFillTx/>
                        <a:latin typeface="Montserrat" pitchFamily="2" charset="77"/>
                        <a:ea typeface="+mn-ea"/>
                        <a:cs typeface="Arial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" pitchFamily="2" charset="77"/>
                          <a:ea typeface="+mn-ea"/>
                          <a:cs typeface="Arial"/>
                          <a:sym typeface="Arial"/>
                        </a:rPr>
                        <a:t>Skal det være en del af et af vores eksisterende fag, et nyt valgfag eller noget helt tredje?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da-DK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480062"/>
                        </a:solidFill>
                        <a:effectLst/>
                        <a:uLnTx/>
                        <a:uFillTx/>
                        <a:latin typeface="Montserrat" pitchFamily="2" charset="77"/>
                        <a:ea typeface="+mn-ea"/>
                        <a:cs typeface="Arial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" pitchFamily="2" charset="77"/>
                          <a:ea typeface="+mn-ea"/>
                          <a:cs typeface="Arial"/>
                          <a:sym typeface="Arial"/>
                        </a:rPr>
                        <a:t>Eksempel: </a:t>
                      </a:r>
                      <a:r>
                        <a:rPr kumimoji="0" lang="da-DK" sz="1000" b="0" i="1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" pitchFamily="2" charset="77"/>
                          <a:ea typeface="+mn-ea"/>
                          <a:cs typeface="Arial"/>
                          <a:sym typeface="Arial"/>
                        </a:rPr>
                        <a:t>STU’en</a:t>
                      </a:r>
                      <a:r>
                        <a:rPr kumimoji="0" lang="da-DK" sz="10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" pitchFamily="2" charset="77"/>
                          <a:ea typeface="+mn-ea"/>
                          <a:cs typeface="Arial"/>
                          <a:sym typeface="Arial"/>
                        </a:rPr>
                        <a:t> opretter et valgfag i frivillighed og medborgerskab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da-DK" sz="10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itchFamily="2" charset="77"/>
                        <a:ea typeface="+mn-ea"/>
                        <a:cs typeface="Arial"/>
                        <a:sym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a-DK" sz="1000" b="0" i="1" dirty="0">
                          <a:solidFill>
                            <a:srgbClr val="480062"/>
                          </a:solidFill>
                          <a:latin typeface="Montserrat" pitchFamily="2" charset="77"/>
                        </a:rPr>
                        <a:t>Skriv jeres noter her</a:t>
                      </a:r>
                    </a:p>
                    <a:p>
                      <a:endParaRPr lang="da-DK" sz="1000" b="0" i="1" dirty="0">
                        <a:solidFill>
                          <a:srgbClr val="480062"/>
                        </a:solidFill>
                        <a:latin typeface="Montserrat" pitchFamily="2" charset="77"/>
                      </a:endParaRPr>
                    </a:p>
                  </a:txBody>
                  <a:tcPr>
                    <a:lnL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8693930"/>
                  </a:ext>
                </a:extLst>
              </a:tr>
              <a:tr h="10576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da-DK" sz="1000" b="0" i="0" dirty="0">
                        <a:solidFill>
                          <a:srgbClr val="480062"/>
                        </a:solidFill>
                        <a:latin typeface="Montserrat Medium" pitchFamily="2" charset="77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a-DK" sz="1000" b="0" i="0" dirty="0">
                          <a:solidFill>
                            <a:srgbClr val="480062"/>
                          </a:solidFill>
                          <a:latin typeface="Montserrat Medium" pitchFamily="2" charset="77"/>
                        </a:rPr>
                        <a:t>Hvilke elever vil vi gerne nå med indsatsen?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da-DK" sz="1000" b="0" i="0" dirty="0">
                        <a:solidFill>
                          <a:srgbClr val="480062"/>
                        </a:solidFill>
                        <a:latin typeface="Montserrat" pitchFamily="2" charset="77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a-DK" sz="1000" b="0" i="1" dirty="0">
                          <a:solidFill>
                            <a:srgbClr val="480062"/>
                          </a:solidFill>
                          <a:latin typeface="Montserrat" pitchFamily="2" charset="77"/>
                        </a:rPr>
                        <a:t>Eksempel: en specifik klasse, eller en gruppe elever på tværs, , dem der melder sig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da-DK" sz="10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itchFamily="2" charset="77"/>
                        <a:ea typeface="+mn-ea"/>
                        <a:cs typeface="Arial"/>
                        <a:sym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a-DK" sz="1000" b="0" i="1" dirty="0">
                          <a:solidFill>
                            <a:srgbClr val="480062"/>
                          </a:solidFill>
                          <a:latin typeface="Montserrat" pitchFamily="2" charset="77"/>
                        </a:rPr>
                        <a:t>Skriv jeres noter her</a:t>
                      </a:r>
                    </a:p>
                    <a:p>
                      <a:endParaRPr lang="da-DK" sz="1100" b="0" i="1" dirty="0">
                        <a:solidFill>
                          <a:srgbClr val="480062"/>
                        </a:solidFill>
                        <a:latin typeface="Montserrat" pitchFamily="2" charset="77"/>
                      </a:endParaRPr>
                    </a:p>
                  </a:txBody>
                  <a:tcPr>
                    <a:lnL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3542916"/>
                  </a:ext>
                </a:extLst>
              </a:tr>
              <a:tr h="12998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da-DK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480062"/>
                        </a:solidFill>
                        <a:effectLst/>
                        <a:uLnTx/>
                        <a:uFillTx/>
                        <a:latin typeface="Montserrat Medium" pitchFamily="2" charset="77"/>
                        <a:ea typeface="+mn-ea"/>
                        <a:cs typeface="Arial"/>
                        <a:sym typeface="Montserrat Alternates Medium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da-DK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 Medium" pitchFamily="2" charset="77"/>
                          <a:ea typeface="+mn-ea"/>
                          <a:cs typeface="Arial"/>
                          <a:sym typeface="Montserrat Alternates Medium"/>
                        </a:rPr>
                        <a:t>Skal eleverne selv tilmelde sig, eller udvælger vi på forhånd nogle unge, som skal prøve det af?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da-DK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480062"/>
                        </a:solidFill>
                        <a:effectLst/>
                        <a:uLnTx/>
                        <a:uFillTx/>
                        <a:latin typeface="Montserrat" pitchFamily="2" charset="77"/>
                        <a:ea typeface="+mn-ea"/>
                        <a:cs typeface="Arial"/>
                        <a:sym typeface="Montserrat Alternates Medium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da-DK" sz="10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80062"/>
                          </a:solidFill>
                          <a:effectLst/>
                          <a:uLnTx/>
                          <a:uFillTx/>
                          <a:latin typeface="Montserrat" pitchFamily="2" charset="77"/>
                          <a:ea typeface="+mn-ea"/>
                          <a:cs typeface="Arial"/>
                          <a:sym typeface="Montserrat Alternates Medium"/>
                        </a:rPr>
                        <a:t>Eksempel: Alle elever som er en del af it-linjen skal prøve frivillighed af som en del af undervisningen</a:t>
                      </a:r>
                      <a:endParaRPr lang="da-DK" sz="1000" b="0" i="1" dirty="0">
                        <a:solidFill>
                          <a:srgbClr val="480062"/>
                        </a:solidFill>
                        <a:latin typeface="Montserrat" pitchFamily="2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a-DK" sz="1000" b="0" i="1" dirty="0">
                          <a:solidFill>
                            <a:srgbClr val="480062"/>
                          </a:solidFill>
                          <a:latin typeface="Montserrat" pitchFamily="2" charset="77"/>
                        </a:rPr>
                        <a:t>Skriv jeres noter her</a:t>
                      </a:r>
                    </a:p>
                    <a:p>
                      <a:endParaRPr lang="da-DK" sz="1100" b="0" i="1" dirty="0">
                        <a:solidFill>
                          <a:srgbClr val="480062"/>
                        </a:solidFill>
                        <a:latin typeface="Montserrat" pitchFamily="2" charset="77"/>
                      </a:endParaRPr>
                    </a:p>
                  </a:txBody>
                  <a:tcPr>
                    <a:lnL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4936222"/>
                  </a:ext>
                </a:extLst>
              </a:tr>
            </a:tbl>
          </a:graphicData>
        </a:graphic>
      </p:graphicFrame>
      <p:pic>
        <p:nvPicPr>
          <p:cNvPr id="3" name="Billede 2" descr="Et billede, der indeholder clipart, tegneserie, Grafik&#10;&#10;Automatisk genereret beskrivelse">
            <a:extLst>
              <a:ext uri="{FF2B5EF4-FFF2-40B4-BE49-F238E27FC236}">
                <a16:creationId xmlns:a16="http://schemas.microsoft.com/office/drawing/2014/main" id="{A7B4C162-D8B8-9790-AF49-4CC62C218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083" y="362166"/>
            <a:ext cx="616198" cy="616198"/>
          </a:xfrm>
          <a:prstGeom prst="rect">
            <a:avLst/>
          </a:prstGeom>
        </p:spPr>
      </p:pic>
      <p:grpSp>
        <p:nvGrpSpPr>
          <p:cNvPr id="4" name="Gruppe 3">
            <a:extLst>
              <a:ext uri="{FF2B5EF4-FFF2-40B4-BE49-F238E27FC236}">
                <a16:creationId xmlns:a16="http://schemas.microsoft.com/office/drawing/2014/main" id="{496DA09D-D91E-E932-4AEF-5AFD0B0D5325}"/>
              </a:ext>
            </a:extLst>
          </p:cNvPr>
          <p:cNvGrpSpPr/>
          <p:nvPr/>
        </p:nvGrpSpPr>
        <p:grpSpPr>
          <a:xfrm>
            <a:off x="1057481" y="414429"/>
            <a:ext cx="8483436" cy="525642"/>
            <a:chOff x="1189588" y="424397"/>
            <a:chExt cx="5041435" cy="525642"/>
          </a:xfrm>
        </p:grpSpPr>
        <p:sp>
          <p:nvSpPr>
            <p:cNvPr id="6" name="Google Shape;103;p2">
              <a:extLst>
                <a:ext uri="{FF2B5EF4-FFF2-40B4-BE49-F238E27FC236}">
                  <a16:creationId xmlns:a16="http://schemas.microsoft.com/office/drawing/2014/main" id="{892B670B-C802-DBFC-F440-29403B22A2B2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r>
                <a:rPr lang="da-DK" sz="1800" dirty="0">
                  <a:solidFill>
                    <a:srgbClr val="480062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FØRSTE DIALOG OG FORVENTNINGSAFSTEMNING MED STU</a:t>
              </a:r>
              <a:endParaRPr lang="da-DK" sz="1800" dirty="0">
                <a:solidFill>
                  <a:srgbClr val="480062"/>
                </a:solidFill>
                <a:latin typeface="Montserrat Medium" pitchFamily="2" charset="77"/>
              </a:endParaRPr>
            </a:p>
          </p:txBody>
        </p:sp>
        <p:sp>
          <p:nvSpPr>
            <p:cNvPr id="9" name="Google Shape;103;p2">
              <a:extLst>
                <a:ext uri="{FF2B5EF4-FFF2-40B4-BE49-F238E27FC236}">
                  <a16:creationId xmlns:a16="http://schemas.microsoft.com/office/drawing/2014/main" id="{8DAC4A04-C681-FEEB-FCD7-3429D4F0AAC0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OPSTART FRIVILLIGHED PÅ STU</a:t>
              </a:r>
              <a:endParaRPr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1855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D"/>
        </a:solid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D3E1250F-DB34-BAC1-4EBD-0D6AA118B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Ellipse 44">
            <a:extLst>
              <a:ext uri="{FF2B5EF4-FFF2-40B4-BE49-F238E27FC236}">
                <a16:creationId xmlns:a16="http://schemas.microsoft.com/office/drawing/2014/main" id="{5B2EA9E1-A410-8B48-117B-5D75C4760031}"/>
              </a:ext>
            </a:extLst>
          </p:cNvPr>
          <p:cNvSpPr/>
          <p:nvPr/>
        </p:nvSpPr>
        <p:spPr>
          <a:xfrm rot="10800000">
            <a:off x="562135" y="3579140"/>
            <a:ext cx="217689" cy="217689"/>
          </a:xfrm>
          <a:prstGeom prst="ellipse">
            <a:avLst/>
          </a:prstGeom>
          <a:solidFill>
            <a:srgbClr val="D28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60552D4D-9EC8-879E-3E27-4D9633EE9F45}"/>
              </a:ext>
            </a:extLst>
          </p:cNvPr>
          <p:cNvSpPr/>
          <p:nvPr/>
        </p:nvSpPr>
        <p:spPr>
          <a:xfrm rot="10800000">
            <a:off x="562136" y="4100087"/>
            <a:ext cx="217689" cy="217689"/>
          </a:xfrm>
          <a:prstGeom prst="ellipse">
            <a:avLst/>
          </a:prstGeom>
          <a:solidFill>
            <a:srgbClr val="D28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F423597-64A7-66B0-1E35-F1A42A881341}"/>
              </a:ext>
            </a:extLst>
          </p:cNvPr>
          <p:cNvSpPr/>
          <p:nvPr/>
        </p:nvSpPr>
        <p:spPr>
          <a:xfrm rot="10800000">
            <a:off x="562136" y="2413137"/>
            <a:ext cx="217689" cy="217689"/>
          </a:xfrm>
          <a:prstGeom prst="ellipse">
            <a:avLst/>
          </a:prstGeom>
          <a:solidFill>
            <a:srgbClr val="D28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3E1A7DB-601D-81A7-8C73-393B9194CFA3}"/>
              </a:ext>
            </a:extLst>
          </p:cNvPr>
          <p:cNvSpPr/>
          <p:nvPr/>
        </p:nvSpPr>
        <p:spPr>
          <a:xfrm rot="10800000">
            <a:off x="562137" y="1881052"/>
            <a:ext cx="217689" cy="217689"/>
          </a:xfrm>
          <a:prstGeom prst="ellipse">
            <a:avLst/>
          </a:prstGeom>
          <a:solidFill>
            <a:srgbClr val="D28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90" name="Google Shape;90;p1">
            <a:extLst>
              <a:ext uri="{FF2B5EF4-FFF2-40B4-BE49-F238E27FC236}">
                <a16:creationId xmlns:a16="http://schemas.microsoft.com/office/drawing/2014/main" id="{DA82D772-2D43-5C92-6621-A1A0EE5C76D5}"/>
              </a:ext>
            </a:extLst>
          </p:cNvPr>
          <p:cNvSpPr txBox="1"/>
          <p:nvPr/>
        </p:nvSpPr>
        <p:spPr>
          <a:xfrm>
            <a:off x="452281" y="1280437"/>
            <a:ext cx="8553428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a-DK" b="0" i="0" u="none" strike="noStrike" cap="none" dirty="0">
                <a:solidFill>
                  <a:srgbClr val="4800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Eksempel på dagsorden til møde</a:t>
            </a:r>
          </a:p>
        </p:txBody>
      </p:sp>
      <p:sp>
        <p:nvSpPr>
          <p:cNvPr id="5" name="Google Shape;116;p3">
            <a:extLst>
              <a:ext uri="{FF2B5EF4-FFF2-40B4-BE49-F238E27FC236}">
                <a16:creationId xmlns:a16="http://schemas.microsoft.com/office/drawing/2014/main" id="{1FD29F3E-6D1C-C536-2573-5A7504B3269E}"/>
              </a:ext>
            </a:extLst>
          </p:cNvPr>
          <p:cNvSpPr txBox="1"/>
          <p:nvPr/>
        </p:nvSpPr>
        <p:spPr>
          <a:xfrm>
            <a:off x="829235" y="1859469"/>
            <a:ext cx="800363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200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Præsentation af deltagere til mødet</a:t>
            </a:r>
            <a:endParaRPr lang="da-DK" dirty="0"/>
          </a:p>
        </p:txBody>
      </p:sp>
      <p:sp>
        <p:nvSpPr>
          <p:cNvPr id="15" name="Google Shape;118;p3">
            <a:extLst>
              <a:ext uri="{FF2B5EF4-FFF2-40B4-BE49-F238E27FC236}">
                <a16:creationId xmlns:a16="http://schemas.microsoft.com/office/drawing/2014/main" id="{71DB0C82-A107-2BBB-A2B6-01D9B3782BD8}"/>
              </a:ext>
            </a:extLst>
          </p:cNvPr>
          <p:cNvSpPr txBox="1"/>
          <p:nvPr/>
        </p:nvSpPr>
        <p:spPr>
          <a:xfrm>
            <a:off x="599817" y="1883001"/>
            <a:ext cx="146876" cy="229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893" dirty="0">
                <a:solidFill>
                  <a:schemeClr val="lt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1</a:t>
            </a:r>
            <a:endParaRPr dirty="0"/>
          </a:p>
        </p:txBody>
      </p:sp>
      <p:sp>
        <p:nvSpPr>
          <p:cNvPr id="6" name="Google Shape;117;p3">
            <a:extLst>
              <a:ext uri="{FF2B5EF4-FFF2-40B4-BE49-F238E27FC236}">
                <a16:creationId xmlns:a16="http://schemas.microsoft.com/office/drawing/2014/main" id="{C72327CA-C237-BDA5-4D40-24D06DDCCBA4}"/>
              </a:ext>
            </a:extLst>
          </p:cNvPr>
          <p:cNvSpPr txBox="1"/>
          <p:nvPr/>
        </p:nvSpPr>
        <p:spPr>
          <a:xfrm>
            <a:off x="829235" y="2296695"/>
            <a:ext cx="851462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200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Kort introduktion til at arbejde med frivillighed på STU: </a:t>
            </a:r>
            <a:br>
              <a:rPr lang="da-DK" sz="1200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da-DK" sz="1200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Frivillighed i grupper, i skoletiden og med underviserstøtte i starten</a:t>
            </a:r>
            <a:endParaRPr lang="da-DK" sz="1200" dirty="0"/>
          </a:p>
        </p:txBody>
      </p:sp>
      <p:sp>
        <p:nvSpPr>
          <p:cNvPr id="19" name="Google Shape;118;p3">
            <a:extLst>
              <a:ext uri="{FF2B5EF4-FFF2-40B4-BE49-F238E27FC236}">
                <a16:creationId xmlns:a16="http://schemas.microsoft.com/office/drawing/2014/main" id="{5E8AFBA3-D594-868C-0477-3A7C9E66256F}"/>
              </a:ext>
            </a:extLst>
          </p:cNvPr>
          <p:cNvSpPr txBox="1"/>
          <p:nvPr/>
        </p:nvSpPr>
        <p:spPr>
          <a:xfrm>
            <a:off x="597547" y="2412540"/>
            <a:ext cx="146876" cy="229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893" dirty="0">
                <a:solidFill>
                  <a:schemeClr val="lt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2</a:t>
            </a:r>
            <a:endParaRPr dirty="0"/>
          </a:p>
        </p:txBody>
      </p:sp>
      <p:sp>
        <p:nvSpPr>
          <p:cNvPr id="8" name="Google Shape;124;p3">
            <a:extLst>
              <a:ext uri="{FF2B5EF4-FFF2-40B4-BE49-F238E27FC236}">
                <a16:creationId xmlns:a16="http://schemas.microsoft.com/office/drawing/2014/main" id="{C123B9CE-E137-23AB-A918-64E120C5290F}"/>
              </a:ext>
            </a:extLst>
          </p:cNvPr>
          <p:cNvSpPr txBox="1"/>
          <p:nvPr/>
        </p:nvSpPr>
        <p:spPr>
          <a:xfrm>
            <a:off x="829235" y="3552494"/>
            <a:ext cx="8654231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200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Forventningsafstemning – samarbejdet,  rammer og ressourcer</a:t>
            </a:r>
          </a:p>
        </p:txBody>
      </p:sp>
      <p:sp>
        <p:nvSpPr>
          <p:cNvPr id="25" name="Google Shape;118;p3">
            <a:extLst>
              <a:ext uri="{FF2B5EF4-FFF2-40B4-BE49-F238E27FC236}">
                <a16:creationId xmlns:a16="http://schemas.microsoft.com/office/drawing/2014/main" id="{AA9E4AE3-24F2-BFBE-3195-7090AF6AE473}"/>
              </a:ext>
            </a:extLst>
          </p:cNvPr>
          <p:cNvSpPr txBox="1"/>
          <p:nvPr/>
        </p:nvSpPr>
        <p:spPr>
          <a:xfrm>
            <a:off x="597547" y="3576006"/>
            <a:ext cx="146876" cy="229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893" dirty="0">
                <a:solidFill>
                  <a:schemeClr val="lt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4</a:t>
            </a:r>
            <a:endParaRPr dirty="0"/>
          </a:p>
        </p:txBody>
      </p:sp>
      <p:sp>
        <p:nvSpPr>
          <p:cNvPr id="11" name="Google Shape;126;p3">
            <a:extLst>
              <a:ext uri="{FF2B5EF4-FFF2-40B4-BE49-F238E27FC236}">
                <a16:creationId xmlns:a16="http://schemas.microsoft.com/office/drawing/2014/main" id="{3470CAFB-0F3A-FEC9-469B-747490D030A0}"/>
              </a:ext>
            </a:extLst>
          </p:cNvPr>
          <p:cNvSpPr txBox="1"/>
          <p:nvPr/>
        </p:nvSpPr>
        <p:spPr>
          <a:xfrm>
            <a:off x="829235" y="3989680"/>
            <a:ext cx="83807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da-DK" sz="1200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:lc="http://schemas.openxmlformats.org/drawingml/2006/lockedCanvas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Evt. dialog om de unge + mulige match med foreninger (se redskab ”Forstå de unge og skab et godt match til frivillighed”)</a:t>
            </a:r>
            <a:endParaRPr lang="da-DK" sz="1200" dirty="0">
              <a:solidFill>
                <a:srgbClr val="4800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118;p3">
            <a:extLst>
              <a:ext uri="{FF2B5EF4-FFF2-40B4-BE49-F238E27FC236}">
                <a16:creationId xmlns:a16="http://schemas.microsoft.com/office/drawing/2014/main" id="{369CA6C7-5CCE-52F6-0CF0-508BC879BF76}"/>
              </a:ext>
            </a:extLst>
          </p:cNvPr>
          <p:cNvSpPr txBox="1"/>
          <p:nvPr/>
        </p:nvSpPr>
        <p:spPr>
          <a:xfrm>
            <a:off x="597547" y="4099242"/>
            <a:ext cx="146876" cy="229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893" dirty="0">
                <a:solidFill>
                  <a:schemeClr val="lt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5</a:t>
            </a:r>
            <a:endParaRPr dirty="0"/>
          </a:p>
        </p:txBody>
      </p:sp>
      <p:pic>
        <p:nvPicPr>
          <p:cNvPr id="2" name="Google Shape;101;p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5C3F8F90-5F4D-B63F-BA7B-41A8D76739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177" y="6313497"/>
            <a:ext cx="1547517" cy="36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3;p3">
            <a:extLst>
              <a:ext uri="{FF2B5EF4-FFF2-40B4-BE49-F238E27FC236}">
                <a16:creationId xmlns:a16="http://schemas.microsoft.com/office/drawing/2014/main" id="{E5A13650-63D0-2511-FBE1-1D32AF3AEDD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7664223">
            <a:off x="1213122" y="2748213"/>
            <a:ext cx="560136" cy="560136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17;p3">
            <a:extLst>
              <a:ext uri="{FF2B5EF4-FFF2-40B4-BE49-F238E27FC236}">
                <a16:creationId xmlns:a16="http://schemas.microsoft.com/office/drawing/2014/main" id="{DD9D310D-7373-48D8-63B0-F1861FC65DAE}"/>
              </a:ext>
            </a:extLst>
          </p:cNvPr>
          <p:cNvSpPr txBox="1"/>
          <p:nvPr/>
        </p:nvSpPr>
        <p:spPr>
          <a:xfrm>
            <a:off x="1994357" y="2848844"/>
            <a:ext cx="721563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100" i="1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Eksempler på gode match mellem </a:t>
            </a:r>
            <a:r>
              <a:rPr lang="da-DK" sz="1100" i="1" dirty="0" err="1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STU’er</a:t>
            </a:r>
            <a:r>
              <a:rPr lang="da-DK" sz="1100" i="1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 og foreninger, fx unge der går på skolens barista-hold, som bliver frivillige i Café Plus, eller unge på skolens it-linje, der bliver frivillige i Ældresagens It-café</a:t>
            </a:r>
            <a:endParaRPr lang="da-DK" sz="1100" i="1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FA7D9A1D-B2E3-F9B3-147D-954933C1D4A5}"/>
              </a:ext>
            </a:extLst>
          </p:cNvPr>
          <p:cNvSpPr/>
          <p:nvPr/>
        </p:nvSpPr>
        <p:spPr>
          <a:xfrm rot="10800000">
            <a:off x="562135" y="4651983"/>
            <a:ext cx="217689" cy="217689"/>
          </a:xfrm>
          <a:prstGeom prst="ellipse">
            <a:avLst/>
          </a:prstGeom>
          <a:solidFill>
            <a:srgbClr val="D28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4" name="Google Shape;124;p3">
            <a:extLst>
              <a:ext uri="{FF2B5EF4-FFF2-40B4-BE49-F238E27FC236}">
                <a16:creationId xmlns:a16="http://schemas.microsoft.com/office/drawing/2014/main" id="{349198B7-639E-24A6-42BE-F78E65E58C06}"/>
              </a:ext>
            </a:extLst>
          </p:cNvPr>
          <p:cNvSpPr txBox="1"/>
          <p:nvPr/>
        </p:nvSpPr>
        <p:spPr>
          <a:xfrm>
            <a:off x="829235" y="4625337"/>
            <a:ext cx="8654231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200" dirty="0">
                <a:solidFill>
                  <a:srgbClr val="480062"/>
                </a:solidFill>
                <a:latin typeface="Montserrat"/>
                <a:ea typeface="Montserrat"/>
                <a:cs typeface="Montserrat"/>
                <a:sym typeface="Montserrat"/>
              </a:rPr>
              <a:t>Næste skridt: Møde om forventningsafstemning med STU, forening og frivilligcenter</a:t>
            </a:r>
          </a:p>
        </p:txBody>
      </p:sp>
      <p:sp>
        <p:nvSpPr>
          <p:cNvPr id="26" name="Google Shape;118;p3">
            <a:extLst>
              <a:ext uri="{FF2B5EF4-FFF2-40B4-BE49-F238E27FC236}">
                <a16:creationId xmlns:a16="http://schemas.microsoft.com/office/drawing/2014/main" id="{13363AC0-876E-7533-D54B-F417C856EA6B}"/>
              </a:ext>
            </a:extLst>
          </p:cNvPr>
          <p:cNvSpPr txBox="1"/>
          <p:nvPr/>
        </p:nvSpPr>
        <p:spPr>
          <a:xfrm>
            <a:off x="597547" y="4648849"/>
            <a:ext cx="146876" cy="229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893" dirty="0">
                <a:solidFill>
                  <a:schemeClr val="lt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6</a:t>
            </a:r>
            <a:endParaRPr dirty="0"/>
          </a:p>
        </p:txBody>
      </p:sp>
      <p:pic>
        <p:nvPicPr>
          <p:cNvPr id="3" name="Billede 2" descr="Et billede, der indeholder clipart, tegneserie, Grafik&#10;&#10;Automatisk genereret beskrivelse">
            <a:extLst>
              <a:ext uri="{FF2B5EF4-FFF2-40B4-BE49-F238E27FC236}">
                <a16:creationId xmlns:a16="http://schemas.microsoft.com/office/drawing/2014/main" id="{66FAB403-CCAA-8698-13D0-CB13597DFD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083" y="362166"/>
            <a:ext cx="616198" cy="616198"/>
          </a:xfrm>
          <a:prstGeom prst="rect">
            <a:avLst/>
          </a:prstGeom>
        </p:spPr>
      </p:pic>
      <p:grpSp>
        <p:nvGrpSpPr>
          <p:cNvPr id="4" name="Gruppe 3">
            <a:extLst>
              <a:ext uri="{FF2B5EF4-FFF2-40B4-BE49-F238E27FC236}">
                <a16:creationId xmlns:a16="http://schemas.microsoft.com/office/drawing/2014/main" id="{A04899C9-C685-9CF2-80C4-BDB32BDB760E}"/>
              </a:ext>
            </a:extLst>
          </p:cNvPr>
          <p:cNvGrpSpPr/>
          <p:nvPr/>
        </p:nvGrpSpPr>
        <p:grpSpPr>
          <a:xfrm>
            <a:off x="1057481" y="414429"/>
            <a:ext cx="8483436" cy="525642"/>
            <a:chOff x="1189588" y="424397"/>
            <a:chExt cx="5041435" cy="525642"/>
          </a:xfrm>
        </p:grpSpPr>
        <p:sp>
          <p:nvSpPr>
            <p:cNvPr id="10" name="Google Shape;103;p2">
              <a:extLst>
                <a:ext uri="{FF2B5EF4-FFF2-40B4-BE49-F238E27FC236}">
                  <a16:creationId xmlns:a16="http://schemas.microsoft.com/office/drawing/2014/main" id="{2FD92D92-DA54-2E86-5CE6-C8951A3D21A2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r>
                <a:rPr lang="da-DK" sz="1800" dirty="0">
                  <a:solidFill>
                    <a:srgbClr val="480062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FØRSTE DIALOG OG FORVENTNINGSAFSTEMNING MED STU</a:t>
              </a:r>
              <a:endParaRPr lang="da-DK" sz="1800" dirty="0">
                <a:solidFill>
                  <a:srgbClr val="480062"/>
                </a:solidFill>
                <a:latin typeface="Montserrat Medium" pitchFamily="2" charset="77"/>
              </a:endParaRPr>
            </a:p>
          </p:txBody>
        </p:sp>
        <p:sp>
          <p:nvSpPr>
            <p:cNvPr id="12" name="Google Shape;103;p2">
              <a:extLst>
                <a:ext uri="{FF2B5EF4-FFF2-40B4-BE49-F238E27FC236}">
                  <a16:creationId xmlns:a16="http://schemas.microsoft.com/office/drawing/2014/main" id="{9FB10F93-C633-BE48-74BF-A250CAA6DAAB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OPSTART FRIVILLIGHED PÅ STU</a:t>
              </a:r>
              <a:endParaRPr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369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A336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3" grpId="0" animBg="1"/>
      <p:bldP spid="9" grpId="0" animBg="1"/>
      <p:bldP spid="7" grpId="0" animBg="1"/>
      <p:bldP spid="23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784</Words>
  <Application>Microsoft Macintosh PowerPoint</Application>
  <PresentationFormat>A4-papir (210 x 297 mm)</PresentationFormat>
  <Paragraphs>73</Paragraphs>
  <Slides>5</Slides>
  <Notes>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1" baseType="lpstr">
      <vt:lpstr>Arial</vt:lpstr>
      <vt:lpstr>Montserrat Medium</vt:lpstr>
      <vt:lpstr>Calibri</vt:lpstr>
      <vt:lpstr>Montserrat</vt:lpstr>
      <vt:lpstr>Montserrat Alternates Medium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Line Ellen Krabek</dc:creator>
  <cp:lastModifiedBy>Melanie Pedersen</cp:lastModifiedBy>
  <cp:revision>170</cp:revision>
  <dcterms:created xsi:type="dcterms:W3CDTF">2022-08-09T11:08:44Z</dcterms:created>
  <dcterms:modified xsi:type="dcterms:W3CDTF">2025-01-09T16:40:41Z</dcterms:modified>
</cp:coreProperties>
</file>