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
  </p:notesMasterIdLst>
  <p:sldIdLst>
    <p:sldId id="277" r:id="rId2"/>
    <p:sldId id="302" r:id="rId3"/>
    <p:sldId id="305" r:id="rId4"/>
    <p:sldId id="306" r:id="rId5"/>
    <p:sldId id="278" r:id="rId6"/>
  </p:sldIdLst>
  <p:sldSz cx="9906000" cy="6858000" type="A4"/>
  <p:notesSz cx="6858000" cy="9144000"/>
  <p:embeddedFontLst>
    <p:embeddedFont>
      <p:font typeface="Montserrat" pitchFamily="2" charset="77"/>
      <p:regular r:id="rId8"/>
      <p:bold r:id="rId9"/>
      <p:italic r:id="rId10"/>
      <p:boldItalic r:id="rId11"/>
    </p:embeddedFont>
    <p:embeddedFont>
      <p:font typeface="Montserrat Medium" pitchFamily="2" charset="77"/>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g1jgg7uJk4Dtq/lb/hr0rg832FZ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34F25E-95C0-287B-F28B-369DF01EF94C}" name="Sanne Sørensen" initials="SS" userId="S::sanne@frivilligcentervsv.dk::14f4db76-2b37-49e3-bfd9-af75b199e444" providerId="AD"/>
  <p188:author id="{4D52209D-F262-A704-3F60-41988D233292}" name="Line Ellen Krabek" initials="LE" userId="S::line@frivilligcentervsv.dk::d4391fa2-04f8-4e3e-add6-f12ab94fb13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BF2D7"/>
    <a:srgbClr val="FFFB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495"/>
  </p:normalViewPr>
  <p:slideViewPr>
    <p:cSldViewPr snapToGrid="0">
      <p:cViewPr varScale="1">
        <p:scale>
          <a:sx n="127" d="100"/>
          <a:sy n="127" d="100"/>
        </p:scale>
        <p:origin x="11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notesMaster" Target="notesMasters/notesMaster1.xml"/><Relationship Id="rId12" Type="http://schemas.openxmlformats.org/officeDocument/2006/relationships/font" Target="fonts/font5.fntdata"/><Relationship Id="rId46" Type="http://schemas.openxmlformats.org/officeDocument/2006/relationships/tableStyles" Target="tableStyles.xml"/><Relationship Id="rId2" Type="http://schemas.openxmlformats.org/officeDocument/2006/relationships/slide" Target="slides/slide1.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1551D6C-C4C9-9422-6A91-AE83453ED703}"/>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2E75FB5E-BA50-5E39-1629-191AD904D1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743581C8-3371-364F-1F4F-BE254E2F522E}"/>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6565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86BAD445-C122-D871-C6EF-61997921DF21}"/>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A3F04AC-1856-8D04-4D9E-9F79C0E789C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8844D898-3797-0F1A-87A5-7BB846F7D76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251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0EB933E-5DE2-75F8-E654-663BB1F11D2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4BDBC01-C29D-D37C-6E99-EE55D89DB7F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58C1F15A-A1A8-9412-C4E0-D1F7458E5DE1}"/>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698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pic>
        <p:nvPicPr>
          <p:cNvPr id="4" name="Billede 3" descr="Et billede, der indeholder clipart, tegneserie, Grafik&#10;&#10;Automatisk genereret beskrivelse">
            <a:extLst>
              <a:ext uri="{FF2B5EF4-FFF2-40B4-BE49-F238E27FC236}">
                <a16:creationId xmlns:a16="http://schemas.microsoft.com/office/drawing/2014/main" id="{7DF89D40-0922-8E9B-16C2-35BAD5C3DAA2}"/>
              </a:ext>
            </a:extLst>
          </p:cNvPr>
          <p:cNvPicPr>
            <a:picLocks noChangeAspect="1"/>
          </p:cNvPicPr>
          <p:nvPr/>
        </p:nvPicPr>
        <p:blipFill>
          <a:blip r:embed="rId3"/>
          <a:stretch>
            <a:fillRect/>
          </a:stretch>
        </p:blipFill>
        <p:spPr>
          <a:xfrm>
            <a:off x="365083" y="357844"/>
            <a:ext cx="616198" cy="616198"/>
          </a:xfrm>
          <a:prstGeom prst="rect">
            <a:avLst/>
          </a:prstGeom>
        </p:spPr>
      </p:pic>
      <p:sp>
        <p:nvSpPr>
          <p:cNvPr id="90" name="Google Shape;90;p1"/>
          <p:cNvSpPr txBox="1"/>
          <p:nvPr/>
        </p:nvSpPr>
        <p:spPr>
          <a:xfrm>
            <a:off x="452281" y="1280437"/>
            <a:ext cx="8553428" cy="7386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En </a:t>
            </a:r>
            <a:r>
              <a:rPr lang="da-DK" dirty="0">
                <a:solidFill>
                  <a:srgbClr val="FFFCEE"/>
                </a:solidFill>
                <a:latin typeface="Montserrat" pitchFamily="2" charset="77"/>
                <a:ea typeface="Montserrat Light"/>
                <a:cs typeface="Montserrat Light"/>
                <a:sym typeface="Montserrat Light"/>
              </a:rPr>
              <a:t>STU</a:t>
            </a:r>
            <a:r>
              <a:rPr lang="da-DK" sz="1400" u="none" strike="noStrike" cap="none" dirty="0">
                <a:solidFill>
                  <a:srgbClr val="FFFCEE"/>
                </a:solidFill>
                <a:latin typeface="Montserrat" pitchFamily="2" charset="77"/>
                <a:ea typeface="Montserrat Light"/>
                <a:cs typeface="Montserrat Light"/>
                <a:sym typeface="Montserrat Light"/>
              </a:rPr>
              <a:t> og en forening har alle forskellige kulturer, logikker og interesser. Det er en fordel at have en fælles forståelse af formålet med samarbejdet, rolle fordelingen og kerneopgaverne i samarbejdet, hvis I skal bygge fundamentet for et godt og længerevarende samarbejde.</a:t>
            </a:r>
            <a:endParaRPr lang="da-DK" dirty="0">
              <a:solidFill>
                <a:srgbClr val="FFFCEE"/>
              </a:solidFill>
              <a:latin typeface="Montserrat" pitchFamily="2" charset="77"/>
            </a:endParaRPr>
          </a:p>
        </p:txBody>
      </p:sp>
      <p:cxnSp>
        <p:nvCxnSpPr>
          <p:cNvPr id="92" name="Google Shape;92;p1"/>
          <p:cNvCxnSpPr>
            <a:cxnSpLocks/>
          </p:cNvCxnSpPr>
          <p:nvPr/>
        </p:nvCxnSpPr>
        <p:spPr>
          <a:xfrm>
            <a:off x="559436" y="2274163"/>
            <a:ext cx="5891606" cy="0"/>
          </a:xfrm>
          <a:prstGeom prst="straightConnector1">
            <a:avLst/>
          </a:prstGeom>
          <a:noFill/>
          <a:ln w="28575" cap="flat" cmpd="sng">
            <a:solidFill>
              <a:srgbClr val="D18CFF"/>
            </a:solidFill>
            <a:prstDash val="solid"/>
            <a:miter lim="800000"/>
            <a:headEnd type="none" w="sm" len="sm"/>
            <a:tailEnd type="none" w="sm" len="sm"/>
          </a:ln>
        </p:spPr>
      </p:cxnSp>
      <p:sp>
        <p:nvSpPr>
          <p:cNvPr id="7" name="Tekstfelt 6">
            <a:extLst>
              <a:ext uri="{FF2B5EF4-FFF2-40B4-BE49-F238E27FC236}">
                <a16:creationId xmlns:a16="http://schemas.microsoft.com/office/drawing/2014/main" id="{8C9A330E-9063-58D7-81AE-E73FB4B326BA}"/>
              </a:ext>
            </a:extLst>
          </p:cNvPr>
          <p:cNvSpPr txBox="1"/>
          <p:nvPr/>
        </p:nvSpPr>
        <p:spPr>
          <a:xfrm>
            <a:off x="452281" y="2496876"/>
            <a:ext cx="4702523" cy="3691460"/>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
                <a:srgbClr val="000000"/>
              </a:buClr>
              <a:buSzTx/>
              <a:buFontTx/>
              <a:buNone/>
              <a:tabLst/>
              <a:defRPr/>
            </a:pPr>
            <a:r>
              <a:rPr kumimoji="0" lang="da-DK" u="none" strike="noStrike" kern="0" cap="none" spc="0" normalizeH="0" baseline="0" noProof="0" dirty="0">
                <a:ln>
                  <a:noFill/>
                </a:ln>
                <a:solidFill>
                  <a:schemeClr val="bg1"/>
                </a:solidFill>
                <a:effectLst/>
                <a:uLnTx/>
                <a:uFillTx/>
                <a:latin typeface="Montserrat Medium" pitchFamily="2" charset="77"/>
                <a:ea typeface="Montserrat Light"/>
                <a:cs typeface="Montserrat Light"/>
                <a:sym typeface="Montserrat Light"/>
              </a:rPr>
              <a:t>Fællesmøder </a:t>
            </a:r>
          </a:p>
          <a:p>
            <a:pPr marL="0" marR="0" lvl="0" indent="0" algn="l" defTabSz="914400" rtl="0" eaLnBrk="1" fontAlgn="auto" latinLnBrk="0" hangingPunct="1">
              <a:lnSpc>
                <a:spcPct val="120000"/>
              </a:lnSpc>
              <a:spcBef>
                <a:spcPts val="0"/>
              </a:spcBef>
              <a:spcAft>
                <a:spcPts val="0"/>
              </a:spcAft>
              <a:buClr>
                <a:srgbClr val="000000"/>
              </a:buClr>
              <a:buSzTx/>
              <a:buFontTx/>
              <a:buNone/>
              <a:tabLst/>
              <a:defRPr/>
            </a:pPr>
            <a:r>
              <a:rPr kumimoji="0" lang="da-DK" sz="1200" u="none" strike="noStrike" kern="0" cap="none" spc="0" normalizeH="0" baseline="0" noProof="0" dirty="0">
                <a:ln>
                  <a:noFill/>
                </a:ln>
                <a:solidFill>
                  <a:schemeClr val="bg1"/>
                </a:solidFill>
                <a:effectLst/>
                <a:uLnTx/>
                <a:uFillTx/>
                <a:latin typeface="Montserrat" pitchFamily="2" charset="77"/>
                <a:ea typeface="Montserrat Light"/>
                <a:cs typeface="Montserrat Light"/>
                <a:sym typeface="Montserrat Light"/>
              </a:rPr>
              <a:t>Indkald til</a:t>
            </a:r>
            <a:r>
              <a:rPr kumimoji="0" lang="da-DK" sz="1200" u="none" strike="noStrike" kern="0" cap="none" spc="0" normalizeH="0" noProof="0" dirty="0">
                <a:ln>
                  <a:noFill/>
                </a:ln>
                <a:solidFill>
                  <a:schemeClr val="bg1"/>
                </a:solidFill>
                <a:effectLst/>
                <a:uLnTx/>
                <a:uFillTx/>
                <a:latin typeface="Montserrat" pitchFamily="2" charset="77"/>
                <a:ea typeface="Montserrat Light"/>
                <a:cs typeface="Montserrat Light"/>
                <a:sym typeface="Montserrat Light"/>
              </a:rPr>
              <a:t> et eller flere fællesmøder mellem </a:t>
            </a:r>
            <a:r>
              <a:rPr lang="da-DK" sz="1200" dirty="0">
                <a:solidFill>
                  <a:schemeClr val="bg1"/>
                </a:solidFill>
                <a:latin typeface="Montserrat" pitchFamily="2" charset="77"/>
                <a:ea typeface="Montserrat Light"/>
                <a:cs typeface="Montserrat Light"/>
                <a:sym typeface="Montserrat Light"/>
              </a:rPr>
              <a:t>STU</a:t>
            </a:r>
            <a:r>
              <a:rPr kumimoji="0" lang="da-DK" sz="1200" u="none" strike="noStrike" kern="0" cap="none" spc="0" normalizeH="0" noProof="0" dirty="0">
                <a:ln>
                  <a:noFill/>
                </a:ln>
                <a:solidFill>
                  <a:schemeClr val="bg1"/>
                </a:solidFill>
                <a:effectLst/>
                <a:uLnTx/>
                <a:uFillTx/>
                <a:latin typeface="Montserrat" pitchFamily="2" charset="77"/>
                <a:ea typeface="Montserrat Light"/>
                <a:cs typeface="Montserrat Light"/>
                <a:sym typeface="Montserrat Light"/>
              </a:rPr>
              <a:t> og foreninger, hvor I snakker om jeres forventninger til samarbejdet, konkrete tanker om, hvordan frivilligheden skal se ud for de unge i foreningen, samt hvilke roller og ressourcer, I hver især byder ind med.</a:t>
            </a:r>
          </a:p>
          <a:p>
            <a:pPr marL="0" marR="0" lvl="0" indent="0" algn="l" defTabSz="914400" rtl="0" eaLnBrk="1" fontAlgn="auto" latinLnBrk="0" hangingPunct="1">
              <a:lnSpc>
                <a:spcPct val="120000"/>
              </a:lnSpc>
              <a:spcBef>
                <a:spcPts val="0"/>
              </a:spcBef>
              <a:spcAft>
                <a:spcPts val="0"/>
              </a:spcAft>
              <a:buClr>
                <a:srgbClr val="000000"/>
              </a:buClr>
              <a:buSzTx/>
              <a:buFontTx/>
              <a:buNone/>
              <a:tabLst/>
              <a:defRPr/>
            </a:pPr>
            <a:endParaRPr lang="da-DK" sz="1200" kern="0" baseline="0" dirty="0">
              <a:solidFill>
                <a:schemeClr val="bg1"/>
              </a:solidFill>
              <a:latin typeface="Montserrat" pitchFamily="2" charset="77"/>
              <a:ea typeface="Montserrat Light"/>
              <a:cs typeface="Montserrat Light"/>
              <a:sym typeface="Montserrat Light"/>
            </a:endParaRPr>
          </a:p>
          <a:p>
            <a:pPr marL="0" marR="0" lvl="0" indent="0" algn="l" defTabSz="914400" rtl="0" eaLnBrk="1" fontAlgn="auto" latinLnBrk="0" hangingPunct="1">
              <a:lnSpc>
                <a:spcPct val="120000"/>
              </a:lnSpc>
              <a:spcBef>
                <a:spcPts val="0"/>
              </a:spcBef>
              <a:spcAft>
                <a:spcPts val="0"/>
              </a:spcAft>
              <a:buClr>
                <a:srgbClr val="000000"/>
              </a:buClr>
              <a:buSzTx/>
              <a:buFontTx/>
              <a:buNone/>
              <a:tabLst/>
              <a:defRPr/>
            </a:pPr>
            <a:r>
              <a:rPr kumimoji="0" lang="da-DK" sz="1200" u="none" strike="noStrike" kern="0" cap="none" spc="0" normalizeH="0" noProof="0" dirty="0">
                <a:ln>
                  <a:noFill/>
                </a:ln>
                <a:solidFill>
                  <a:schemeClr val="bg1"/>
                </a:solidFill>
                <a:effectLst/>
                <a:uLnTx/>
                <a:uFillTx/>
                <a:latin typeface="Montserrat" pitchFamily="2" charset="77"/>
                <a:ea typeface="Montserrat Light"/>
                <a:cs typeface="Montserrat Light"/>
                <a:sym typeface="Montserrat Light"/>
              </a:rPr>
              <a:t>Du har måske snakket med hver part om flere af emnerne, men det er en fordel, hvis I alle sammen får en fælles forståelse og enighed. </a:t>
            </a:r>
          </a:p>
          <a:p>
            <a:pPr marL="0" marR="0" lvl="0" indent="0" algn="l" defTabSz="914400" rtl="0" eaLnBrk="1" fontAlgn="auto" latinLnBrk="0" hangingPunct="1">
              <a:lnSpc>
                <a:spcPct val="120000"/>
              </a:lnSpc>
              <a:spcBef>
                <a:spcPts val="0"/>
              </a:spcBef>
              <a:spcAft>
                <a:spcPts val="0"/>
              </a:spcAft>
              <a:buClr>
                <a:srgbClr val="000000"/>
              </a:buClr>
              <a:buSzTx/>
              <a:buFontTx/>
              <a:buNone/>
              <a:tabLst/>
              <a:defRPr/>
            </a:pPr>
            <a:endParaRPr lang="da-DK" sz="1200" kern="0" baseline="0" dirty="0">
              <a:solidFill>
                <a:schemeClr val="bg1"/>
              </a:solidFill>
              <a:latin typeface="Montserrat" pitchFamily="2" charset="77"/>
              <a:ea typeface="Montserrat Light"/>
              <a:cs typeface="Montserrat Light"/>
              <a:sym typeface="Montserrat Light"/>
            </a:endParaRPr>
          </a:p>
          <a:p>
            <a:pPr marL="0" marR="0" lvl="0" indent="0" algn="l" defTabSz="914400" rtl="0" eaLnBrk="1" fontAlgn="auto" latinLnBrk="0" hangingPunct="1">
              <a:lnSpc>
                <a:spcPct val="120000"/>
              </a:lnSpc>
              <a:spcBef>
                <a:spcPts val="0"/>
              </a:spcBef>
              <a:spcAft>
                <a:spcPts val="0"/>
              </a:spcAft>
              <a:buClr>
                <a:srgbClr val="000000"/>
              </a:buClr>
              <a:buSzTx/>
              <a:buFontTx/>
              <a:buNone/>
              <a:tabLst/>
              <a:defRPr/>
            </a:pPr>
            <a:r>
              <a:rPr kumimoji="0" lang="da-DK" sz="1200" u="none" strike="noStrike" kern="0" cap="none" spc="0" normalizeH="0" noProof="0" dirty="0">
                <a:ln>
                  <a:noFill/>
                </a:ln>
                <a:solidFill>
                  <a:schemeClr val="bg1"/>
                </a:solidFill>
                <a:effectLst/>
                <a:uLnTx/>
                <a:uFillTx/>
                <a:latin typeface="Montserrat" pitchFamily="2" charset="77"/>
                <a:ea typeface="Montserrat Light"/>
                <a:cs typeface="Montserrat Light"/>
                <a:sym typeface="Montserrat Light"/>
              </a:rPr>
              <a:t>Brug redskabet til inspiration og tilføj gerne flere spørgsmål du finder relevante. Brug også redskabet </a:t>
            </a:r>
          </a:p>
          <a:p>
            <a:pPr marL="0" marR="0" lvl="0" indent="0" algn="l" defTabSz="914400" rtl="0" eaLnBrk="1" fontAlgn="auto" latinLnBrk="0" hangingPunct="1">
              <a:lnSpc>
                <a:spcPct val="120000"/>
              </a:lnSpc>
              <a:spcBef>
                <a:spcPts val="0"/>
              </a:spcBef>
              <a:spcAft>
                <a:spcPts val="0"/>
              </a:spcAft>
              <a:buClr>
                <a:srgbClr val="000000"/>
              </a:buClr>
              <a:buSzTx/>
              <a:buFontTx/>
              <a:buNone/>
              <a:tabLst/>
              <a:defRPr/>
            </a:pPr>
            <a:r>
              <a:rPr kumimoji="0" lang="da-DK" sz="1200" u="none" strike="noStrike" kern="0" cap="none" spc="0" normalizeH="0" noProof="0" dirty="0">
                <a:ln>
                  <a:noFill/>
                </a:ln>
                <a:solidFill>
                  <a:schemeClr val="bg1"/>
                </a:solidFill>
                <a:effectLst/>
                <a:uLnTx/>
                <a:uFillTx/>
                <a:latin typeface="Montserrat" pitchFamily="2" charset="77"/>
                <a:ea typeface="Montserrat Light"/>
                <a:cs typeface="Montserrat Light"/>
                <a:sym typeface="Montserrat Light"/>
              </a:rPr>
              <a:t>”Tjek tilgængeligheden” til at afklare foreningens tilgængelighed og løsninger på de unges behov for støtte.</a:t>
            </a:r>
            <a:endParaRPr kumimoji="0" lang="da-DK" sz="1200" u="none" strike="noStrike" kern="0" cap="none" spc="0" normalizeH="0" baseline="0" noProof="0" dirty="0">
              <a:ln>
                <a:noFill/>
              </a:ln>
              <a:solidFill>
                <a:schemeClr val="bg1"/>
              </a:solidFill>
              <a:effectLst/>
              <a:uLnTx/>
              <a:uFillTx/>
              <a:latin typeface="Montserrat" pitchFamily="2" charset="77"/>
              <a:ea typeface="Montserrat Light"/>
              <a:cs typeface="Montserrat Light"/>
              <a:sym typeface="Montserrat Light"/>
            </a:endParaRPr>
          </a:p>
          <a:p>
            <a:pPr marL="0" marR="0" lvl="0" indent="0" algn="l" defTabSz="914400" rtl="0" eaLnBrk="1" fontAlgn="auto" latinLnBrk="0" hangingPunct="1">
              <a:lnSpc>
                <a:spcPct val="120000"/>
              </a:lnSpc>
              <a:spcBef>
                <a:spcPts val="0"/>
              </a:spcBef>
              <a:spcAft>
                <a:spcPts val="0"/>
              </a:spcAft>
              <a:buClr>
                <a:srgbClr val="000000"/>
              </a:buClr>
              <a:buSzTx/>
              <a:buFontTx/>
              <a:buNone/>
              <a:tabLst/>
              <a:defRPr/>
            </a:pPr>
            <a:r>
              <a:rPr kumimoji="0" lang="da-DK" sz="1400" u="none" strike="noStrike" kern="0" cap="none" spc="0" normalizeH="0" baseline="0" noProof="0" dirty="0">
                <a:ln>
                  <a:noFill/>
                </a:ln>
                <a:solidFill>
                  <a:schemeClr val="bg1"/>
                </a:solidFill>
                <a:effectLst/>
                <a:uLnTx/>
                <a:uFillTx/>
                <a:latin typeface="Montserrat" pitchFamily="2" charset="77"/>
                <a:ea typeface="Montserrat Light"/>
                <a:cs typeface="Montserrat Light"/>
                <a:sym typeface="Montserrat Light"/>
              </a:rPr>
              <a:t>  </a:t>
            </a:r>
          </a:p>
        </p:txBody>
      </p:sp>
      <p:sp>
        <p:nvSpPr>
          <p:cNvPr id="2" name="Ellipse 1">
            <a:extLst>
              <a:ext uri="{FF2B5EF4-FFF2-40B4-BE49-F238E27FC236}">
                <a16:creationId xmlns:a16="http://schemas.microsoft.com/office/drawing/2014/main" id="{371673DA-5C46-6F77-A9E0-D8C1D9826ABE}"/>
              </a:ext>
            </a:extLst>
          </p:cNvPr>
          <p:cNvSpPr/>
          <p:nvPr/>
        </p:nvSpPr>
        <p:spPr>
          <a:xfrm>
            <a:off x="5395965" y="2707970"/>
            <a:ext cx="5256406" cy="5102072"/>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da-DK"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3" name="Billede 2">
            <a:extLst>
              <a:ext uri="{FF2B5EF4-FFF2-40B4-BE49-F238E27FC236}">
                <a16:creationId xmlns:a16="http://schemas.microsoft.com/office/drawing/2014/main" id="{57C513E5-C7D7-1EC9-4C7D-E88984CE3897}"/>
              </a:ext>
            </a:extLst>
          </p:cNvPr>
          <p:cNvPicPr>
            <a:picLocks noChangeAspect="1"/>
          </p:cNvPicPr>
          <p:nvPr/>
        </p:nvPicPr>
        <p:blipFill>
          <a:blip r:embed="rId4"/>
          <a:srcRect/>
          <a:stretch/>
        </p:blipFill>
        <p:spPr>
          <a:xfrm>
            <a:off x="5875281" y="3144344"/>
            <a:ext cx="3724166" cy="3724166"/>
          </a:xfrm>
          <a:prstGeom prst="rect">
            <a:avLst/>
          </a:prstGeom>
        </p:spPr>
      </p:pic>
      <p:grpSp>
        <p:nvGrpSpPr>
          <p:cNvPr id="8" name="Gruppe 7">
            <a:extLst>
              <a:ext uri="{FF2B5EF4-FFF2-40B4-BE49-F238E27FC236}">
                <a16:creationId xmlns:a16="http://schemas.microsoft.com/office/drawing/2014/main" id="{2DFF29AC-02BB-097D-6AB1-06C83A4194F8}"/>
              </a:ext>
            </a:extLst>
          </p:cNvPr>
          <p:cNvGrpSpPr/>
          <p:nvPr/>
        </p:nvGrpSpPr>
        <p:grpSpPr>
          <a:xfrm>
            <a:off x="1057481" y="414429"/>
            <a:ext cx="8483436" cy="525642"/>
            <a:chOff x="1189588" y="424397"/>
            <a:chExt cx="5041435" cy="525642"/>
          </a:xfrm>
        </p:grpSpPr>
        <p:sp>
          <p:nvSpPr>
            <p:cNvPr id="9" name="Google Shape;103;p2">
              <a:extLst>
                <a:ext uri="{FF2B5EF4-FFF2-40B4-BE49-F238E27FC236}">
                  <a16:creationId xmlns:a16="http://schemas.microsoft.com/office/drawing/2014/main" id="{C5CD2C43-7BD1-478D-524D-3A1857A76445}"/>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da-DK" sz="1800" b="0" i="0" u="none" strike="noStrike" kern="0" cap="none" spc="0" normalizeH="0" baseline="0" noProof="0" dirty="0">
                  <a:ln>
                    <a:noFill/>
                  </a:ln>
                  <a:solidFill>
                    <a:schemeClr val="bg1"/>
                  </a:solidFill>
                  <a:effectLst/>
                  <a:uLnTx/>
                  <a:uFillTx/>
                  <a:latin typeface=""/>
                  <a:ea typeface="+mn-ea"/>
                  <a:cs typeface="Arial"/>
                  <a:sym typeface="Montserrat Alternates Medium"/>
                </a:rPr>
                <a:t>FÆLLESMØDE MELLEM STU OG FORENING</a:t>
              </a:r>
              <a:endParaRPr kumimoji="0" lang="da-DK" sz="1200" b="0" i="0" u="none" strike="noStrike" kern="0" cap="none" spc="0" normalizeH="0" baseline="0" noProof="0" dirty="0">
                <a:ln>
                  <a:noFill/>
                </a:ln>
                <a:solidFill>
                  <a:schemeClr val="bg1"/>
                </a:solidFill>
                <a:effectLst/>
                <a:uLnTx/>
                <a:uFillTx/>
                <a:latin typeface=""/>
                <a:ea typeface="+mn-ea"/>
                <a:cs typeface="Arial"/>
                <a:sym typeface="Arial"/>
              </a:endParaRPr>
            </a:p>
          </p:txBody>
        </p:sp>
        <p:sp>
          <p:nvSpPr>
            <p:cNvPr id="10" name="Google Shape;103;p2">
              <a:extLst>
                <a:ext uri="{FF2B5EF4-FFF2-40B4-BE49-F238E27FC236}">
                  <a16:creationId xmlns:a16="http://schemas.microsoft.com/office/drawing/2014/main" id="{B1DA5CCA-3338-02B8-8878-3A62F27F5911}"/>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SKAB SAMARBEJDE MELLEM STU OG FORENINGER</a:t>
              </a:r>
              <a:endParaRPr lang="da-DK"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BA372EE3-5A31-FE27-55E5-40EBB692AEC7}"/>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8517347D-9D18-2F17-28D9-257634CA402E}"/>
              </a:ext>
            </a:extLst>
          </p:cNvPr>
          <p:cNvSpPr/>
          <p:nvPr/>
        </p:nvSpPr>
        <p:spPr>
          <a:xfrm>
            <a:off x="512430" y="1346480"/>
            <a:ext cx="8809888" cy="4825720"/>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 name="Google Shape;101;p2" descr="Et billede, der indeholder tekst&#10;&#10;Automatisk genereret beskrivelse">
            <a:extLst>
              <a:ext uri="{FF2B5EF4-FFF2-40B4-BE49-F238E27FC236}">
                <a16:creationId xmlns:a16="http://schemas.microsoft.com/office/drawing/2014/main" id="{82ACC2F8-6CC6-2D41-6976-5AB31BD3F056}"/>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graphicFrame>
        <p:nvGraphicFramePr>
          <p:cNvPr id="6" name="Tabel 5">
            <a:extLst>
              <a:ext uri="{FF2B5EF4-FFF2-40B4-BE49-F238E27FC236}">
                <a16:creationId xmlns:a16="http://schemas.microsoft.com/office/drawing/2014/main" id="{D3C1007F-8322-BC07-131A-5CD63187466F}"/>
              </a:ext>
            </a:extLst>
          </p:cNvPr>
          <p:cNvGraphicFramePr>
            <a:graphicFrameLocks noGrp="1"/>
          </p:cNvGraphicFramePr>
          <p:nvPr>
            <p:extLst>
              <p:ext uri="{D42A27DB-BD31-4B8C-83A1-F6EECF244321}">
                <p14:modId xmlns:p14="http://schemas.microsoft.com/office/powerpoint/2010/main" val="2251010103"/>
              </p:ext>
            </p:extLst>
          </p:nvPr>
        </p:nvGraphicFramePr>
        <p:xfrm>
          <a:off x="668770" y="1470934"/>
          <a:ext cx="8497207" cy="4614198"/>
        </p:xfrm>
        <a:graphic>
          <a:graphicData uri="http://schemas.openxmlformats.org/drawingml/2006/table">
            <a:tbl>
              <a:tblPr firstRow="1" bandRow="1">
                <a:tableStyleId>{5C22544A-7EE6-4342-B048-85BDC9FD1C3A}</a:tableStyleId>
              </a:tblPr>
              <a:tblGrid>
                <a:gridCol w="2805950">
                  <a:extLst>
                    <a:ext uri="{9D8B030D-6E8A-4147-A177-3AD203B41FA5}">
                      <a16:colId xmlns:a16="http://schemas.microsoft.com/office/drawing/2014/main" val="154096678"/>
                    </a:ext>
                  </a:extLst>
                </a:gridCol>
                <a:gridCol w="5691257">
                  <a:extLst>
                    <a:ext uri="{9D8B030D-6E8A-4147-A177-3AD203B41FA5}">
                      <a16:colId xmlns:a16="http://schemas.microsoft.com/office/drawing/2014/main" val="2448126355"/>
                    </a:ext>
                  </a:extLst>
                </a:gridCol>
              </a:tblGrid>
              <a:tr h="535590">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1400" b="0" i="0" dirty="0">
                          <a:solidFill>
                            <a:srgbClr val="480062"/>
                          </a:solidFill>
                          <a:latin typeface="Montserrat Medium" pitchFamily="2" charset="77"/>
                          <a:ea typeface="Montserrat Light"/>
                          <a:cs typeface="Montserrat Light"/>
                          <a:sym typeface="Montserrat Light"/>
                        </a:rPr>
                        <a:t>Hvordan kan vi organisere frivilligheden? </a:t>
                      </a:r>
                    </a:p>
                    <a:p>
                      <a:pPr algn="ctr"/>
                      <a:r>
                        <a:rPr lang="da-DK" sz="1200" b="0" i="0" dirty="0">
                          <a:solidFill>
                            <a:srgbClr val="480062"/>
                          </a:solidFill>
                          <a:latin typeface="Montserrat" pitchFamily="2" charset="77"/>
                        </a:rPr>
                        <a:t>Frivilligopgaver og roller </a:t>
                      </a: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da-DK" dirty="0">
                        <a:solidFill>
                          <a:srgbClr val="480062"/>
                        </a:solidFill>
                        <a:latin typeface=""/>
                      </a:endParaRPr>
                    </a:p>
                  </a:txBody>
                  <a:tcPr>
                    <a:lnL w="12700" cap="flat" cmpd="sng" algn="ctr">
                      <a:solidFill>
                        <a:srgbClr val="480062"/>
                      </a:solidFill>
                      <a:prstDash val="solid"/>
                      <a:round/>
                      <a:headEnd type="none" w="med" len="med"/>
                      <a:tailEnd type="none" w="med" len="med"/>
                    </a:lnL>
                    <a:lnR w="12700" cap="flat" cmpd="sng" algn="ctr">
                      <a:solidFill>
                        <a:srgbClr val="480062"/>
                      </a:solidFill>
                      <a:prstDash val="solid"/>
                      <a:round/>
                      <a:headEnd type="none" w="med" len="med"/>
                      <a:tailEnd type="none" w="med" len="med"/>
                    </a:lnR>
                    <a:lnT w="12700" cap="flat" cmpd="sng" algn="ctr">
                      <a:solidFill>
                        <a:srgbClr val="480062"/>
                      </a:solidFill>
                      <a:prstDash val="solid"/>
                      <a:round/>
                      <a:headEnd type="none" w="med" len="med"/>
                      <a:tailEnd type="none" w="med" len="med"/>
                    </a:lnT>
                    <a:lnB w="12700" cap="flat" cmpd="sng" algn="ctr">
                      <a:solidFill>
                        <a:srgbClr val="480062"/>
                      </a:solidFill>
                      <a:prstDash val="solid"/>
                      <a:round/>
                      <a:headEnd type="none" w="med" len="med"/>
                      <a:tailEnd type="none" w="med" len="med"/>
                    </a:lnB>
                    <a:noFill/>
                  </a:tcPr>
                </a:tc>
                <a:extLst>
                  <a:ext uri="{0D108BD9-81ED-4DB2-BD59-A6C34878D82A}">
                    <a16:rowId xmlns:a16="http://schemas.microsoft.com/office/drawing/2014/main" val="3392749398"/>
                  </a:ext>
                </a:extLst>
              </a:tr>
              <a:tr h="1196792">
                <a:tc>
                  <a:txBody>
                    <a:bodyPr/>
                    <a:lstStyle/>
                    <a:p>
                      <a:endParaRPr lang="da-DK" sz="1100" b="0" i="0" dirty="0">
                        <a:solidFill>
                          <a:srgbClr val="480062"/>
                        </a:solidFill>
                        <a:latin typeface="Montserrat Medium" pitchFamily="2" charset="77"/>
                      </a:endParaRPr>
                    </a:p>
                    <a:p>
                      <a:r>
                        <a:rPr lang="da-DK" sz="1100" b="0" i="0" dirty="0">
                          <a:solidFill>
                            <a:srgbClr val="480062"/>
                          </a:solidFill>
                          <a:latin typeface="Montserrat Medium" pitchFamily="2" charset="77"/>
                        </a:rPr>
                        <a:t>Hvilke frivilligopgaver har foreningen, som matcher de unge?</a:t>
                      </a:r>
                      <a:br>
                        <a:rPr lang="da-DK" sz="1100" b="0" i="0" dirty="0">
                          <a:solidFill>
                            <a:srgbClr val="480062"/>
                          </a:solidFill>
                          <a:latin typeface="Montserrat" pitchFamily="2" charset="77"/>
                        </a:rPr>
                      </a:br>
                      <a:endParaRPr lang="da-DK" sz="1100" b="0" i="0" dirty="0">
                        <a:solidFill>
                          <a:srgbClr val="480062"/>
                        </a:solidFill>
                        <a:latin typeface="Montserrat" pitchFamily="2" charset="77"/>
                      </a:endParaRPr>
                    </a:p>
                    <a:p>
                      <a:r>
                        <a:rPr lang="da-DK" sz="1100" b="0" i="1" dirty="0">
                          <a:solidFill>
                            <a:srgbClr val="480062"/>
                          </a:solidFill>
                          <a:latin typeface="Montserrat" pitchFamily="2" charset="77"/>
                        </a:rPr>
                        <a:t>Eksempel: Sætte varer på plads, rydde op og lave skilte</a:t>
                      </a:r>
                    </a:p>
                    <a:p>
                      <a:endParaRPr lang="da-DK" sz="1100" b="0" i="1" dirty="0">
                        <a:solidFill>
                          <a:srgbClr val="480062"/>
                        </a:solidFill>
                        <a:latin typeface="Montserrat" pitchFamily="2" charset="77"/>
                      </a:endParaRP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5109574"/>
                  </a:ext>
                </a:extLst>
              </a:tr>
              <a:tr h="1036002">
                <a:tc>
                  <a:txBody>
                    <a:bodyPr/>
                    <a:lstStyle/>
                    <a:p>
                      <a:endParaRPr lang="da-DK" sz="1100" b="0" i="0" dirty="0">
                        <a:solidFill>
                          <a:srgbClr val="480062"/>
                        </a:solidFill>
                        <a:latin typeface="Montserrat Medium" pitchFamily="2" charset="77"/>
                      </a:endParaRPr>
                    </a:p>
                    <a:p>
                      <a:r>
                        <a:rPr lang="da-DK" sz="1100" b="0" i="0" dirty="0">
                          <a:solidFill>
                            <a:srgbClr val="480062"/>
                          </a:solidFill>
                          <a:latin typeface="Montserrat Medium" pitchFamily="2" charset="77"/>
                        </a:rPr>
                        <a:t>Hvor mange unge kan være frivillige ad gangen?</a:t>
                      </a:r>
                      <a:br>
                        <a:rPr lang="da-DK" sz="1100" b="0" i="0" dirty="0">
                          <a:solidFill>
                            <a:srgbClr val="480062"/>
                          </a:solidFill>
                          <a:latin typeface="Montserrat" pitchFamily="2" charset="77"/>
                        </a:rPr>
                      </a:br>
                      <a:endParaRPr lang="da-DK" sz="1100" b="0" i="0" dirty="0">
                        <a:solidFill>
                          <a:srgbClr val="480062"/>
                        </a:solidFill>
                        <a:latin typeface="Montserrat" pitchFamily="2" charset="77"/>
                      </a:endParaRPr>
                    </a:p>
                    <a:p>
                      <a:r>
                        <a:rPr lang="da-DK" sz="1100" b="0" i="1" dirty="0">
                          <a:solidFill>
                            <a:srgbClr val="480062"/>
                          </a:solidFill>
                          <a:latin typeface="Montserrat" pitchFamily="2" charset="77"/>
                        </a:rPr>
                        <a:t>Eksempel: max 5 frivillige ad gangen</a:t>
                      </a:r>
                    </a:p>
                    <a:p>
                      <a:endParaRPr lang="da-DK" sz="1100" b="0" i="1" dirty="0">
                        <a:solidFill>
                          <a:srgbClr val="480062"/>
                        </a:solidFill>
                        <a:latin typeface="Montserrat" pitchFamily="2" charset="77"/>
                      </a:endParaRP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2405911"/>
                  </a:ext>
                </a:extLst>
              </a:tr>
              <a:tr h="1679163">
                <a:tc>
                  <a:txBody>
                    <a:bodyPr/>
                    <a:lstStyle/>
                    <a:p>
                      <a:endParaRPr lang="da-DK" sz="1100" b="0" i="0" dirty="0">
                        <a:solidFill>
                          <a:srgbClr val="480062"/>
                        </a:solidFill>
                        <a:latin typeface="Montserrat Medium" pitchFamily="2" charset="77"/>
                      </a:endParaRPr>
                    </a:p>
                    <a:p>
                      <a:r>
                        <a:rPr lang="da-DK" sz="1100" b="0" i="0" dirty="0">
                          <a:solidFill>
                            <a:srgbClr val="480062"/>
                          </a:solidFill>
                          <a:latin typeface="Montserrat Medium" pitchFamily="2" charset="77"/>
                        </a:rPr>
                        <a:t>Hvordan klæder vi de unge på til opgaverne og er der noget, vi skal være opmærksomme på?</a:t>
                      </a:r>
                    </a:p>
                    <a:p>
                      <a:endParaRPr lang="da-DK" sz="1100" b="0" i="0" dirty="0">
                        <a:solidFill>
                          <a:srgbClr val="480062"/>
                        </a:solidFill>
                        <a:latin typeface="Montserrat" pitchFamily="2" charset="77"/>
                      </a:endParaRPr>
                    </a:p>
                    <a:p>
                      <a:r>
                        <a:rPr lang="da-DK" sz="1100" b="0" i="1" dirty="0">
                          <a:solidFill>
                            <a:srgbClr val="480062"/>
                          </a:solidFill>
                          <a:latin typeface="Montserrat" pitchFamily="2" charset="77"/>
                        </a:rPr>
                        <a:t>Eksempel: Vi aftaler, at de først bliver introduceret til to opgaver, de kan deles om. Så kan vi bygge flere opgaver på efterhånden.</a:t>
                      </a:r>
                      <a:br>
                        <a:rPr lang="da-DK" sz="1100" b="0" i="0" dirty="0">
                          <a:solidFill>
                            <a:srgbClr val="480062"/>
                          </a:solidFill>
                          <a:latin typeface="Montserrat" pitchFamily="2" charset="77"/>
                        </a:rPr>
                      </a:br>
                      <a:endParaRPr lang="da-DK" sz="1100" b="0" i="0" dirty="0">
                        <a:solidFill>
                          <a:srgbClr val="480062"/>
                        </a:solidFill>
                        <a:latin typeface="Montserrat" pitchFamily="2" charset="77"/>
                      </a:endParaRP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9694844"/>
                  </a:ext>
                </a:extLst>
              </a:tr>
            </a:tbl>
          </a:graphicData>
        </a:graphic>
      </p:graphicFrame>
      <p:pic>
        <p:nvPicPr>
          <p:cNvPr id="2" name="Billede 1" descr="Et billede, der indeholder clipart, tegneserie, Grafik&#10;&#10;Automatisk genereret beskrivelse">
            <a:extLst>
              <a:ext uri="{FF2B5EF4-FFF2-40B4-BE49-F238E27FC236}">
                <a16:creationId xmlns:a16="http://schemas.microsoft.com/office/drawing/2014/main" id="{2159BBB4-F75B-CDCB-B207-07B1F3892301}"/>
              </a:ext>
            </a:extLst>
          </p:cNvPr>
          <p:cNvPicPr>
            <a:picLocks noChangeAspect="1"/>
          </p:cNvPicPr>
          <p:nvPr/>
        </p:nvPicPr>
        <p:blipFill>
          <a:blip r:embed="rId4"/>
          <a:stretch>
            <a:fillRect/>
          </a:stretch>
        </p:blipFill>
        <p:spPr>
          <a:xfrm>
            <a:off x="365083" y="357844"/>
            <a:ext cx="616198" cy="616198"/>
          </a:xfrm>
          <a:prstGeom prst="rect">
            <a:avLst/>
          </a:prstGeom>
        </p:spPr>
      </p:pic>
      <p:grpSp>
        <p:nvGrpSpPr>
          <p:cNvPr id="5" name="Gruppe 4">
            <a:extLst>
              <a:ext uri="{FF2B5EF4-FFF2-40B4-BE49-F238E27FC236}">
                <a16:creationId xmlns:a16="http://schemas.microsoft.com/office/drawing/2014/main" id="{0A24E4FE-0A12-3617-5771-6A5634A4EA94}"/>
              </a:ext>
            </a:extLst>
          </p:cNvPr>
          <p:cNvGrpSpPr/>
          <p:nvPr/>
        </p:nvGrpSpPr>
        <p:grpSpPr>
          <a:xfrm>
            <a:off x="1057481" y="414429"/>
            <a:ext cx="8483436" cy="525642"/>
            <a:chOff x="1189588" y="424397"/>
            <a:chExt cx="5041435" cy="525642"/>
          </a:xfrm>
        </p:grpSpPr>
        <p:sp>
          <p:nvSpPr>
            <p:cNvPr id="7" name="Google Shape;103;p2">
              <a:extLst>
                <a:ext uri="{FF2B5EF4-FFF2-40B4-BE49-F238E27FC236}">
                  <a16:creationId xmlns:a16="http://schemas.microsoft.com/office/drawing/2014/main" id="{4C8FA661-8D15-D52F-6307-55F1F1E033D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da-DK" sz="1800" b="0" i="0" u="none" strike="noStrike" kern="0" cap="none" spc="0" normalizeH="0" baseline="0" noProof="0" dirty="0">
                  <a:ln>
                    <a:noFill/>
                  </a:ln>
                  <a:solidFill>
                    <a:srgbClr val="480062"/>
                  </a:solidFill>
                  <a:effectLst/>
                  <a:uLnTx/>
                  <a:uFillTx/>
                  <a:latin typeface=""/>
                  <a:ea typeface="+mn-ea"/>
                  <a:cs typeface="Arial"/>
                  <a:sym typeface="Montserrat Alternates Medium"/>
                </a:rPr>
                <a:t>FÆLLESMØDE MELLEM STU OG FORENING</a:t>
              </a:r>
              <a:endParaRPr kumimoji="0" lang="da-DK" sz="1200" b="0" i="0" u="none" strike="noStrike" kern="0" cap="none" spc="0" normalizeH="0" baseline="0" noProof="0" dirty="0">
                <a:ln>
                  <a:noFill/>
                </a:ln>
                <a:solidFill>
                  <a:srgbClr val="480062"/>
                </a:solidFill>
                <a:effectLst/>
                <a:uLnTx/>
                <a:uFillTx/>
                <a:latin typeface=""/>
                <a:ea typeface="+mn-ea"/>
                <a:cs typeface="Arial"/>
                <a:sym typeface="Arial"/>
              </a:endParaRPr>
            </a:p>
          </p:txBody>
        </p:sp>
        <p:sp>
          <p:nvSpPr>
            <p:cNvPr id="9" name="Google Shape;103;p2">
              <a:extLst>
                <a:ext uri="{FF2B5EF4-FFF2-40B4-BE49-F238E27FC236}">
                  <a16:creationId xmlns:a16="http://schemas.microsoft.com/office/drawing/2014/main" id="{B67D4F75-FD6D-D184-C965-314B70F65DE8}"/>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SKAB SAMARBEJDE MELLEM STU OG FORENINGER</a:t>
              </a:r>
              <a:endParaRPr lang="da-DK" sz="800" dirty="0">
                <a:solidFill>
                  <a:srgbClr val="FF9E00"/>
                </a:solidFill>
                <a:latin typeface="Montserrat Medium" pitchFamily="2" charset="77"/>
              </a:endParaRPr>
            </a:p>
          </p:txBody>
        </p:sp>
      </p:grpSp>
    </p:spTree>
    <p:extLst>
      <p:ext uri="{BB962C8B-B14F-4D97-AF65-F5344CB8AC3E}">
        <p14:creationId xmlns:p14="http://schemas.microsoft.com/office/powerpoint/2010/main" val="1365381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F38667AD-671C-AEA8-FFF7-D525AD3D8C39}"/>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C72ADE33-0EA7-5725-C9FA-46F99B55E90A}"/>
              </a:ext>
            </a:extLst>
          </p:cNvPr>
          <p:cNvSpPr/>
          <p:nvPr/>
        </p:nvSpPr>
        <p:spPr>
          <a:xfrm>
            <a:off x="512430" y="1346480"/>
            <a:ext cx="8809888" cy="4825720"/>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 name="Google Shape;101;p2" descr="Et billede, der indeholder tekst&#10;&#10;Automatisk genereret beskrivelse">
            <a:extLst>
              <a:ext uri="{FF2B5EF4-FFF2-40B4-BE49-F238E27FC236}">
                <a16:creationId xmlns:a16="http://schemas.microsoft.com/office/drawing/2014/main" id="{C4868835-0529-5AD3-DA02-503ED68D2AE0}"/>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graphicFrame>
        <p:nvGraphicFramePr>
          <p:cNvPr id="6" name="Tabel 5">
            <a:extLst>
              <a:ext uri="{FF2B5EF4-FFF2-40B4-BE49-F238E27FC236}">
                <a16:creationId xmlns:a16="http://schemas.microsoft.com/office/drawing/2014/main" id="{073FA32E-EF37-A71C-61F7-808662E9B85E}"/>
              </a:ext>
            </a:extLst>
          </p:cNvPr>
          <p:cNvGraphicFramePr>
            <a:graphicFrameLocks noGrp="1"/>
          </p:cNvGraphicFramePr>
          <p:nvPr>
            <p:extLst>
              <p:ext uri="{D42A27DB-BD31-4B8C-83A1-F6EECF244321}">
                <p14:modId xmlns:p14="http://schemas.microsoft.com/office/powerpoint/2010/main" val="1182904012"/>
              </p:ext>
            </p:extLst>
          </p:nvPr>
        </p:nvGraphicFramePr>
        <p:xfrm>
          <a:off x="668770" y="1470934"/>
          <a:ext cx="8497207" cy="4707542"/>
        </p:xfrm>
        <a:graphic>
          <a:graphicData uri="http://schemas.openxmlformats.org/drawingml/2006/table">
            <a:tbl>
              <a:tblPr firstRow="1" bandRow="1">
                <a:tableStyleId>{5C22544A-7EE6-4342-B048-85BDC9FD1C3A}</a:tableStyleId>
              </a:tblPr>
              <a:tblGrid>
                <a:gridCol w="3369830">
                  <a:extLst>
                    <a:ext uri="{9D8B030D-6E8A-4147-A177-3AD203B41FA5}">
                      <a16:colId xmlns:a16="http://schemas.microsoft.com/office/drawing/2014/main" val="154096678"/>
                    </a:ext>
                  </a:extLst>
                </a:gridCol>
                <a:gridCol w="5127377">
                  <a:extLst>
                    <a:ext uri="{9D8B030D-6E8A-4147-A177-3AD203B41FA5}">
                      <a16:colId xmlns:a16="http://schemas.microsoft.com/office/drawing/2014/main" val="2448126355"/>
                    </a:ext>
                  </a:extLst>
                </a:gridCol>
              </a:tblGrid>
              <a:tr h="535590">
                <a:tc gridSpan="2">
                  <a:txBody>
                    <a:bodyPr/>
                    <a:lstStyle/>
                    <a:p>
                      <a:pPr algn="ctr">
                        <a:buClr>
                          <a:srgbClr val="000000"/>
                        </a:buClr>
                      </a:pPr>
                      <a:r>
                        <a:rPr lang="da-DK" sz="1400" b="0" i="0" dirty="0">
                          <a:solidFill>
                            <a:srgbClr val="480062"/>
                          </a:solidFill>
                          <a:latin typeface="Montserrat Medium" pitchFamily="2" charset="77"/>
                          <a:ea typeface="Montserrat Light"/>
                          <a:cs typeface="Montserrat Light"/>
                          <a:sym typeface="Montserrat Light"/>
                        </a:rPr>
                        <a:t>Hvordan skal vi organisere frivilligheden? </a:t>
                      </a:r>
                    </a:p>
                    <a:p>
                      <a:pPr algn="ctr"/>
                      <a:r>
                        <a:rPr lang="da-DK" sz="1200" b="0" i="0" dirty="0">
                          <a:solidFill>
                            <a:srgbClr val="480062"/>
                          </a:solidFill>
                          <a:latin typeface="Montserrat" pitchFamily="2" charset="77"/>
                        </a:rPr>
                        <a:t>Underviser og forenings roller og ressourcer</a:t>
                      </a: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da-DK" dirty="0">
                        <a:solidFill>
                          <a:srgbClr val="480062"/>
                        </a:solidFill>
                        <a:latin typeface=""/>
                      </a:endParaRPr>
                    </a:p>
                  </a:txBody>
                  <a:tcPr>
                    <a:lnL w="12700" cap="flat" cmpd="sng" algn="ctr">
                      <a:solidFill>
                        <a:srgbClr val="480062"/>
                      </a:solidFill>
                      <a:prstDash val="solid"/>
                      <a:round/>
                      <a:headEnd type="none" w="med" len="med"/>
                      <a:tailEnd type="none" w="med" len="med"/>
                    </a:lnL>
                    <a:lnR w="12700" cap="flat" cmpd="sng" algn="ctr">
                      <a:solidFill>
                        <a:srgbClr val="480062"/>
                      </a:solidFill>
                      <a:prstDash val="solid"/>
                      <a:round/>
                      <a:headEnd type="none" w="med" len="med"/>
                      <a:tailEnd type="none" w="med" len="med"/>
                    </a:lnR>
                    <a:lnT w="12700" cap="flat" cmpd="sng" algn="ctr">
                      <a:solidFill>
                        <a:srgbClr val="480062"/>
                      </a:solidFill>
                      <a:prstDash val="solid"/>
                      <a:round/>
                      <a:headEnd type="none" w="med" len="med"/>
                      <a:tailEnd type="none" w="med" len="med"/>
                    </a:lnT>
                    <a:lnB w="12700" cap="flat" cmpd="sng" algn="ctr">
                      <a:solidFill>
                        <a:srgbClr val="480062"/>
                      </a:solidFill>
                      <a:prstDash val="solid"/>
                      <a:round/>
                      <a:headEnd type="none" w="med" len="med"/>
                      <a:tailEnd type="none" w="med" len="med"/>
                    </a:lnB>
                    <a:noFill/>
                  </a:tcPr>
                </a:tc>
                <a:extLst>
                  <a:ext uri="{0D108BD9-81ED-4DB2-BD59-A6C34878D82A}">
                    <a16:rowId xmlns:a16="http://schemas.microsoft.com/office/drawing/2014/main" val="3392749398"/>
                  </a:ext>
                </a:extLst>
              </a:tr>
              <a:tr h="1196792">
                <a:tc>
                  <a:txBody>
                    <a:bodyPr/>
                    <a:lstStyle/>
                    <a:p>
                      <a:endParaRPr lang="da-DK" sz="1100" b="0" i="0" dirty="0">
                        <a:solidFill>
                          <a:srgbClr val="480062"/>
                        </a:solidFill>
                        <a:latin typeface="Montserrat" pitchFamily="2" charset="77"/>
                      </a:endParaRPr>
                    </a:p>
                    <a:p>
                      <a:r>
                        <a:rPr lang="da-DK" sz="1100" b="0" i="0" dirty="0">
                          <a:solidFill>
                            <a:srgbClr val="480062"/>
                          </a:solidFill>
                          <a:latin typeface="Montserrat Medium" pitchFamily="2" charset="77"/>
                        </a:rPr>
                        <a:t>Hvad er underviserens rolle? </a:t>
                      </a:r>
                    </a:p>
                    <a:p>
                      <a:endParaRPr lang="da-DK" sz="1100" b="0" i="0" dirty="0">
                        <a:solidFill>
                          <a:srgbClr val="480062"/>
                        </a:solidFill>
                        <a:latin typeface="Montserrat" pitchFamily="2" charset="77"/>
                      </a:endParaRPr>
                    </a:p>
                    <a:p>
                      <a:r>
                        <a:rPr lang="da-DK" sz="1100" b="0" i="1" dirty="0">
                          <a:solidFill>
                            <a:srgbClr val="480062"/>
                          </a:solidFill>
                          <a:latin typeface="Montserrat" pitchFamily="2" charset="77"/>
                        </a:rPr>
                        <a:t>Eksempel: I starten en ”oversætter” og ”medfrivillig”, men vil med tiden blive mere ”flue på væggen” og ”vejviser”. Underviser har ansvar for koordinering med forening løbende.</a:t>
                      </a:r>
                      <a:r>
                        <a:rPr lang="da-DK" sz="1100" b="0" i="0" dirty="0">
                          <a:solidFill>
                            <a:srgbClr val="480062"/>
                          </a:solidFill>
                          <a:latin typeface="Montserrat" pitchFamily="2" charset="77"/>
                        </a:rPr>
                        <a:t> (Se eksempler på sidste side)</a:t>
                      </a:r>
                      <a:endParaRPr lang="da-DK" sz="1100" b="0" i="1" dirty="0">
                        <a:solidFill>
                          <a:srgbClr val="480062"/>
                        </a:solidFill>
                        <a:latin typeface="Montserrat" pitchFamily="2" charset="77"/>
                      </a:endParaRPr>
                    </a:p>
                    <a:p>
                      <a:endParaRPr lang="da-DK" sz="1100" b="0" i="0" dirty="0">
                        <a:solidFill>
                          <a:srgbClr val="480062"/>
                        </a:solidFill>
                        <a:latin typeface="Montserrat" pitchFamily="2" charset="77"/>
                      </a:endParaRP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5109574"/>
                  </a:ext>
                </a:extLst>
              </a:tr>
              <a:tr h="1036002">
                <a:tc>
                  <a:txBody>
                    <a:bodyPr/>
                    <a:lstStyle/>
                    <a:p>
                      <a:endParaRPr lang="da-DK" sz="1100" b="0" i="0" dirty="0">
                        <a:solidFill>
                          <a:srgbClr val="480062"/>
                        </a:solidFill>
                        <a:latin typeface="Montserrat" pitchFamily="2" charset="77"/>
                      </a:endParaRPr>
                    </a:p>
                    <a:p>
                      <a:r>
                        <a:rPr lang="da-DK" sz="1100" b="0" i="0" dirty="0">
                          <a:solidFill>
                            <a:srgbClr val="480062"/>
                          </a:solidFill>
                          <a:latin typeface="Montserrat Medium" pitchFamily="2" charset="77"/>
                        </a:rPr>
                        <a:t>Hvad er foreningens rolle? Hvem er den primære kontaktperson til frivilliggruppen og underviseren? </a:t>
                      </a:r>
                      <a:br>
                        <a:rPr lang="da-DK" sz="1100" b="0" i="0" dirty="0">
                          <a:solidFill>
                            <a:srgbClr val="480062"/>
                          </a:solidFill>
                          <a:latin typeface="Montserrat" pitchFamily="2" charset="77"/>
                        </a:rPr>
                      </a:br>
                      <a:endParaRPr lang="da-DK" sz="1100" b="0" i="0" dirty="0">
                        <a:solidFill>
                          <a:srgbClr val="480062"/>
                        </a:solidFill>
                        <a:latin typeface="Montserrat" pitchFamily="2" charset="77"/>
                      </a:endParaRPr>
                    </a:p>
                    <a:p>
                      <a:r>
                        <a:rPr lang="da-DK" sz="1100" b="0" i="1" dirty="0">
                          <a:solidFill>
                            <a:srgbClr val="480062"/>
                          </a:solidFill>
                          <a:latin typeface="Montserrat" pitchFamily="2" charset="77"/>
                        </a:rPr>
                        <a:t>Eksempel: Mads er frivillig og primær kontaktperson både til unge og underviser. Mads er med hver gang de unge er frivillige og hjælper med opgaveløsning. Han har særlig fokus på at snakke med underviseren løbende om de unges udvikling af ansvarsområder samt på hvordan de kan understøtte at de unge bliver frivillige selvstændigt i fritiden på sigt.  </a:t>
                      </a:r>
                    </a:p>
                    <a:p>
                      <a:endParaRPr lang="da-DK" sz="1100" b="0" i="0" dirty="0">
                        <a:solidFill>
                          <a:srgbClr val="480062"/>
                        </a:solidFill>
                        <a:latin typeface="Montserrat" pitchFamily="2" charset="77"/>
                      </a:endParaRP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2405911"/>
                  </a:ext>
                </a:extLst>
              </a:tr>
            </a:tbl>
          </a:graphicData>
        </a:graphic>
      </p:graphicFrame>
      <p:pic>
        <p:nvPicPr>
          <p:cNvPr id="2" name="Billede 1" descr="Et billede, der indeholder clipart, tegneserie, Grafik&#10;&#10;Automatisk genereret beskrivelse">
            <a:extLst>
              <a:ext uri="{FF2B5EF4-FFF2-40B4-BE49-F238E27FC236}">
                <a16:creationId xmlns:a16="http://schemas.microsoft.com/office/drawing/2014/main" id="{ABA9DE3E-9F9F-9CE8-A314-C7B51127C9EB}"/>
              </a:ext>
            </a:extLst>
          </p:cNvPr>
          <p:cNvPicPr>
            <a:picLocks noChangeAspect="1"/>
          </p:cNvPicPr>
          <p:nvPr/>
        </p:nvPicPr>
        <p:blipFill>
          <a:blip r:embed="rId4"/>
          <a:stretch>
            <a:fillRect/>
          </a:stretch>
        </p:blipFill>
        <p:spPr>
          <a:xfrm>
            <a:off x="365083" y="357844"/>
            <a:ext cx="616198" cy="616198"/>
          </a:xfrm>
          <a:prstGeom prst="rect">
            <a:avLst/>
          </a:prstGeom>
        </p:spPr>
      </p:pic>
      <p:grpSp>
        <p:nvGrpSpPr>
          <p:cNvPr id="5" name="Gruppe 4">
            <a:extLst>
              <a:ext uri="{FF2B5EF4-FFF2-40B4-BE49-F238E27FC236}">
                <a16:creationId xmlns:a16="http://schemas.microsoft.com/office/drawing/2014/main" id="{E9AF49F1-3539-B9BD-3171-4E6ED18022B3}"/>
              </a:ext>
            </a:extLst>
          </p:cNvPr>
          <p:cNvGrpSpPr/>
          <p:nvPr/>
        </p:nvGrpSpPr>
        <p:grpSpPr>
          <a:xfrm>
            <a:off x="1057481" y="414429"/>
            <a:ext cx="8483436" cy="525642"/>
            <a:chOff x="1189588" y="424397"/>
            <a:chExt cx="5041435" cy="525642"/>
          </a:xfrm>
        </p:grpSpPr>
        <p:sp>
          <p:nvSpPr>
            <p:cNvPr id="7" name="Google Shape;103;p2">
              <a:extLst>
                <a:ext uri="{FF2B5EF4-FFF2-40B4-BE49-F238E27FC236}">
                  <a16:creationId xmlns:a16="http://schemas.microsoft.com/office/drawing/2014/main" id="{50CA0556-8F44-BF3F-F4CB-B8E177FD1730}"/>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da-DK" sz="1800" b="0" i="0" u="none" strike="noStrike" kern="0" cap="none" spc="0" normalizeH="0" baseline="0" noProof="0" dirty="0">
                  <a:ln>
                    <a:noFill/>
                  </a:ln>
                  <a:solidFill>
                    <a:srgbClr val="480062"/>
                  </a:solidFill>
                  <a:effectLst/>
                  <a:uLnTx/>
                  <a:uFillTx/>
                  <a:latin typeface=""/>
                  <a:ea typeface="+mn-ea"/>
                  <a:cs typeface="Arial"/>
                  <a:sym typeface="Montserrat Alternates Medium"/>
                </a:rPr>
                <a:t>FÆLLESMØDE MELLEM STU OG FORENING</a:t>
              </a:r>
              <a:endParaRPr kumimoji="0" lang="da-DK" sz="1200" b="0" i="0" u="none" strike="noStrike" kern="0" cap="none" spc="0" normalizeH="0" baseline="0" noProof="0" dirty="0">
                <a:ln>
                  <a:noFill/>
                </a:ln>
                <a:solidFill>
                  <a:srgbClr val="480062"/>
                </a:solidFill>
                <a:effectLst/>
                <a:uLnTx/>
                <a:uFillTx/>
                <a:latin typeface=""/>
                <a:ea typeface="+mn-ea"/>
                <a:cs typeface="Arial"/>
                <a:sym typeface="Arial"/>
              </a:endParaRPr>
            </a:p>
          </p:txBody>
        </p:sp>
        <p:sp>
          <p:nvSpPr>
            <p:cNvPr id="9" name="Google Shape;103;p2">
              <a:extLst>
                <a:ext uri="{FF2B5EF4-FFF2-40B4-BE49-F238E27FC236}">
                  <a16:creationId xmlns:a16="http://schemas.microsoft.com/office/drawing/2014/main" id="{3E723497-31A0-6F98-591C-AE0E12566196}"/>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SKAB SAMARBEJDE MELLEM STU OG FORENINGER</a:t>
              </a:r>
              <a:endParaRPr lang="da-DK" sz="800" dirty="0">
                <a:solidFill>
                  <a:srgbClr val="FF9E00"/>
                </a:solidFill>
                <a:latin typeface="Montserrat Medium" pitchFamily="2" charset="77"/>
              </a:endParaRPr>
            </a:p>
          </p:txBody>
        </p:sp>
      </p:grpSp>
    </p:spTree>
    <p:extLst>
      <p:ext uri="{BB962C8B-B14F-4D97-AF65-F5344CB8AC3E}">
        <p14:creationId xmlns:p14="http://schemas.microsoft.com/office/powerpoint/2010/main" val="586142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5638B7DC-AB21-19F4-1EDA-FBB882E34CF0}"/>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A3D82319-3EDF-1446-E437-2BB81865E5CB}"/>
              </a:ext>
            </a:extLst>
          </p:cNvPr>
          <p:cNvSpPr/>
          <p:nvPr/>
        </p:nvSpPr>
        <p:spPr>
          <a:xfrm>
            <a:off x="512430" y="1346480"/>
            <a:ext cx="8809888" cy="4825720"/>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 name="Google Shape;101;p2" descr="Et billede, der indeholder tekst&#10;&#10;Automatisk genereret beskrivelse">
            <a:extLst>
              <a:ext uri="{FF2B5EF4-FFF2-40B4-BE49-F238E27FC236}">
                <a16:creationId xmlns:a16="http://schemas.microsoft.com/office/drawing/2014/main" id="{4DB9001C-9E24-1CA3-CBA0-E749264CCA41}"/>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graphicFrame>
        <p:nvGraphicFramePr>
          <p:cNvPr id="6" name="Tabel 5">
            <a:extLst>
              <a:ext uri="{FF2B5EF4-FFF2-40B4-BE49-F238E27FC236}">
                <a16:creationId xmlns:a16="http://schemas.microsoft.com/office/drawing/2014/main" id="{8CA2365B-0340-94D3-E219-FD18A87B3219}"/>
              </a:ext>
            </a:extLst>
          </p:cNvPr>
          <p:cNvGraphicFramePr>
            <a:graphicFrameLocks noGrp="1"/>
          </p:cNvGraphicFramePr>
          <p:nvPr>
            <p:extLst>
              <p:ext uri="{D42A27DB-BD31-4B8C-83A1-F6EECF244321}">
                <p14:modId xmlns:p14="http://schemas.microsoft.com/office/powerpoint/2010/main" val="478595704"/>
              </p:ext>
            </p:extLst>
          </p:nvPr>
        </p:nvGraphicFramePr>
        <p:xfrm>
          <a:off x="668770" y="1470936"/>
          <a:ext cx="8497207" cy="4644142"/>
        </p:xfrm>
        <a:graphic>
          <a:graphicData uri="http://schemas.openxmlformats.org/drawingml/2006/table">
            <a:tbl>
              <a:tblPr firstRow="1" bandRow="1">
                <a:tableStyleId>{5C22544A-7EE6-4342-B048-85BDC9FD1C3A}</a:tableStyleId>
              </a:tblPr>
              <a:tblGrid>
                <a:gridCol w="3119459">
                  <a:extLst>
                    <a:ext uri="{9D8B030D-6E8A-4147-A177-3AD203B41FA5}">
                      <a16:colId xmlns:a16="http://schemas.microsoft.com/office/drawing/2014/main" val="154096678"/>
                    </a:ext>
                  </a:extLst>
                </a:gridCol>
                <a:gridCol w="5377748">
                  <a:extLst>
                    <a:ext uri="{9D8B030D-6E8A-4147-A177-3AD203B41FA5}">
                      <a16:colId xmlns:a16="http://schemas.microsoft.com/office/drawing/2014/main" val="2448126355"/>
                    </a:ext>
                  </a:extLst>
                </a:gridCol>
              </a:tblGrid>
              <a:tr h="563902">
                <a:tc gridSpan="2">
                  <a:txBody>
                    <a:bodyPr/>
                    <a:lstStyle/>
                    <a:p>
                      <a:pPr algn="ctr">
                        <a:buClr>
                          <a:srgbClr val="000000"/>
                        </a:buClr>
                      </a:pPr>
                      <a:r>
                        <a:rPr lang="da-DK" sz="1400" b="0" i="0" dirty="0">
                          <a:solidFill>
                            <a:srgbClr val="480062"/>
                          </a:solidFill>
                          <a:latin typeface="Montserrat Medium" pitchFamily="2" charset="77"/>
                          <a:ea typeface="Montserrat Light"/>
                          <a:cs typeface="Montserrat Light"/>
                          <a:sym typeface="Montserrat Light"/>
                        </a:rPr>
                        <a:t>Forventninger, roller og ressourcer i samarbejdet</a:t>
                      </a:r>
                    </a:p>
                    <a:p>
                      <a:pPr algn="ctr"/>
                      <a:r>
                        <a:rPr lang="da-DK" sz="1200" b="0" i="0" dirty="0">
                          <a:solidFill>
                            <a:srgbClr val="480062"/>
                          </a:solidFill>
                          <a:latin typeface="Montserrat" pitchFamily="2" charset="77"/>
                        </a:rPr>
                        <a:t>Samarbejde og kommunikation</a:t>
                      </a: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da-DK" dirty="0">
                        <a:solidFill>
                          <a:srgbClr val="480062"/>
                        </a:solidFill>
                        <a:latin typeface=""/>
                      </a:endParaRPr>
                    </a:p>
                  </a:txBody>
                  <a:tcPr>
                    <a:lnL w="12700" cap="flat" cmpd="sng" algn="ctr">
                      <a:solidFill>
                        <a:srgbClr val="480062"/>
                      </a:solidFill>
                      <a:prstDash val="solid"/>
                      <a:round/>
                      <a:headEnd type="none" w="med" len="med"/>
                      <a:tailEnd type="none" w="med" len="med"/>
                    </a:lnL>
                    <a:lnR w="12700" cap="flat" cmpd="sng" algn="ctr">
                      <a:solidFill>
                        <a:srgbClr val="480062"/>
                      </a:solidFill>
                      <a:prstDash val="solid"/>
                      <a:round/>
                      <a:headEnd type="none" w="med" len="med"/>
                      <a:tailEnd type="none" w="med" len="med"/>
                    </a:lnR>
                    <a:lnT w="12700" cap="flat" cmpd="sng" algn="ctr">
                      <a:solidFill>
                        <a:srgbClr val="480062"/>
                      </a:solidFill>
                      <a:prstDash val="solid"/>
                      <a:round/>
                      <a:headEnd type="none" w="med" len="med"/>
                      <a:tailEnd type="none" w="med" len="med"/>
                    </a:lnT>
                    <a:lnB w="12700" cap="flat" cmpd="sng" algn="ctr">
                      <a:solidFill>
                        <a:srgbClr val="480062"/>
                      </a:solidFill>
                      <a:prstDash val="solid"/>
                      <a:round/>
                      <a:headEnd type="none" w="med" len="med"/>
                      <a:tailEnd type="none" w="med" len="med"/>
                    </a:lnB>
                    <a:noFill/>
                  </a:tcPr>
                </a:tc>
                <a:extLst>
                  <a:ext uri="{0D108BD9-81ED-4DB2-BD59-A6C34878D82A}">
                    <a16:rowId xmlns:a16="http://schemas.microsoft.com/office/drawing/2014/main" val="3392749398"/>
                  </a:ext>
                </a:extLst>
              </a:tr>
              <a:tr h="844386">
                <a:tc>
                  <a:txBody>
                    <a:bodyPr/>
                    <a:lstStyle/>
                    <a:p>
                      <a:r>
                        <a:rPr lang="da-DK" sz="1100" b="0" i="0" dirty="0">
                          <a:solidFill>
                            <a:srgbClr val="480062"/>
                          </a:solidFill>
                          <a:latin typeface="Montserrat Medium" pitchFamily="2" charset="77"/>
                        </a:rPr>
                        <a:t>Hvad er vores mål med samarbejdet?</a:t>
                      </a:r>
                    </a:p>
                    <a:p>
                      <a:endParaRPr lang="da-DK" sz="1100" b="0" i="0" dirty="0">
                        <a:solidFill>
                          <a:srgbClr val="480062"/>
                        </a:solidFill>
                        <a:latin typeface="Montserrat" pitchFamily="2" charset="77"/>
                      </a:endParaRPr>
                    </a:p>
                    <a:p>
                      <a:r>
                        <a:rPr lang="da-DK" sz="1100" b="0" i="0" dirty="0">
                          <a:solidFill>
                            <a:srgbClr val="480062"/>
                          </a:solidFill>
                          <a:latin typeface="Montserrat" pitchFamily="2" charset="77"/>
                        </a:rPr>
                        <a:t>Eksempel: at unge fra STU’en bliver frivillige i foreningen – både i skoletiden og også gerne i fritiden på sigt</a:t>
                      </a: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5109574"/>
                  </a:ext>
                </a:extLst>
              </a:tr>
              <a:tr h="999513">
                <a:tc>
                  <a:txBody>
                    <a:bodyPr/>
                    <a:lstStyle/>
                    <a:p>
                      <a:r>
                        <a:rPr lang="da-DK" sz="1100" b="0" i="0" dirty="0">
                          <a:solidFill>
                            <a:srgbClr val="480062"/>
                          </a:solidFill>
                          <a:latin typeface="Montserrat Medium" pitchFamily="2" charset="77"/>
                        </a:rPr>
                        <a:t>Hvad er vores forventninger til hinanden? </a:t>
                      </a:r>
                    </a:p>
                    <a:p>
                      <a:endParaRPr lang="da-DK" sz="1100" b="0" i="0" dirty="0">
                        <a:solidFill>
                          <a:srgbClr val="480062"/>
                        </a:solidFill>
                        <a:latin typeface="Montserrat" pitchFamily="2" charset="77"/>
                      </a:endParaRPr>
                    </a:p>
                    <a:p>
                      <a:r>
                        <a:rPr lang="da-DK" sz="1100" b="0" i="1" dirty="0">
                          <a:solidFill>
                            <a:srgbClr val="480062"/>
                          </a:solidFill>
                          <a:latin typeface="Montserrat" pitchFamily="2" charset="77"/>
                        </a:rPr>
                        <a:t>Eksempel: at begge parter melder ind, hvis noget ikke fungerer og skal justeres på</a:t>
                      </a: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2405911"/>
                  </a:ext>
                </a:extLst>
              </a:tr>
              <a:tr h="999513">
                <a:tc>
                  <a:txBody>
                    <a:bodyPr/>
                    <a:lstStyle/>
                    <a:p>
                      <a:r>
                        <a:rPr lang="da-DK" sz="1100" b="0" i="0" dirty="0">
                          <a:solidFill>
                            <a:srgbClr val="480062"/>
                          </a:solidFill>
                          <a:latin typeface="Montserrat Medium" pitchFamily="2" charset="77"/>
                        </a:rPr>
                        <a:t>Hvordan kommunikerer vi ved afbud eller sygdom fra begge sider?</a:t>
                      </a:r>
                    </a:p>
                    <a:p>
                      <a:endParaRPr lang="da-DK" sz="1100" b="0" i="1" dirty="0">
                        <a:solidFill>
                          <a:srgbClr val="480062"/>
                        </a:solidFill>
                        <a:latin typeface="Montserrat" pitchFamily="2" charset="77"/>
                      </a:endParaRPr>
                    </a:p>
                    <a:p>
                      <a:r>
                        <a:rPr lang="da-DK" sz="1100" b="0" i="1" dirty="0">
                          <a:solidFill>
                            <a:srgbClr val="480062"/>
                          </a:solidFill>
                          <a:latin typeface="Montserrat" pitchFamily="2" charset="77"/>
                        </a:rPr>
                        <a:t>Eksempel: nøglepersoner i foreningen og STU’en kontakter hinanden ved sygdom</a:t>
                      </a: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9050"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9694844"/>
                  </a:ext>
                </a:extLst>
              </a:tr>
              <a:tr h="1168718">
                <a:tc>
                  <a:txBody>
                    <a:bodyPr/>
                    <a:lstStyle/>
                    <a:p>
                      <a:r>
                        <a:rPr lang="da-DK" sz="1100" b="0" i="0" dirty="0">
                          <a:solidFill>
                            <a:srgbClr val="480062"/>
                          </a:solidFill>
                          <a:latin typeface="Montserrat Medium" pitchFamily="2" charset="77"/>
                        </a:rPr>
                        <a:t>Hvornår og hvordan tjekker vi ind og justerer på samarbejdet? </a:t>
                      </a:r>
                    </a:p>
                    <a:p>
                      <a:endParaRPr lang="da-DK" sz="1100" b="0" i="0" dirty="0">
                        <a:solidFill>
                          <a:srgbClr val="480062"/>
                        </a:solidFill>
                        <a:latin typeface="Montserrat" pitchFamily="2" charset="77"/>
                      </a:endParaRPr>
                    </a:p>
                    <a:p>
                      <a:r>
                        <a:rPr lang="da-DK" sz="1100" b="0" i="1" dirty="0">
                          <a:solidFill>
                            <a:srgbClr val="480062"/>
                          </a:solidFill>
                          <a:latin typeface="Montserrat" pitchFamily="2" charset="77"/>
                        </a:rPr>
                        <a:t>Eksempel: vi tjekker ind på mail eller evt. telefon efter to frivillige gange </a:t>
                      </a:r>
                    </a:p>
                    <a:p>
                      <a:r>
                        <a:rPr lang="da-DK" sz="1100" b="0" i="1" dirty="0">
                          <a:solidFill>
                            <a:srgbClr val="480062"/>
                          </a:solidFill>
                          <a:latin typeface="Montserrat" pitchFamily="2" charset="77"/>
                        </a:rPr>
                        <a:t>– og så aftaler vi et nyt møde.</a:t>
                      </a:r>
                    </a:p>
                  </a:txBody>
                  <a:tcPr marL="74295" marR="74295" marT="37148" marB="37148">
                    <a:lnL w="12700" cap="flat" cmpd="sng" algn="ctr">
                      <a:noFill/>
                      <a:prstDash val="solid"/>
                      <a:round/>
                      <a:headEnd type="none" w="med" len="med"/>
                      <a:tailEnd type="none" w="med" len="med"/>
                    </a:lnL>
                    <a:lnR w="19050" cap="flat" cmpd="sng" algn="ctr">
                      <a:solidFill>
                        <a:srgbClr val="D18CFF"/>
                      </a:solidFill>
                      <a:prstDash val="solid"/>
                      <a:round/>
                      <a:headEnd type="none" w="med" len="med"/>
                      <a:tailEnd type="none" w="med" len="med"/>
                    </a:lnR>
                    <a:lnT w="19050" cap="flat" cmpd="sng" algn="ctr">
                      <a:solidFill>
                        <a:srgbClr val="D18C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a-DK" sz="1100" b="0" i="0" dirty="0">
                        <a:solidFill>
                          <a:srgbClr val="480062"/>
                        </a:solidFill>
                        <a:latin typeface="Montserrat" pitchFamily="2" charset="77"/>
                      </a:endParaRPr>
                    </a:p>
                  </a:txBody>
                  <a:tcPr marL="74295" marR="74295" marT="37148" marB="37148">
                    <a:lnL w="19050" cap="flat" cmpd="sng" algn="ctr">
                      <a:solidFill>
                        <a:srgbClr val="D18CFF"/>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D18C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7529049"/>
                  </a:ext>
                </a:extLst>
              </a:tr>
            </a:tbl>
          </a:graphicData>
        </a:graphic>
      </p:graphicFrame>
      <p:pic>
        <p:nvPicPr>
          <p:cNvPr id="2" name="Billede 1" descr="Et billede, der indeholder clipart, tegneserie, Grafik&#10;&#10;Automatisk genereret beskrivelse">
            <a:extLst>
              <a:ext uri="{FF2B5EF4-FFF2-40B4-BE49-F238E27FC236}">
                <a16:creationId xmlns:a16="http://schemas.microsoft.com/office/drawing/2014/main" id="{A4F6AC3A-ADB9-4865-E65A-FACDB83B3BEF}"/>
              </a:ext>
            </a:extLst>
          </p:cNvPr>
          <p:cNvPicPr>
            <a:picLocks noChangeAspect="1"/>
          </p:cNvPicPr>
          <p:nvPr/>
        </p:nvPicPr>
        <p:blipFill>
          <a:blip r:embed="rId4"/>
          <a:stretch>
            <a:fillRect/>
          </a:stretch>
        </p:blipFill>
        <p:spPr>
          <a:xfrm>
            <a:off x="365083" y="357844"/>
            <a:ext cx="616198" cy="616198"/>
          </a:xfrm>
          <a:prstGeom prst="rect">
            <a:avLst/>
          </a:prstGeom>
        </p:spPr>
      </p:pic>
      <p:grpSp>
        <p:nvGrpSpPr>
          <p:cNvPr id="5" name="Gruppe 4">
            <a:extLst>
              <a:ext uri="{FF2B5EF4-FFF2-40B4-BE49-F238E27FC236}">
                <a16:creationId xmlns:a16="http://schemas.microsoft.com/office/drawing/2014/main" id="{C5793F14-0DBF-86DC-2EA8-96DA7A8A5FFC}"/>
              </a:ext>
            </a:extLst>
          </p:cNvPr>
          <p:cNvGrpSpPr/>
          <p:nvPr/>
        </p:nvGrpSpPr>
        <p:grpSpPr>
          <a:xfrm>
            <a:off x="1057481" y="414429"/>
            <a:ext cx="8483436" cy="525642"/>
            <a:chOff x="1189588" y="424397"/>
            <a:chExt cx="5041435" cy="525642"/>
          </a:xfrm>
        </p:grpSpPr>
        <p:sp>
          <p:nvSpPr>
            <p:cNvPr id="7" name="Google Shape;103;p2">
              <a:extLst>
                <a:ext uri="{FF2B5EF4-FFF2-40B4-BE49-F238E27FC236}">
                  <a16:creationId xmlns:a16="http://schemas.microsoft.com/office/drawing/2014/main" id="{6D9A488F-C058-6CB7-5CDA-E2F673B32883}"/>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da-DK" sz="1800" b="0" i="0" u="none" strike="noStrike" kern="0" cap="none" spc="0" normalizeH="0" baseline="0" noProof="0" dirty="0">
                  <a:ln>
                    <a:noFill/>
                  </a:ln>
                  <a:solidFill>
                    <a:srgbClr val="480062"/>
                  </a:solidFill>
                  <a:effectLst/>
                  <a:uLnTx/>
                  <a:uFillTx/>
                  <a:latin typeface=""/>
                  <a:ea typeface="+mn-ea"/>
                  <a:cs typeface="Arial"/>
                  <a:sym typeface="Montserrat Alternates Medium"/>
                </a:rPr>
                <a:t>FÆLLESMØDE MELLEM STU OG FORENING</a:t>
              </a:r>
              <a:endParaRPr kumimoji="0" lang="da-DK" sz="1200" b="0" i="0" u="none" strike="noStrike" kern="0" cap="none" spc="0" normalizeH="0" baseline="0" noProof="0" dirty="0">
                <a:ln>
                  <a:noFill/>
                </a:ln>
                <a:solidFill>
                  <a:srgbClr val="480062"/>
                </a:solidFill>
                <a:effectLst/>
                <a:uLnTx/>
                <a:uFillTx/>
                <a:latin typeface=""/>
                <a:ea typeface="+mn-ea"/>
                <a:cs typeface="Arial"/>
                <a:sym typeface="Arial"/>
              </a:endParaRPr>
            </a:p>
          </p:txBody>
        </p:sp>
        <p:sp>
          <p:nvSpPr>
            <p:cNvPr id="9" name="Google Shape;103;p2">
              <a:extLst>
                <a:ext uri="{FF2B5EF4-FFF2-40B4-BE49-F238E27FC236}">
                  <a16:creationId xmlns:a16="http://schemas.microsoft.com/office/drawing/2014/main" id="{BAD26FCF-67B8-CA73-3899-03E8F2BD5E67}"/>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SKAB SAMARBEJDE MELLEM STU OG FORENINGER</a:t>
              </a:r>
              <a:endParaRPr lang="da-DK" sz="800" dirty="0">
                <a:solidFill>
                  <a:srgbClr val="FF9E00"/>
                </a:solidFill>
                <a:latin typeface="Montserrat Medium" pitchFamily="2" charset="77"/>
              </a:endParaRPr>
            </a:p>
          </p:txBody>
        </p:sp>
      </p:grpSp>
    </p:spTree>
    <p:extLst>
      <p:ext uri="{BB962C8B-B14F-4D97-AF65-F5344CB8AC3E}">
        <p14:creationId xmlns:p14="http://schemas.microsoft.com/office/powerpoint/2010/main" val="616884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872589" cy="226211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da-DK" b="0" i="0" u="none" strike="noStrike" cap="none" dirty="0">
                <a:solidFill>
                  <a:srgbClr val="480062"/>
                </a:solidFill>
                <a:latin typeface="Montserrat Medium"/>
                <a:ea typeface="Montserrat Medium"/>
                <a:cs typeface="Montserrat Medium"/>
                <a:sym typeface="Montserrat Medium"/>
              </a:rPr>
              <a:t>Undervisers understøttende rolle</a:t>
            </a:r>
          </a:p>
          <a:p>
            <a:pPr defTabSz="742950">
              <a:defRPr/>
            </a:pPr>
            <a:r>
              <a:rPr lang="da-DK" sz="1200" dirty="0">
                <a:solidFill>
                  <a:srgbClr val="480062"/>
                </a:solidFill>
                <a:latin typeface="Montserrat" pitchFamily="2" charset="77"/>
              </a:rPr>
              <a:t>Det er vigtigt at overveje, hvordan du, som underviser, bedst understøtter de unge med henblik på, at de unge opnår selvstændighed, tryghed og ejerskab over deres frivillige engagement på sigt. Du kan kan have flere forskellige roller undervejs, og de kan skifte i takt med at du udfaser sin rolle med at understøtte de unge. </a:t>
            </a:r>
          </a:p>
          <a:p>
            <a:pPr defTabSz="742950">
              <a:defRPr/>
            </a:pPr>
            <a:endParaRPr lang="da-DK" sz="1200" dirty="0">
              <a:solidFill>
                <a:srgbClr val="480062"/>
              </a:solidFill>
              <a:latin typeface="Montserrat" pitchFamily="2" charset="77"/>
            </a:endParaRPr>
          </a:p>
          <a:p>
            <a:pPr defTabSz="742950">
              <a:defRPr/>
            </a:pPr>
            <a:r>
              <a:rPr lang="da-DK" sz="1200" dirty="0">
                <a:solidFill>
                  <a:srgbClr val="480062"/>
                </a:solidFill>
                <a:latin typeface="Montserrat" pitchFamily="2" charset="77"/>
              </a:rPr>
              <a:t>Kig på eksemplerne og tag en dialog om, hvilken rolle du som underviser skal have i starten og undervejs, </a:t>
            </a:r>
          </a:p>
          <a:p>
            <a:pPr defTabSz="742950">
              <a:defRPr/>
            </a:pPr>
            <a:r>
              <a:rPr lang="da-DK" sz="1200" dirty="0">
                <a:solidFill>
                  <a:srgbClr val="480062"/>
                </a:solidFill>
                <a:latin typeface="Montserrat" pitchFamily="2" charset="77"/>
              </a:rPr>
              <a:t>når de unge er frivillige og hvornår det ikke længere er nødvendigt, at du er med de unge. </a:t>
            </a:r>
          </a:p>
          <a:p>
            <a:pPr defTabSz="742950">
              <a:defRPr/>
            </a:pPr>
            <a:endParaRPr lang="da-DK" sz="1200" dirty="0">
              <a:solidFill>
                <a:srgbClr val="480062"/>
              </a:solidFill>
              <a:latin typeface="Montserrat" pitchFamily="2" charset="77"/>
            </a:endParaRPr>
          </a:p>
          <a:p>
            <a:pPr marL="232172" indent="-232172" defTabSz="742950">
              <a:buFont typeface="Arial" panose="020B0604020202020204" pitchFamily="34" charset="0"/>
              <a:buChar char="•"/>
              <a:defRPr/>
            </a:pPr>
            <a:r>
              <a:rPr lang="da-DK" sz="1200" dirty="0">
                <a:solidFill>
                  <a:srgbClr val="480062"/>
                </a:solidFill>
                <a:latin typeface="Montserrat" pitchFamily="2" charset="77"/>
              </a:rPr>
              <a:t>Hvilke roller har du som underviser? </a:t>
            </a:r>
          </a:p>
          <a:p>
            <a:pPr marL="232172" indent="-232172" defTabSz="742950">
              <a:buFont typeface="Arial" panose="020B0604020202020204" pitchFamily="34" charset="0"/>
              <a:buChar char="•"/>
              <a:defRPr/>
            </a:pPr>
            <a:r>
              <a:rPr lang="da-DK" sz="1200" dirty="0">
                <a:solidFill>
                  <a:srgbClr val="480062"/>
                </a:solidFill>
                <a:latin typeface="Montserrat" pitchFamily="2" charset="77"/>
              </a:rPr>
              <a:t>hvilken rolle starter du ud med? Hvilken rolle vil du gerne ende med at have?</a:t>
            </a:r>
          </a:p>
          <a:p>
            <a:pPr marL="232172" indent="-232172" defTabSz="742950">
              <a:buFont typeface="Arial" panose="020B0604020202020204" pitchFamily="34" charset="0"/>
              <a:buChar char="•"/>
              <a:defRPr/>
            </a:pPr>
            <a:r>
              <a:rPr lang="da-DK" sz="1200" dirty="0">
                <a:solidFill>
                  <a:srgbClr val="480062"/>
                </a:solidFill>
                <a:latin typeface="Montserrat" pitchFamily="2" charset="77"/>
              </a:rPr>
              <a:t>Hvornår tjekker vi ind omkring det igen?</a:t>
            </a:r>
          </a:p>
        </p:txBody>
      </p:sp>
      <p:pic>
        <p:nvPicPr>
          <p:cNvPr id="5" name="Google Shape;101;p2" descr="Et billede, der indeholder tekst&#10;&#10;Automatisk genereret beskrivelse">
            <a:extLst>
              <a:ext uri="{FF2B5EF4-FFF2-40B4-BE49-F238E27FC236}">
                <a16:creationId xmlns:a16="http://schemas.microsoft.com/office/drawing/2014/main" id="{0E879C37-FB31-8922-4BEC-E53BE4464EB5}"/>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grpSp>
        <p:nvGrpSpPr>
          <p:cNvPr id="39" name="Gruppe 38">
            <a:extLst>
              <a:ext uri="{FF2B5EF4-FFF2-40B4-BE49-F238E27FC236}">
                <a16:creationId xmlns:a16="http://schemas.microsoft.com/office/drawing/2014/main" id="{697C8C6B-981E-F0A8-05B6-D5E8926E4A86}"/>
              </a:ext>
            </a:extLst>
          </p:cNvPr>
          <p:cNvGrpSpPr/>
          <p:nvPr/>
        </p:nvGrpSpPr>
        <p:grpSpPr>
          <a:xfrm>
            <a:off x="512431" y="3686641"/>
            <a:ext cx="1648005" cy="2342370"/>
            <a:chOff x="4128977" y="3686641"/>
            <a:chExt cx="1648005" cy="2342370"/>
          </a:xfrm>
        </p:grpSpPr>
        <p:sp>
          <p:nvSpPr>
            <p:cNvPr id="40" name="Afrundet rektangel 39">
              <a:extLst>
                <a:ext uri="{FF2B5EF4-FFF2-40B4-BE49-F238E27FC236}">
                  <a16:creationId xmlns:a16="http://schemas.microsoft.com/office/drawing/2014/main" id="{4EC1D8CA-7A65-F66B-5073-3D7EBE8B17F5}"/>
                </a:ext>
              </a:extLst>
            </p:cNvPr>
            <p:cNvSpPr/>
            <p:nvPr/>
          </p:nvSpPr>
          <p:spPr>
            <a:xfrm>
              <a:off x="4129017" y="4009292"/>
              <a:ext cx="1647965" cy="2019719"/>
            </a:xfrm>
            <a:prstGeom prst="roundRect">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1" name="Tekstfelt 40">
              <a:extLst>
                <a:ext uri="{FF2B5EF4-FFF2-40B4-BE49-F238E27FC236}">
                  <a16:creationId xmlns:a16="http://schemas.microsoft.com/office/drawing/2014/main" id="{13E4C8C6-8253-0729-04A5-7AB45E4C91E7}"/>
                </a:ext>
              </a:extLst>
            </p:cNvPr>
            <p:cNvSpPr txBox="1"/>
            <p:nvPr/>
          </p:nvSpPr>
          <p:spPr>
            <a:xfrm>
              <a:off x="4128977" y="4430364"/>
              <a:ext cx="1648005" cy="1523494"/>
            </a:xfrm>
            <a:prstGeom prst="rect">
              <a:avLst/>
            </a:prstGeom>
            <a:noFill/>
          </p:spPr>
          <p:txBody>
            <a:bodyPr wrap="square" rtlCol="0">
              <a:spAutoFit/>
            </a:bodyPr>
            <a:lstStyle/>
            <a:p>
              <a:pPr algn="ctr"/>
              <a:r>
                <a:rPr lang="da-DK" sz="1200" dirty="0">
                  <a:solidFill>
                    <a:srgbClr val="480062"/>
                  </a:solidFill>
                  <a:latin typeface="Montserrat Medium" pitchFamily="2" charset="77"/>
                </a:rPr>
                <a:t>Medfrivillig</a:t>
              </a:r>
              <a:br>
                <a:rPr lang="da-DK" sz="900" dirty="0">
                  <a:solidFill>
                    <a:srgbClr val="480062"/>
                  </a:solidFill>
                  <a:latin typeface="Montserrat" pitchFamily="2" charset="77"/>
                </a:rPr>
              </a:br>
              <a:endParaRPr lang="da-DK" sz="900" dirty="0">
                <a:solidFill>
                  <a:srgbClr val="480062"/>
                </a:solidFill>
                <a:latin typeface="Montserrat" pitchFamily="2" charset="77"/>
              </a:endParaRPr>
            </a:p>
            <a:p>
              <a:pPr algn="ctr"/>
              <a:r>
                <a:rPr lang="da-DK" sz="900" dirty="0">
                  <a:solidFill>
                    <a:srgbClr val="480062"/>
                  </a:solidFill>
                  <a:latin typeface="Montserrat" pitchFamily="2" charset="77"/>
                </a:rPr>
                <a:t>Du hjælper den unge med at blive fortrolig med frivilligopgaven ved selv at guide og vise, hvordan det kan gøres. Du kan også hjælpe med at finde nye opgaver til de unge undervejs</a:t>
              </a:r>
            </a:p>
          </p:txBody>
        </p:sp>
        <p:pic>
          <p:nvPicPr>
            <p:cNvPr id="42" name="Billede 41" descr="Et billede, der indeholder Grafik, cirkel, viol, Syren/lyslilla&#10;&#10;Automatisk genereret beskrivelse">
              <a:extLst>
                <a:ext uri="{FF2B5EF4-FFF2-40B4-BE49-F238E27FC236}">
                  <a16:creationId xmlns:a16="http://schemas.microsoft.com/office/drawing/2014/main" id="{B2F11A19-9ACA-7ACC-292D-D1B0FC227E4B}"/>
                </a:ext>
              </a:extLst>
            </p:cNvPr>
            <p:cNvPicPr>
              <a:picLocks noChangeAspect="1"/>
            </p:cNvPicPr>
            <p:nvPr/>
          </p:nvPicPr>
          <p:blipFill>
            <a:blip r:embed="rId4"/>
            <a:stretch>
              <a:fillRect/>
            </a:stretch>
          </p:blipFill>
          <p:spPr>
            <a:xfrm>
              <a:off x="4630819" y="3686641"/>
              <a:ext cx="653181" cy="653181"/>
            </a:xfrm>
            <a:prstGeom prst="rect">
              <a:avLst/>
            </a:prstGeom>
          </p:spPr>
        </p:pic>
      </p:grpSp>
      <p:grpSp>
        <p:nvGrpSpPr>
          <p:cNvPr id="52" name="Gruppe 51">
            <a:extLst>
              <a:ext uri="{FF2B5EF4-FFF2-40B4-BE49-F238E27FC236}">
                <a16:creationId xmlns:a16="http://schemas.microsoft.com/office/drawing/2014/main" id="{10C13B55-7D37-8F33-4B72-B3087F6D4BC2}"/>
              </a:ext>
            </a:extLst>
          </p:cNvPr>
          <p:cNvGrpSpPr/>
          <p:nvPr/>
        </p:nvGrpSpPr>
        <p:grpSpPr>
          <a:xfrm>
            <a:off x="2320696" y="3682701"/>
            <a:ext cx="1417292" cy="2346310"/>
            <a:chOff x="2320696" y="3682701"/>
            <a:chExt cx="1417292" cy="2346310"/>
          </a:xfrm>
        </p:grpSpPr>
        <p:sp>
          <p:nvSpPr>
            <p:cNvPr id="36" name="Afrundet rektangel 35">
              <a:extLst>
                <a:ext uri="{FF2B5EF4-FFF2-40B4-BE49-F238E27FC236}">
                  <a16:creationId xmlns:a16="http://schemas.microsoft.com/office/drawing/2014/main" id="{E89CCAC9-FE37-3175-5B4B-2E02D82AB77A}"/>
                </a:ext>
              </a:extLst>
            </p:cNvPr>
            <p:cNvSpPr/>
            <p:nvPr/>
          </p:nvSpPr>
          <p:spPr>
            <a:xfrm>
              <a:off x="2320736" y="4009292"/>
              <a:ext cx="1417252" cy="2019719"/>
            </a:xfrm>
            <a:prstGeom prst="roundRect">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7" name="Tekstfelt 36">
              <a:extLst>
                <a:ext uri="{FF2B5EF4-FFF2-40B4-BE49-F238E27FC236}">
                  <a16:creationId xmlns:a16="http://schemas.microsoft.com/office/drawing/2014/main" id="{0036BDF7-3328-DD32-2CDF-51A8C2F3284E}"/>
                </a:ext>
              </a:extLst>
            </p:cNvPr>
            <p:cNvSpPr txBox="1"/>
            <p:nvPr/>
          </p:nvSpPr>
          <p:spPr>
            <a:xfrm>
              <a:off x="2320696" y="4430364"/>
              <a:ext cx="1417252" cy="1261884"/>
            </a:xfrm>
            <a:prstGeom prst="rect">
              <a:avLst/>
            </a:prstGeom>
            <a:noFill/>
          </p:spPr>
          <p:txBody>
            <a:bodyPr wrap="square" rtlCol="0">
              <a:spAutoFit/>
            </a:bodyPr>
            <a:lstStyle/>
            <a:p>
              <a:pPr algn="ctr"/>
              <a:r>
                <a:rPr lang="da-DK" sz="1200" dirty="0">
                  <a:solidFill>
                    <a:srgbClr val="480062"/>
                  </a:solidFill>
                  <a:latin typeface="Montserrat Medium" pitchFamily="2" charset="77"/>
                </a:rPr>
                <a:t>Vejviser</a:t>
              </a:r>
              <a:br>
                <a:rPr lang="da-DK" sz="1000" dirty="0">
                  <a:solidFill>
                    <a:srgbClr val="480062"/>
                  </a:solidFill>
                  <a:latin typeface="Montserrat" pitchFamily="2" charset="77"/>
                </a:rPr>
              </a:br>
              <a:br>
                <a:rPr lang="da-DK" sz="1000" dirty="0">
                  <a:solidFill>
                    <a:srgbClr val="480062"/>
                  </a:solidFill>
                  <a:latin typeface="Montserrat" pitchFamily="2" charset="77"/>
                </a:rPr>
              </a:br>
              <a:r>
                <a:rPr lang="da-DK" sz="900" dirty="0">
                  <a:solidFill>
                    <a:srgbClr val="480062"/>
                  </a:solidFill>
                  <a:latin typeface="Montserrat" pitchFamily="2" charset="77"/>
                </a:rPr>
                <a:t>Du følger de unge fra STU’en til foreningen men venter udenfor, </a:t>
              </a:r>
            </a:p>
            <a:p>
              <a:pPr algn="ctr"/>
              <a:r>
                <a:rPr lang="da-DK" sz="900" dirty="0">
                  <a:solidFill>
                    <a:srgbClr val="480062"/>
                  </a:solidFill>
                  <a:latin typeface="Montserrat" pitchFamily="2" charset="77"/>
                </a:rPr>
                <a:t>så de unge deltager selvstændigt som frivillige</a:t>
              </a:r>
              <a:endParaRPr lang="da-DK" sz="1000" dirty="0">
                <a:solidFill>
                  <a:srgbClr val="480062"/>
                </a:solidFill>
                <a:latin typeface="Montserrat" pitchFamily="2" charset="77"/>
              </a:endParaRPr>
            </a:p>
          </p:txBody>
        </p:sp>
        <p:pic>
          <p:nvPicPr>
            <p:cNvPr id="51" name="Billede 50" descr="Et billede, der indeholder cirkel, symbol, Grafik, lilla/violet&#10;&#10;Automatisk genereret beskrivelse">
              <a:extLst>
                <a:ext uri="{FF2B5EF4-FFF2-40B4-BE49-F238E27FC236}">
                  <a16:creationId xmlns:a16="http://schemas.microsoft.com/office/drawing/2014/main" id="{7DC93884-ED3F-BB08-24A8-4D85585575CA}"/>
                </a:ext>
              </a:extLst>
            </p:cNvPr>
            <p:cNvPicPr>
              <a:picLocks noChangeAspect="1"/>
            </p:cNvPicPr>
            <p:nvPr/>
          </p:nvPicPr>
          <p:blipFill>
            <a:blip r:embed="rId5"/>
            <a:stretch>
              <a:fillRect/>
            </a:stretch>
          </p:blipFill>
          <p:spPr>
            <a:xfrm>
              <a:off x="2702841" y="3682701"/>
              <a:ext cx="653181" cy="653181"/>
            </a:xfrm>
            <a:prstGeom prst="rect">
              <a:avLst/>
            </a:prstGeom>
          </p:spPr>
        </p:pic>
      </p:grpSp>
      <p:grpSp>
        <p:nvGrpSpPr>
          <p:cNvPr id="55" name="Gruppe 54">
            <a:extLst>
              <a:ext uri="{FF2B5EF4-FFF2-40B4-BE49-F238E27FC236}">
                <a16:creationId xmlns:a16="http://schemas.microsoft.com/office/drawing/2014/main" id="{77047815-B717-3F43-5D38-57DCE5A37E0D}"/>
              </a:ext>
            </a:extLst>
          </p:cNvPr>
          <p:cNvGrpSpPr/>
          <p:nvPr/>
        </p:nvGrpSpPr>
        <p:grpSpPr>
          <a:xfrm>
            <a:off x="3898208" y="3682701"/>
            <a:ext cx="1648005" cy="2342370"/>
            <a:chOff x="4128998" y="3686641"/>
            <a:chExt cx="1648005" cy="2342370"/>
          </a:xfrm>
        </p:grpSpPr>
        <p:sp>
          <p:nvSpPr>
            <p:cNvPr id="31" name="Afrundet rektangel 30">
              <a:extLst>
                <a:ext uri="{FF2B5EF4-FFF2-40B4-BE49-F238E27FC236}">
                  <a16:creationId xmlns:a16="http://schemas.microsoft.com/office/drawing/2014/main" id="{53B931EB-3C7D-6DDF-4D3D-B50E6D8F3989}"/>
                </a:ext>
              </a:extLst>
            </p:cNvPr>
            <p:cNvSpPr/>
            <p:nvPr/>
          </p:nvSpPr>
          <p:spPr>
            <a:xfrm>
              <a:off x="4129038" y="4009292"/>
              <a:ext cx="1647965" cy="2019719"/>
            </a:xfrm>
            <a:prstGeom prst="roundRect">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 name="Tekstfelt 31">
              <a:extLst>
                <a:ext uri="{FF2B5EF4-FFF2-40B4-BE49-F238E27FC236}">
                  <a16:creationId xmlns:a16="http://schemas.microsoft.com/office/drawing/2014/main" id="{14F659BD-D2BD-348B-924B-A09D6D7047E1}"/>
                </a:ext>
              </a:extLst>
            </p:cNvPr>
            <p:cNvSpPr txBox="1"/>
            <p:nvPr/>
          </p:nvSpPr>
          <p:spPr>
            <a:xfrm>
              <a:off x="4128998" y="4430364"/>
              <a:ext cx="1648005" cy="1523494"/>
            </a:xfrm>
            <a:prstGeom prst="rect">
              <a:avLst/>
            </a:prstGeom>
            <a:noFill/>
          </p:spPr>
          <p:txBody>
            <a:bodyPr wrap="square" rtlCol="0">
              <a:spAutoFit/>
            </a:bodyPr>
            <a:lstStyle/>
            <a:p>
              <a:pPr algn="ctr"/>
              <a:r>
                <a:rPr lang="da-DK" sz="1200" dirty="0">
                  <a:solidFill>
                    <a:srgbClr val="480062"/>
                  </a:solidFill>
                  <a:latin typeface="Montserrat Medium" pitchFamily="2" charset="77"/>
                </a:rPr>
                <a:t>Fluen på væggen</a:t>
              </a:r>
              <a:br>
                <a:rPr lang="da-DK" sz="900" dirty="0">
                  <a:solidFill>
                    <a:srgbClr val="480062"/>
                  </a:solidFill>
                  <a:latin typeface="Montserrat" pitchFamily="2" charset="77"/>
                </a:rPr>
              </a:br>
              <a:endParaRPr lang="da-DK" sz="900" dirty="0">
                <a:solidFill>
                  <a:srgbClr val="480062"/>
                </a:solidFill>
                <a:latin typeface="Montserrat" pitchFamily="2" charset="77"/>
              </a:endParaRPr>
            </a:p>
            <a:p>
              <a:pPr algn="ctr"/>
              <a:r>
                <a:rPr lang="da-DK" sz="900" dirty="0">
                  <a:solidFill>
                    <a:srgbClr val="480062"/>
                  </a:solidFill>
                  <a:latin typeface="Montserrat" pitchFamily="2" charset="77"/>
                </a:rPr>
                <a:t>Du holder dig i baggrunden og er til stede hvis de unge har brug for det. Du observerer undervejs </a:t>
              </a:r>
            </a:p>
            <a:p>
              <a:pPr algn="ctr"/>
              <a:r>
                <a:rPr lang="da-DK" sz="900" dirty="0">
                  <a:solidFill>
                    <a:srgbClr val="480062"/>
                  </a:solidFill>
                  <a:latin typeface="Montserrat" pitchFamily="2" charset="77"/>
                </a:rPr>
                <a:t>og kan sparre med den unge om sin oplevelse bagefter</a:t>
              </a:r>
            </a:p>
          </p:txBody>
        </p:sp>
        <p:pic>
          <p:nvPicPr>
            <p:cNvPr id="53" name="Billede 52" descr="Et billede, der indeholder Grafik, tegneserie, clipart, viol&#10;&#10;Automatisk genereret beskrivelse">
              <a:extLst>
                <a:ext uri="{FF2B5EF4-FFF2-40B4-BE49-F238E27FC236}">
                  <a16:creationId xmlns:a16="http://schemas.microsoft.com/office/drawing/2014/main" id="{707B98C7-3DF2-6D80-287B-42BE4312C09F}"/>
                </a:ext>
              </a:extLst>
            </p:cNvPr>
            <p:cNvPicPr>
              <a:picLocks noChangeAspect="1"/>
            </p:cNvPicPr>
            <p:nvPr/>
          </p:nvPicPr>
          <p:blipFill>
            <a:blip r:embed="rId6"/>
            <a:stretch>
              <a:fillRect/>
            </a:stretch>
          </p:blipFill>
          <p:spPr>
            <a:xfrm>
              <a:off x="4630840" y="3686641"/>
              <a:ext cx="653181" cy="653181"/>
            </a:xfrm>
            <a:prstGeom prst="rect">
              <a:avLst/>
            </a:prstGeom>
          </p:spPr>
        </p:pic>
      </p:grpSp>
      <p:grpSp>
        <p:nvGrpSpPr>
          <p:cNvPr id="56" name="Gruppe 55">
            <a:extLst>
              <a:ext uri="{FF2B5EF4-FFF2-40B4-BE49-F238E27FC236}">
                <a16:creationId xmlns:a16="http://schemas.microsoft.com/office/drawing/2014/main" id="{B07F88E0-97DD-DC4D-BB46-AE82A2D7229C}"/>
              </a:ext>
            </a:extLst>
          </p:cNvPr>
          <p:cNvGrpSpPr/>
          <p:nvPr/>
        </p:nvGrpSpPr>
        <p:grpSpPr>
          <a:xfrm>
            <a:off x="5706393" y="3686640"/>
            <a:ext cx="1878913" cy="2342371"/>
            <a:chOff x="5706393" y="3686640"/>
            <a:chExt cx="1878913" cy="2342371"/>
          </a:xfrm>
        </p:grpSpPr>
        <p:sp>
          <p:nvSpPr>
            <p:cNvPr id="44" name="Afrundet rektangel 43">
              <a:extLst>
                <a:ext uri="{FF2B5EF4-FFF2-40B4-BE49-F238E27FC236}">
                  <a16:creationId xmlns:a16="http://schemas.microsoft.com/office/drawing/2014/main" id="{D5C2E2D4-E6F6-7431-E43F-9BE98B9D1358}"/>
                </a:ext>
              </a:extLst>
            </p:cNvPr>
            <p:cNvSpPr/>
            <p:nvPr/>
          </p:nvSpPr>
          <p:spPr>
            <a:xfrm>
              <a:off x="5706433" y="4009292"/>
              <a:ext cx="1878873" cy="2019719"/>
            </a:xfrm>
            <a:prstGeom prst="roundRect">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 name="Tekstfelt 44">
              <a:extLst>
                <a:ext uri="{FF2B5EF4-FFF2-40B4-BE49-F238E27FC236}">
                  <a16:creationId xmlns:a16="http://schemas.microsoft.com/office/drawing/2014/main" id="{55760CD6-B22F-0C6E-0A8E-75A13D82EBFD}"/>
                </a:ext>
              </a:extLst>
            </p:cNvPr>
            <p:cNvSpPr txBox="1"/>
            <p:nvPr/>
          </p:nvSpPr>
          <p:spPr>
            <a:xfrm>
              <a:off x="5706393" y="4430364"/>
              <a:ext cx="1868389" cy="1523494"/>
            </a:xfrm>
            <a:prstGeom prst="rect">
              <a:avLst/>
            </a:prstGeom>
            <a:noFill/>
          </p:spPr>
          <p:txBody>
            <a:bodyPr wrap="square" rtlCol="0">
              <a:spAutoFit/>
            </a:bodyPr>
            <a:lstStyle/>
            <a:p>
              <a:pPr algn="ctr"/>
              <a:r>
                <a:rPr lang="da-DK" sz="1200" dirty="0">
                  <a:solidFill>
                    <a:srgbClr val="480062"/>
                  </a:solidFill>
                  <a:latin typeface="Montserrat Medium" pitchFamily="2" charset="77"/>
                </a:rPr>
                <a:t>Oversætter</a:t>
              </a:r>
              <a:br>
                <a:rPr lang="da-DK" sz="900" dirty="0">
                  <a:solidFill>
                    <a:srgbClr val="480062"/>
                  </a:solidFill>
                  <a:latin typeface="Montserrat" pitchFamily="2" charset="77"/>
                </a:rPr>
              </a:br>
              <a:endParaRPr lang="da-DK" sz="900" dirty="0">
                <a:solidFill>
                  <a:srgbClr val="480062"/>
                </a:solidFill>
                <a:latin typeface="Montserrat" pitchFamily="2" charset="77"/>
              </a:endParaRPr>
            </a:p>
            <a:p>
              <a:pPr algn="ctr"/>
              <a:r>
                <a:rPr lang="da-DK" sz="900" dirty="0">
                  <a:solidFill>
                    <a:srgbClr val="480062"/>
                  </a:solidFill>
                  <a:latin typeface="Montserrat" pitchFamily="2" charset="77"/>
                </a:rPr>
                <a:t>Du hjælper de unge med at navigere i det nye fællesskab og forstå omgangsformer, sociale normer, forvent-ninger og opgaveløsning. </a:t>
              </a:r>
            </a:p>
            <a:p>
              <a:pPr algn="ctr"/>
              <a:r>
                <a:rPr lang="da-DK" sz="900" dirty="0">
                  <a:solidFill>
                    <a:srgbClr val="480062"/>
                  </a:solidFill>
                  <a:latin typeface="Montserrat" pitchFamily="2" charset="77"/>
                </a:rPr>
                <a:t>Du støtter i at opbygge rutiner og kendskab til de andre frivillige.</a:t>
              </a:r>
            </a:p>
          </p:txBody>
        </p:sp>
        <p:pic>
          <p:nvPicPr>
            <p:cNvPr id="54" name="Billede 53" descr="Et billede, der indeholder cirkel, Grafik, lilla/violet, Farverigt&#10;&#10;Automatisk genereret beskrivelse">
              <a:extLst>
                <a:ext uri="{FF2B5EF4-FFF2-40B4-BE49-F238E27FC236}">
                  <a16:creationId xmlns:a16="http://schemas.microsoft.com/office/drawing/2014/main" id="{827C46D1-AA27-DEAC-BBA2-E832A343EF29}"/>
                </a:ext>
              </a:extLst>
            </p:cNvPr>
            <p:cNvPicPr>
              <a:picLocks noChangeAspect="1"/>
            </p:cNvPicPr>
            <p:nvPr/>
          </p:nvPicPr>
          <p:blipFill>
            <a:blip r:embed="rId7"/>
            <a:stretch>
              <a:fillRect/>
            </a:stretch>
          </p:blipFill>
          <p:spPr>
            <a:xfrm>
              <a:off x="6313996" y="3686640"/>
              <a:ext cx="653181" cy="653181"/>
            </a:xfrm>
            <a:prstGeom prst="rect">
              <a:avLst/>
            </a:prstGeom>
          </p:spPr>
        </p:pic>
      </p:grpSp>
      <p:grpSp>
        <p:nvGrpSpPr>
          <p:cNvPr id="58" name="Gruppe 57">
            <a:extLst>
              <a:ext uri="{FF2B5EF4-FFF2-40B4-BE49-F238E27FC236}">
                <a16:creationId xmlns:a16="http://schemas.microsoft.com/office/drawing/2014/main" id="{B29793DB-FD63-5D6D-7AFA-F7D8730B7CAD}"/>
              </a:ext>
            </a:extLst>
          </p:cNvPr>
          <p:cNvGrpSpPr/>
          <p:nvPr/>
        </p:nvGrpSpPr>
        <p:grpSpPr>
          <a:xfrm>
            <a:off x="7745604" y="3686639"/>
            <a:ext cx="1648005" cy="2342372"/>
            <a:chOff x="7745604" y="3686639"/>
            <a:chExt cx="1648005" cy="2342372"/>
          </a:xfrm>
        </p:grpSpPr>
        <p:sp>
          <p:nvSpPr>
            <p:cNvPr id="48" name="Afrundet rektangel 47">
              <a:extLst>
                <a:ext uri="{FF2B5EF4-FFF2-40B4-BE49-F238E27FC236}">
                  <a16:creationId xmlns:a16="http://schemas.microsoft.com/office/drawing/2014/main" id="{0FCF8060-A1BA-0B73-9615-300B3FA0E635}"/>
                </a:ext>
              </a:extLst>
            </p:cNvPr>
            <p:cNvSpPr/>
            <p:nvPr/>
          </p:nvSpPr>
          <p:spPr>
            <a:xfrm>
              <a:off x="7745644" y="4009292"/>
              <a:ext cx="1647965" cy="2019719"/>
            </a:xfrm>
            <a:prstGeom prst="roundRect">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9" name="Tekstfelt 48">
              <a:extLst>
                <a:ext uri="{FF2B5EF4-FFF2-40B4-BE49-F238E27FC236}">
                  <a16:creationId xmlns:a16="http://schemas.microsoft.com/office/drawing/2014/main" id="{0E4371DF-A377-99EC-5BE2-21203D7D344A}"/>
                </a:ext>
              </a:extLst>
            </p:cNvPr>
            <p:cNvSpPr txBox="1"/>
            <p:nvPr/>
          </p:nvSpPr>
          <p:spPr>
            <a:xfrm>
              <a:off x="7745604" y="4430364"/>
              <a:ext cx="1648005" cy="1384995"/>
            </a:xfrm>
            <a:prstGeom prst="rect">
              <a:avLst/>
            </a:prstGeom>
            <a:noFill/>
          </p:spPr>
          <p:txBody>
            <a:bodyPr wrap="square" rtlCol="0">
              <a:spAutoFit/>
            </a:bodyPr>
            <a:lstStyle/>
            <a:p>
              <a:pPr algn="ctr"/>
              <a:r>
                <a:rPr lang="da-DK" sz="1200" dirty="0">
                  <a:solidFill>
                    <a:srgbClr val="480062"/>
                  </a:solidFill>
                  <a:latin typeface="Montserrat Medium" pitchFamily="2" charset="77"/>
                </a:rPr>
                <a:t>Koordinator</a:t>
              </a:r>
              <a:br>
                <a:rPr lang="da-DK" sz="900" dirty="0">
                  <a:solidFill>
                    <a:srgbClr val="480062"/>
                  </a:solidFill>
                  <a:latin typeface="Montserrat" pitchFamily="2" charset="77"/>
                </a:rPr>
              </a:br>
              <a:endParaRPr lang="da-DK" sz="900" dirty="0">
                <a:solidFill>
                  <a:srgbClr val="480062"/>
                </a:solidFill>
                <a:latin typeface="Montserrat" pitchFamily="2" charset="77"/>
              </a:endParaRPr>
            </a:p>
            <a:p>
              <a:pPr algn="ctr"/>
              <a:r>
                <a:rPr lang="da-DK" sz="900" dirty="0">
                  <a:solidFill>
                    <a:srgbClr val="480062"/>
                  </a:solidFill>
                  <a:latin typeface="Montserrat" pitchFamily="2" charset="77"/>
                </a:rPr>
                <a:t>Du laver konkrete </a:t>
              </a:r>
            </a:p>
            <a:p>
              <a:pPr algn="ctr"/>
              <a:r>
                <a:rPr lang="da-DK" sz="900" dirty="0">
                  <a:solidFill>
                    <a:srgbClr val="480062"/>
                  </a:solidFill>
                  <a:latin typeface="Montserrat" pitchFamily="2" charset="77"/>
                </a:rPr>
                <a:t>aftaler med de unge </a:t>
              </a:r>
            </a:p>
            <a:p>
              <a:pPr algn="ctr"/>
              <a:r>
                <a:rPr lang="da-DK" sz="900" dirty="0">
                  <a:solidFill>
                    <a:srgbClr val="480062"/>
                  </a:solidFill>
                  <a:latin typeface="Montserrat" pitchFamily="2" charset="77"/>
                </a:rPr>
                <a:t>og foreningen og koordinerer løbende mellem de to, men er ikke med de unge, når </a:t>
              </a:r>
            </a:p>
            <a:p>
              <a:pPr algn="ctr"/>
              <a:r>
                <a:rPr lang="da-DK" sz="900" dirty="0">
                  <a:solidFill>
                    <a:srgbClr val="480062"/>
                  </a:solidFill>
                  <a:latin typeface="Montserrat" pitchFamily="2" charset="77"/>
                </a:rPr>
                <a:t>de er frivillige</a:t>
              </a:r>
            </a:p>
          </p:txBody>
        </p:sp>
        <p:pic>
          <p:nvPicPr>
            <p:cNvPr id="57" name="Billede 56" descr="Et billede, der indeholder cirkel, Grafik, clipart, Magenta&#10;&#10;Automatisk genereret beskrivelse">
              <a:extLst>
                <a:ext uri="{FF2B5EF4-FFF2-40B4-BE49-F238E27FC236}">
                  <a16:creationId xmlns:a16="http://schemas.microsoft.com/office/drawing/2014/main" id="{61797405-1994-CB05-E3A1-89E0FB50B031}"/>
                </a:ext>
              </a:extLst>
            </p:cNvPr>
            <p:cNvPicPr>
              <a:picLocks noChangeAspect="1"/>
            </p:cNvPicPr>
            <p:nvPr/>
          </p:nvPicPr>
          <p:blipFill>
            <a:blip r:embed="rId8"/>
            <a:stretch>
              <a:fillRect/>
            </a:stretch>
          </p:blipFill>
          <p:spPr>
            <a:xfrm>
              <a:off x="8243015" y="3686639"/>
              <a:ext cx="653181" cy="653181"/>
            </a:xfrm>
            <a:prstGeom prst="rect">
              <a:avLst/>
            </a:prstGeom>
          </p:spPr>
        </p:pic>
      </p:grpSp>
      <p:pic>
        <p:nvPicPr>
          <p:cNvPr id="3" name="Billede 2" descr="Et billede, der indeholder clipart, tegneserie, Grafik&#10;&#10;Automatisk genereret beskrivelse">
            <a:extLst>
              <a:ext uri="{FF2B5EF4-FFF2-40B4-BE49-F238E27FC236}">
                <a16:creationId xmlns:a16="http://schemas.microsoft.com/office/drawing/2014/main" id="{B6DFC0AD-B612-B269-600B-5EF20AFC7EF3}"/>
              </a:ext>
            </a:extLst>
          </p:cNvPr>
          <p:cNvPicPr>
            <a:picLocks noChangeAspect="1"/>
          </p:cNvPicPr>
          <p:nvPr/>
        </p:nvPicPr>
        <p:blipFill>
          <a:blip r:embed="rId9"/>
          <a:stretch>
            <a:fillRect/>
          </a:stretch>
        </p:blipFill>
        <p:spPr>
          <a:xfrm>
            <a:off x="365083" y="357844"/>
            <a:ext cx="616198" cy="616198"/>
          </a:xfrm>
          <a:prstGeom prst="rect">
            <a:avLst/>
          </a:prstGeom>
        </p:spPr>
      </p:pic>
      <p:grpSp>
        <p:nvGrpSpPr>
          <p:cNvPr id="4" name="Gruppe 3">
            <a:extLst>
              <a:ext uri="{FF2B5EF4-FFF2-40B4-BE49-F238E27FC236}">
                <a16:creationId xmlns:a16="http://schemas.microsoft.com/office/drawing/2014/main" id="{D3C381C0-1349-808E-9DFE-001582B5C5A5}"/>
              </a:ext>
            </a:extLst>
          </p:cNvPr>
          <p:cNvGrpSpPr/>
          <p:nvPr/>
        </p:nvGrpSpPr>
        <p:grpSpPr>
          <a:xfrm>
            <a:off x="1057481" y="414429"/>
            <a:ext cx="8483436" cy="525642"/>
            <a:chOff x="1189588" y="424397"/>
            <a:chExt cx="5041435" cy="525642"/>
          </a:xfrm>
        </p:grpSpPr>
        <p:sp>
          <p:nvSpPr>
            <p:cNvPr id="7" name="Google Shape;103;p2">
              <a:extLst>
                <a:ext uri="{FF2B5EF4-FFF2-40B4-BE49-F238E27FC236}">
                  <a16:creationId xmlns:a16="http://schemas.microsoft.com/office/drawing/2014/main" id="{A72C6258-175D-8CA0-E081-6BA73C9C32AB}"/>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da-DK" sz="1800" b="0" i="0" u="none" strike="noStrike" kern="0" cap="none" spc="0" normalizeH="0" baseline="0" noProof="0" dirty="0">
                  <a:ln>
                    <a:noFill/>
                  </a:ln>
                  <a:solidFill>
                    <a:srgbClr val="480062"/>
                  </a:solidFill>
                  <a:effectLst/>
                  <a:uLnTx/>
                  <a:uFillTx/>
                  <a:latin typeface=""/>
                  <a:ea typeface="+mn-ea"/>
                  <a:cs typeface="Arial"/>
                  <a:sym typeface="Montserrat Alternates Medium"/>
                </a:rPr>
                <a:t>FÆLLESMØDE MELLEM STU OG FORENING</a:t>
              </a:r>
              <a:endParaRPr kumimoji="0" lang="da-DK" sz="1200" b="0" i="0" u="none" strike="noStrike" kern="0" cap="none" spc="0" normalizeH="0" baseline="0" noProof="0" dirty="0">
                <a:ln>
                  <a:noFill/>
                </a:ln>
                <a:solidFill>
                  <a:srgbClr val="480062"/>
                </a:solidFill>
                <a:effectLst/>
                <a:uLnTx/>
                <a:uFillTx/>
                <a:latin typeface=""/>
                <a:ea typeface="+mn-ea"/>
                <a:cs typeface="Arial"/>
                <a:sym typeface="Arial"/>
              </a:endParaRPr>
            </a:p>
          </p:txBody>
        </p:sp>
        <p:sp>
          <p:nvSpPr>
            <p:cNvPr id="8" name="Google Shape;103;p2">
              <a:extLst>
                <a:ext uri="{FF2B5EF4-FFF2-40B4-BE49-F238E27FC236}">
                  <a16:creationId xmlns:a16="http://schemas.microsoft.com/office/drawing/2014/main" id="{1C8EF4A6-6FFE-44DA-9CB0-75985B5386C3}"/>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SKAB SAMARBEJDE MELLEM STU OG FORENINGER</a:t>
              </a:r>
              <a:endParaRPr lang="da-DK"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TotalTime>
  <Words>865</Words>
  <Application>Microsoft Macintosh PowerPoint</Application>
  <PresentationFormat>A4-papir (210 x 297 mm)</PresentationFormat>
  <Paragraphs>79</Paragraphs>
  <Slides>5</Slides>
  <Notes>5</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5</vt:i4>
      </vt:variant>
    </vt:vector>
  </HeadingPairs>
  <TitlesOfParts>
    <vt:vector size="10" baseType="lpstr">
      <vt:lpstr>Arial</vt:lpstr>
      <vt:lpstr>Montserrat</vt:lpstr>
      <vt:lpstr>Calibri</vt:lpstr>
      <vt:lpstr>Montserrat Medium</vt:lpstr>
      <vt:lpstr>Office-tema</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151</cp:revision>
  <dcterms:created xsi:type="dcterms:W3CDTF">2022-08-09T11:08:44Z</dcterms:created>
  <dcterms:modified xsi:type="dcterms:W3CDTF">2025-01-09T16:42:36Z</dcterms:modified>
</cp:coreProperties>
</file>