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63" r:id="rId3"/>
    <p:sldId id="264" r:id="rId4"/>
    <p:sldId id="266" r:id="rId5"/>
    <p:sldId id="267" r:id="rId6"/>
    <p:sldId id="261" r:id="rId7"/>
    <p:sldId id="262" r:id="rId8"/>
    <p:sldId id="268" r:id="rId9"/>
  </p:sldIdLst>
  <p:sldSz cx="9906000" cy="6858000" type="A4"/>
  <p:notesSz cx="6858000" cy="9144000"/>
  <p:embeddedFontLst>
    <p:embeddedFont>
      <p:font typeface="Montserrat" pitchFamily="2" charset="77"/>
      <p:regular r:id="rId11"/>
      <p:bold r:id="rId12"/>
      <p:italic r:id="rId13"/>
      <p:boldItalic r:id="rId14"/>
    </p:embeddedFont>
    <p:embeddedFont>
      <p:font typeface="Montserrat Alternates Medium" panose="02000505000000020004" pitchFamily="2" charset="77"/>
      <p:regular r:id="rId15"/>
      <p:bold r:id="rId16"/>
      <p:italic r:id="rId17"/>
      <p:boldItalic r:id="rId18"/>
    </p:embeddedFont>
    <p:embeddedFont>
      <p:font typeface="Montserrat Light" pitchFamily="2" charset="77"/>
      <p:regular r:id="rId19"/>
      <p:bold r:id="rId20"/>
      <p:italic r:id="rId21"/>
      <p:boldItalic r:id="rId22"/>
    </p:embeddedFont>
    <p:embeddedFont>
      <p:font typeface="Montserrat Medium" pitchFamily="2" charset="77"/>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dDEqUtcemjsYNVLYHNSRxufbb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BED"/>
    <a:srgbClr val="FFFDEF"/>
    <a:srgbClr val="FFFCEE"/>
    <a:srgbClr val="7600BD"/>
    <a:srgbClr val="D18CFF"/>
    <a:srgbClr val="9742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2"/>
    <p:restoredTop sz="94694"/>
  </p:normalViewPr>
  <p:slideViewPr>
    <p:cSldViewPr snapToGrid="0">
      <p:cViewPr varScale="1">
        <p:scale>
          <a:sx n="121" d="100"/>
          <a:sy n="121" d="100"/>
        </p:scale>
        <p:origin x="10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customschemas.google.com/relationships/presentationmetadata" Target="metadata"/><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B2A8762-E231-9654-BB79-E4F7A989906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3DB273B-3646-ADAD-1548-155FFF49F7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664CEA93-C109-EE29-9E8D-218EE4F0596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509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4CFC60B-AB80-164C-555B-C96B9649D2D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7FD6EAC-5AC4-86AB-7BFB-1A58CFCA053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DAE865F7-0CBC-F512-7D46-3A9DD255CD5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7223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79A1510-3C0E-6386-6D2C-8FE90E55EDF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F457AB1E-4F2A-6EB1-F730-DE40CFF0D6B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26DDF4B0-DA0D-12D4-08CD-79660E157640}"/>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351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FC7ADCF8-9554-B755-3EEA-945CD023F987}"/>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D08195E7-D17A-E4B1-1BEB-0B1D6FE1FDB8}"/>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5:notes">
            <a:extLst>
              <a:ext uri="{FF2B5EF4-FFF2-40B4-BE49-F238E27FC236}">
                <a16:creationId xmlns:a16="http://schemas.microsoft.com/office/drawing/2014/main" id="{D16A0223-8DD5-93A3-01E0-EBE6A0D1E1A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5:notes">
            <a:extLst>
              <a:ext uri="{FF2B5EF4-FFF2-40B4-BE49-F238E27FC236}">
                <a16:creationId xmlns:a16="http://schemas.microsoft.com/office/drawing/2014/main" id="{7F7B9059-09D0-936A-AE33-9CED2D58749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6</a:t>
            </a:fld>
            <a:endParaRPr/>
          </a:p>
        </p:txBody>
      </p:sp>
    </p:spTree>
    <p:extLst>
      <p:ext uri="{BB962C8B-B14F-4D97-AF65-F5344CB8AC3E}">
        <p14:creationId xmlns:p14="http://schemas.microsoft.com/office/powerpoint/2010/main" val="1562415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3EC3173C-6E0F-ED5B-8A0B-86C6A93FE656}"/>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A80AC7C9-0703-74A1-E37D-8EF971895DE4}"/>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5:notes">
            <a:extLst>
              <a:ext uri="{FF2B5EF4-FFF2-40B4-BE49-F238E27FC236}">
                <a16:creationId xmlns:a16="http://schemas.microsoft.com/office/drawing/2014/main" id="{E079C02E-40FE-5394-4B8A-269BDC62C49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5:notes">
            <a:extLst>
              <a:ext uri="{FF2B5EF4-FFF2-40B4-BE49-F238E27FC236}">
                <a16:creationId xmlns:a16="http://schemas.microsoft.com/office/drawing/2014/main" id="{F579DAE7-089B-E474-683B-ADBB8B7749F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7</a:t>
            </a:fld>
            <a:endParaRPr/>
          </a:p>
        </p:txBody>
      </p:sp>
    </p:spTree>
    <p:extLst>
      <p:ext uri="{BB962C8B-B14F-4D97-AF65-F5344CB8AC3E}">
        <p14:creationId xmlns:p14="http://schemas.microsoft.com/office/powerpoint/2010/main" val="536400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D7EFD445-D532-2895-0E2D-0BD64888F27F}"/>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87C58252-5DD6-731E-EF44-C54880A2057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5:notes">
            <a:extLst>
              <a:ext uri="{FF2B5EF4-FFF2-40B4-BE49-F238E27FC236}">
                <a16:creationId xmlns:a16="http://schemas.microsoft.com/office/drawing/2014/main" id="{09019D6A-55C5-F0C8-2EEC-A3BB9AE8194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5:notes">
            <a:extLst>
              <a:ext uri="{FF2B5EF4-FFF2-40B4-BE49-F238E27FC236}">
                <a16:creationId xmlns:a16="http://schemas.microsoft.com/office/drawing/2014/main" id="{83F45DB6-3337-2C7C-0CAC-D41750926C1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8</a:t>
            </a:fld>
            <a:endParaRPr/>
          </a:p>
        </p:txBody>
      </p:sp>
    </p:spTree>
    <p:extLst>
      <p:ext uri="{BB962C8B-B14F-4D97-AF65-F5344CB8AC3E}">
        <p14:creationId xmlns:p14="http://schemas.microsoft.com/office/powerpoint/2010/main" val="4153358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Formålet med dilemmaøvelsen er, at eleverne deler erfaringer, tanker og eventuelle bekymringer om at være frivillige samt lader sig inspirere af hinanden. I øvelsen reflekterer eleverne aktivt ved at bruge sin krop til at tage stilling til en række dilemmaer om frivillighed. </a:t>
            </a:r>
            <a:endParaRPr dirty="0">
              <a:solidFill>
                <a:srgbClr val="FFFCEE"/>
              </a:solidFill>
              <a:latin typeface="Montserrat" pitchFamily="2" charset="77"/>
            </a:endParaRPr>
          </a:p>
        </p:txBody>
      </p:sp>
      <p:sp>
        <p:nvSpPr>
          <p:cNvPr id="91" name="Google Shape;91;p1"/>
          <p:cNvSpPr txBox="1"/>
          <p:nvPr/>
        </p:nvSpPr>
        <p:spPr>
          <a:xfrm>
            <a:off x="452282" y="2136620"/>
            <a:ext cx="5008472" cy="390102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Varighed: </a:t>
            </a:r>
            <a:r>
              <a:rPr lang="da-DK" dirty="0">
                <a:solidFill>
                  <a:srgbClr val="FFFCEE"/>
                </a:solidFill>
                <a:latin typeface="Montserrat" pitchFamily="2" charset="77"/>
                <a:ea typeface="Montserrat Light"/>
                <a:cs typeface="Montserrat Light"/>
                <a:sym typeface="Montserrat Light"/>
              </a:rPr>
              <a:t>15-30 min.</a:t>
            </a:r>
            <a:br>
              <a:rPr lang="da-DK" sz="1400" dirty="0">
                <a:solidFill>
                  <a:srgbClr val="FFFCEE"/>
                </a:solidFill>
                <a:latin typeface="Montserrat Medium"/>
                <a:ea typeface="Montserrat Medium"/>
                <a:cs typeface="Montserrat Medium"/>
                <a:sym typeface="Montserrat Medium"/>
              </a:rPr>
            </a:br>
            <a:r>
              <a:rPr lang="da-DK" sz="1400" dirty="0">
                <a:solidFill>
                  <a:srgbClr val="FFFCEE"/>
                </a:solidFill>
                <a:latin typeface="Montserrat Medium"/>
                <a:ea typeface="Montserrat Medium"/>
                <a:cs typeface="Montserrat Medium"/>
                <a:sym typeface="Montserrat Medium"/>
              </a:rPr>
              <a:t>Deltagere: </a:t>
            </a:r>
            <a:r>
              <a:rPr lang="da-DK" dirty="0">
                <a:solidFill>
                  <a:srgbClr val="FFFCEE"/>
                </a:solidFill>
                <a:latin typeface="Montserrat" pitchFamily="2" charset="77"/>
                <a:ea typeface="Montserrat Light"/>
                <a:cs typeface="Montserrat Light"/>
                <a:sym typeface="Montserrat Light"/>
              </a:rPr>
              <a:t>4-15 unge, undervisere og evt. foreninger</a:t>
            </a:r>
            <a:endParaRPr lang="da-DK" dirty="0">
              <a:solidFill>
                <a:srgbClr val="FFFCEE"/>
              </a:solidFill>
              <a:latin typeface="Montserrat" pitchFamily="2" charset="77"/>
              <a:ea typeface="Montserrat Light"/>
            </a:endParaRPr>
          </a:p>
          <a:p>
            <a:pPr marL="0" marR="0" lvl="0" indent="0" algn="l" rtl="0">
              <a:lnSpc>
                <a:spcPct val="150000"/>
              </a:lnSpc>
              <a:spcBef>
                <a:spcPts val="0"/>
              </a:spcBef>
              <a:spcAft>
                <a:spcPts val="0"/>
              </a:spcAft>
              <a:buNone/>
            </a:pPr>
            <a:endParaRPr lang="da-DK" sz="1400" dirty="0">
              <a:solidFill>
                <a:srgbClr val="FFFCEE"/>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Forberedelse</a:t>
            </a:r>
            <a:endParaRPr dirty="0">
              <a:solidFill>
                <a:srgbClr val="FFFCEE"/>
              </a:solidFill>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pitchFamily="2" charset="77"/>
                <a:ea typeface="Montserrat Light"/>
                <a:cs typeface="Montserrat Light"/>
                <a:sym typeface="Montserrat Light"/>
              </a:rPr>
              <a:t>Forbered en række dilemmaer om frivillighed, som de unge skal tage stilling til. Dilemmaet kan skrives ind i slideshow eller på medbragte skilte. </a:t>
            </a:r>
            <a:endParaRPr dirty="0">
              <a:solidFill>
                <a:srgbClr val="FFFCEE"/>
              </a:solidFill>
              <a:latin typeface="Montserrat" pitchFamily="2" charset="77"/>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pitchFamily="2" charset="77"/>
                <a:ea typeface="Montserrat Light"/>
                <a:cs typeface="Montserrat Light"/>
                <a:sym typeface="Montserrat Light"/>
              </a:rPr>
              <a:t>Print to skilte med teksten ”enig” og ”uenig”, som hænges op i hver ende af lokalet. Brug et lokale med god gulvplads.</a:t>
            </a:r>
            <a:endParaRPr lang="da-DK" dirty="0">
              <a:solidFill>
                <a:srgbClr val="FFFCEE"/>
              </a:solidFill>
              <a:latin typeface="Montserrat" pitchFamily="2" charset="77"/>
            </a:endParaRPr>
          </a:p>
          <a:p>
            <a:pPr marL="0" marR="0" lvl="0" indent="0" algn="l" rtl="0">
              <a:lnSpc>
                <a:spcPct val="150000"/>
              </a:lnSpc>
              <a:spcBef>
                <a:spcPts val="0"/>
              </a:spcBef>
              <a:spcAft>
                <a:spcPts val="0"/>
              </a:spcAft>
              <a:buNone/>
            </a:pPr>
            <a:endParaRPr sz="1100" dirty="0">
              <a:solidFill>
                <a:srgbClr val="FFFCEE"/>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None/>
            </a:pPr>
            <a:r>
              <a:rPr lang="da-DK" sz="1400" dirty="0">
                <a:solidFill>
                  <a:srgbClr val="FFFCEE"/>
                </a:solidFill>
                <a:latin typeface="Montserrat Medium"/>
                <a:ea typeface="Montserrat Medium"/>
                <a:cs typeface="Montserrat Medium"/>
                <a:sym typeface="Montserrat Medium"/>
              </a:rPr>
              <a:t>Materialer</a:t>
            </a:r>
            <a:endParaRPr dirty="0">
              <a:solidFill>
                <a:srgbClr val="FFFCEE"/>
              </a:solidFill>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pitchFamily="2" charset="77"/>
                <a:ea typeface="Montserrat Light"/>
                <a:cs typeface="Montserrat Light"/>
                <a:sym typeface="Montserrat Light"/>
              </a:rPr>
              <a:t>Slides eller skilte med dilemmaer </a:t>
            </a:r>
            <a:endParaRPr dirty="0">
              <a:solidFill>
                <a:srgbClr val="FFFCEE"/>
              </a:solidFill>
              <a:latin typeface="Montserrat" pitchFamily="2" charset="77"/>
            </a:endParaRPr>
          </a:p>
          <a:p>
            <a:pPr marL="171450" marR="0" lvl="0" indent="-171450" algn="l" rtl="0">
              <a:lnSpc>
                <a:spcPct val="150000"/>
              </a:lnSpc>
              <a:spcBef>
                <a:spcPts val="0"/>
              </a:spcBef>
              <a:spcAft>
                <a:spcPts val="0"/>
              </a:spcAft>
              <a:buClr>
                <a:srgbClr val="FFFDEF"/>
              </a:buClr>
              <a:buSzPts val="1200"/>
              <a:buFont typeface="Arial"/>
              <a:buChar char="•"/>
            </a:pPr>
            <a:r>
              <a:rPr lang="da-DK" sz="1200" dirty="0">
                <a:solidFill>
                  <a:srgbClr val="FFFCEE"/>
                </a:solidFill>
                <a:latin typeface="Montserrat" pitchFamily="2" charset="77"/>
                <a:ea typeface="Montserrat Light"/>
                <a:cs typeface="Montserrat Light"/>
                <a:sym typeface="Montserrat Light"/>
              </a:rPr>
              <a:t>Skilte med “enig” og “uenig”</a:t>
            </a:r>
            <a:endParaRPr dirty="0">
              <a:solidFill>
                <a:srgbClr val="FFFCEE"/>
              </a:solidFill>
              <a:latin typeface="Montserrat" pitchFamily="2" charset="77"/>
            </a:endParaRPr>
          </a:p>
        </p:txBody>
      </p:sp>
      <p:cxnSp>
        <p:nvCxnSpPr>
          <p:cNvPr id="92" name="Google Shape;92;p1"/>
          <p:cNvCxnSpPr>
            <a:cxnSpLocks/>
          </p:cNvCxnSpPr>
          <p:nvPr/>
        </p:nvCxnSpPr>
        <p:spPr>
          <a:xfrm>
            <a:off x="528177" y="2998000"/>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12431" y="5005167"/>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5835018"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a:extLst>
              <a:ext uri="{FF2B5EF4-FFF2-40B4-BE49-F238E27FC236}">
                <a16:creationId xmlns:a16="http://schemas.microsoft.com/office/drawing/2014/main" id="{A0F55D6E-8965-B499-5C0C-DD9811EEBF82}"/>
              </a:ext>
            </a:extLst>
          </p:cNvPr>
          <p:cNvPicPr>
            <a:picLocks noChangeAspect="1"/>
          </p:cNvPicPr>
          <p:nvPr/>
        </p:nvPicPr>
        <p:blipFill>
          <a:blip r:embed="rId3"/>
          <a:srcRect/>
          <a:stretch/>
        </p:blipFill>
        <p:spPr>
          <a:xfrm>
            <a:off x="6419159" y="3323487"/>
            <a:ext cx="3175000" cy="3175000"/>
          </a:xfrm>
          <a:prstGeom prst="rect">
            <a:avLst/>
          </a:prstGeom>
        </p:spPr>
      </p:pic>
      <p:pic>
        <p:nvPicPr>
          <p:cNvPr id="4" name="Billede 3" descr="Et billede, der indeholder tegneserie, clipart&#10;&#10;Automatisk genereret beskrivelse">
            <a:extLst>
              <a:ext uri="{FF2B5EF4-FFF2-40B4-BE49-F238E27FC236}">
                <a16:creationId xmlns:a16="http://schemas.microsoft.com/office/drawing/2014/main" id="{55FE48B3-46A9-4298-E61F-0FD0C5194FFF}"/>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78D4CE5D-76F1-9642-3060-400E027AAFC5}"/>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FB630A37-FF49-08E3-D592-893600D03B78}"/>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DILEMMAØVELSE</a:t>
              </a:r>
              <a:endParaRPr sz="1200" dirty="0">
                <a:solidFill>
                  <a:schemeClr val="bg1"/>
                </a:solidFill>
                <a:latin typeface="Montserrat Medium" pitchFamily="2" charset="77"/>
              </a:endParaRPr>
            </a:p>
          </p:txBody>
        </p:sp>
        <p:sp>
          <p:nvSpPr>
            <p:cNvPr id="8" name="Google Shape;103;p2">
              <a:extLst>
                <a:ext uri="{FF2B5EF4-FFF2-40B4-BE49-F238E27FC236}">
                  <a16:creationId xmlns:a16="http://schemas.microsoft.com/office/drawing/2014/main" id="{8243715B-F671-72A6-AA24-94E9C886EAA4}"/>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553428" cy="235445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Vær opmærksom på</a:t>
            </a:r>
            <a:br>
              <a:rPr lang="da-DK" dirty="0">
                <a:ea typeface="Montserrat Medium"/>
              </a:rPr>
            </a:br>
            <a:r>
              <a:rPr lang="da-DK" sz="1200" dirty="0">
                <a:solidFill>
                  <a:srgbClr val="480062"/>
                </a:solidFill>
                <a:latin typeface="Montserrat" pitchFamily="2" charset="77"/>
                <a:ea typeface="Montserrat"/>
                <a:cs typeface="Montserrat"/>
                <a:sym typeface="Montserrat"/>
              </a:rPr>
              <a:t>Dilemmaøvelsen kræver, at de unge tager aktivt stilling til en række udsagn. Det kan for nogle unge være grænseoverskridende, d</a:t>
            </a:r>
            <a:r>
              <a:rPr lang="da-DK" sz="1200" dirty="0">
                <a:solidFill>
                  <a:srgbClr val="480062"/>
                </a:solidFill>
                <a:latin typeface="Montserrat" pitchFamily="2" charset="77"/>
                <a:ea typeface="Montserrat"/>
                <a:cs typeface="Montserrat"/>
                <a:sym typeface="Montserrat"/>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 man ikke kan ”gemme” sig i øvelsen. </a:t>
            </a:r>
            <a:r>
              <a:rPr lang="da-DK" sz="1200" dirty="0">
                <a:solidFill>
                  <a:srgbClr val="480062"/>
                </a:solidFill>
                <a:latin typeface="Montserrat" pitchFamily="2" charset="77"/>
                <a:ea typeface="Montserrat"/>
                <a:cs typeface="Montserrat"/>
                <a:sym typeface="Montserrat"/>
              </a:rPr>
              <a:t>Nogle unge ønsker ikke at dele deres tanker med deres klassekammerater og aktivt vise, hvad der holdning til forskellige udsagn er. Derfor er det særlig vigtigt, at du skaber et trygt rum, hvor der ikke findes rigtige eller forkerte svar. </a:t>
            </a:r>
            <a:endParaRPr lang="da-DK" sz="1200" dirty="0">
              <a:latin typeface="Montserrat" pitchFamily="2" charset="77"/>
            </a:endParaRPr>
          </a:p>
          <a:p>
            <a:pPr marL="0" marR="0" lvl="0" indent="0" algn="l" rtl="0">
              <a:lnSpc>
                <a:spcPct val="150000"/>
              </a:lnSpc>
              <a:spcBef>
                <a:spcPts val="0"/>
              </a:spcBef>
              <a:spcAft>
                <a:spcPts val="0"/>
              </a:spcAft>
              <a:buNone/>
            </a:pPr>
            <a:endParaRPr lang="da-DK" sz="1200" dirty="0">
              <a:solidFill>
                <a:srgbClr val="480062"/>
              </a:solidFill>
              <a:latin typeface="Montserrat" pitchFamily="2" charset="77"/>
              <a:ea typeface="Montserrat"/>
              <a:cs typeface="Montserrat"/>
              <a:sym typeface="Montserrat"/>
            </a:endParaRPr>
          </a:p>
          <a:p>
            <a:pPr marL="0" marR="0" lvl="0" indent="0" algn="l" rtl="0">
              <a:lnSpc>
                <a:spcPct val="150000"/>
              </a:lnSpc>
              <a:spcBef>
                <a:spcPts val="0"/>
              </a:spcBef>
              <a:spcAft>
                <a:spcPts val="0"/>
              </a:spcAft>
              <a:buNone/>
            </a:pPr>
            <a:r>
              <a:rPr lang="da-DK" sz="1200" dirty="0">
                <a:solidFill>
                  <a:srgbClr val="480062"/>
                </a:solidFill>
                <a:latin typeface="Montserrat" pitchFamily="2" charset="77"/>
                <a:ea typeface="Montserrat"/>
                <a:cs typeface="Montserrat"/>
                <a:sym typeface="Montserrat"/>
              </a:rPr>
              <a:t>Du kan evt. invitere andre undervisere og foreninger ind i øvelsen og lade dem indtage nogle af de mere tabuiserede eller upopulære holdninger. </a:t>
            </a:r>
            <a:endParaRPr lang="da-DK" sz="1200" dirty="0">
              <a:latin typeface="Montserrat" pitchFamily="2" charset="77"/>
            </a:endParaRPr>
          </a:p>
        </p:txBody>
      </p:sp>
      <p:pic>
        <p:nvPicPr>
          <p:cNvPr id="3" name="Google Shape;101;p2" descr="Et billede, der indeholder tekst&#10;&#10;Automatisk genereret beskrivelse">
            <a:extLst>
              <a:ext uri="{FF2B5EF4-FFF2-40B4-BE49-F238E27FC236}">
                <a16:creationId xmlns:a16="http://schemas.microsoft.com/office/drawing/2014/main" id="{BA6CC0C1-A781-9BD0-FBEB-F1DEA4265973}"/>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4" name="Billede 3" descr="Et billede, der indeholder tegneserie, clipart&#10;&#10;Automatisk genereret beskrivelse">
            <a:extLst>
              <a:ext uri="{FF2B5EF4-FFF2-40B4-BE49-F238E27FC236}">
                <a16:creationId xmlns:a16="http://schemas.microsoft.com/office/drawing/2014/main" id="{22D50756-32E1-7677-F58C-2ED1F5472EE5}"/>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5" name="Gruppe 4">
            <a:extLst>
              <a:ext uri="{FF2B5EF4-FFF2-40B4-BE49-F238E27FC236}">
                <a16:creationId xmlns:a16="http://schemas.microsoft.com/office/drawing/2014/main" id="{444F4CDE-B0A3-4561-0845-D40650739912}"/>
              </a:ext>
            </a:extLst>
          </p:cNvPr>
          <p:cNvGrpSpPr/>
          <p:nvPr/>
        </p:nvGrpSpPr>
        <p:grpSpPr>
          <a:xfrm>
            <a:off x="1057481" y="414429"/>
            <a:ext cx="5041435" cy="525642"/>
            <a:chOff x="1189588" y="424397"/>
            <a:chExt cx="5041435" cy="525642"/>
          </a:xfrm>
        </p:grpSpPr>
        <p:sp>
          <p:nvSpPr>
            <p:cNvPr id="6" name="Google Shape;103;p2">
              <a:extLst>
                <a:ext uri="{FF2B5EF4-FFF2-40B4-BE49-F238E27FC236}">
                  <a16:creationId xmlns:a16="http://schemas.microsoft.com/office/drawing/2014/main" id="{D4344E06-E420-C38F-48FA-54EBED9566D0}"/>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DILEMMAØVELSE</a:t>
              </a:r>
              <a:endParaRPr sz="1200" dirty="0">
                <a:solidFill>
                  <a:srgbClr val="480062"/>
                </a:solidFill>
                <a:latin typeface="Montserrat Medium" pitchFamily="2" charset="77"/>
              </a:endParaRPr>
            </a:p>
          </p:txBody>
        </p:sp>
        <p:sp>
          <p:nvSpPr>
            <p:cNvPr id="7" name="Google Shape;103;p2">
              <a:extLst>
                <a:ext uri="{FF2B5EF4-FFF2-40B4-BE49-F238E27FC236}">
                  <a16:creationId xmlns:a16="http://schemas.microsoft.com/office/drawing/2014/main" id="{F30120CE-29FA-0442-40FA-AA7F797E92E6}"/>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D3E1250F-DB34-BAC1-4EBD-0D6AA118B3C6}"/>
            </a:ext>
          </a:extLst>
        </p:cNvPr>
        <p:cNvGrpSpPr/>
        <p:nvPr/>
      </p:nvGrpSpPr>
      <p:grpSpPr>
        <a:xfrm>
          <a:off x="0" y="0"/>
          <a:ext cx="0" cy="0"/>
          <a:chOff x="0" y="0"/>
          <a:chExt cx="0" cy="0"/>
        </a:xfrm>
      </p:grpSpPr>
      <p:sp>
        <p:nvSpPr>
          <p:cNvPr id="38" name="Ellipse 37">
            <a:extLst>
              <a:ext uri="{FF2B5EF4-FFF2-40B4-BE49-F238E27FC236}">
                <a16:creationId xmlns:a16="http://schemas.microsoft.com/office/drawing/2014/main" id="{38797EE4-E3AE-20EA-A6B2-0EEF1ACE7A2A}"/>
              </a:ext>
            </a:extLst>
          </p:cNvPr>
          <p:cNvSpPr/>
          <p:nvPr/>
        </p:nvSpPr>
        <p:spPr>
          <a:xfrm rot="10800000">
            <a:off x="569140" y="4830268"/>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7" name="Ellipse 36">
            <a:extLst>
              <a:ext uri="{FF2B5EF4-FFF2-40B4-BE49-F238E27FC236}">
                <a16:creationId xmlns:a16="http://schemas.microsoft.com/office/drawing/2014/main" id="{C9322863-5BCE-2C93-0E3F-BF96CD89803E}"/>
              </a:ext>
            </a:extLst>
          </p:cNvPr>
          <p:cNvSpPr/>
          <p:nvPr/>
        </p:nvSpPr>
        <p:spPr>
          <a:xfrm rot="10800000">
            <a:off x="562138" y="4221512"/>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6" name="Ellipse 35">
            <a:extLst>
              <a:ext uri="{FF2B5EF4-FFF2-40B4-BE49-F238E27FC236}">
                <a16:creationId xmlns:a16="http://schemas.microsoft.com/office/drawing/2014/main" id="{E3F21F19-CF14-372E-6DE7-63202C94B80C}"/>
              </a:ext>
            </a:extLst>
          </p:cNvPr>
          <p:cNvSpPr/>
          <p:nvPr/>
        </p:nvSpPr>
        <p:spPr>
          <a:xfrm rot="10800000">
            <a:off x="562139" y="3616938"/>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 name="Ellipse 34">
            <a:extLst>
              <a:ext uri="{FF2B5EF4-FFF2-40B4-BE49-F238E27FC236}">
                <a16:creationId xmlns:a16="http://schemas.microsoft.com/office/drawing/2014/main" id="{F010758F-F031-0D9C-B26F-DA8CE9E437BA}"/>
              </a:ext>
            </a:extLst>
          </p:cNvPr>
          <p:cNvSpPr/>
          <p:nvPr/>
        </p:nvSpPr>
        <p:spPr>
          <a:xfrm rot="10800000">
            <a:off x="562139" y="3104394"/>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 name="Ellipse 33">
            <a:extLst>
              <a:ext uri="{FF2B5EF4-FFF2-40B4-BE49-F238E27FC236}">
                <a16:creationId xmlns:a16="http://schemas.microsoft.com/office/drawing/2014/main" id="{B375AC98-1107-8B72-5182-BBF66B612BB1}"/>
              </a:ext>
            </a:extLst>
          </p:cNvPr>
          <p:cNvSpPr/>
          <p:nvPr/>
        </p:nvSpPr>
        <p:spPr>
          <a:xfrm rot="10800000">
            <a:off x="562140" y="2499820"/>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 name="Ellipse 32">
            <a:extLst>
              <a:ext uri="{FF2B5EF4-FFF2-40B4-BE49-F238E27FC236}">
                <a16:creationId xmlns:a16="http://schemas.microsoft.com/office/drawing/2014/main" id="{738FF7AC-3709-91A2-C7A6-71017D6CF28D}"/>
              </a:ext>
            </a:extLst>
          </p:cNvPr>
          <p:cNvSpPr/>
          <p:nvPr/>
        </p:nvSpPr>
        <p:spPr>
          <a:xfrm rot="10800000">
            <a:off x="562140" y="1884553"/>
            <a:ext cx="217689" cy="217689"/>
          </a:xfrm>
          <a:prstGeom prst="ellipse">
            <a:avLst/>
          </a:prstGeom>
          <a:solidFill>
            <a:srgbClr val="D2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DA82D772-2D43-5C92-6621-A1A0EE5C76D5}"/>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a:ea typeface="Montserrat Medium"/>
                <a:cs typeface="Montserrat Medium"/>
                <a:sym typeface="Montserrat Medium"/>
              </a:rPr>
              <a:t>Sådan gør du</a:t>
            </a:r>
            <a:endParaRPr lang="da-DK" sz="1200" dirty="0"/>
          </a:p>
        </p:txBody>
      </p:sp>
      <p:pic>
        <p:nvPicPr>
          <p:cNvPr id="3" name="Google Shape;133;p3">
            <a:extLst>
              <a:ext uri="{FF2B5EF4-FFF2-40B4-BE49-F238E27FC236}">
                <a16:creationId xmlns:a16="http://schemas.microsoft.com/office/drawing/2014/main" id="{B14DC4D5-8416-CBA1-CAC7-BF53ADF06737}"/>
              </a:ext>
            </a:extLst>
          </p:cNvPr>
          <p:cNvPicPr preferRelativeResize="0"/>
          <p:nvPr/>
        </p:nvPicPr>
        <p:blipFill rotWithShape="1">
          <a:blip r:embed="rId3">
            <a:alphaModFix/>
          </a:blip>
          <a:srcRect/>
          <a:stretch/>
        </p:blipFill>
        <p:spPr>
          <a:xfrm rot="7664223">
            <a:off x="8629003" y="6083724"/>
            <a:ext cx="829530" cy="829530"/>
          </a:xfrm>
          <a:prstGeom prst="rect">
            <a:avLst/>
          </a:prstGeom>
          <a:noFill/>
          <a:ln>
            <a:noFill/>
          </a:ln>
        </p:spPr>
      </p:pic>
      <p:sp>
        <p:nvSpPr>
          <p:cNvPr id="4" name="Google Shape;134;p3">
            <a:extLst>
              <a:ext uri="{FF2B5EF4-FFF2-40B4-BE49-F238E27FC236}">
                <a16:creationId xmlns:a16="http://schemas.microsoft.com/office/drawing/2014/main" id="{BA273D7F-8AED-34BB-7D57-D0C21C82CE2B}"/>
              </a:ext>
            </a:extLst>
          </p:cNvPr>
          <p:cNvSpPr txBox="1"/>
          <p:nvPr/>
        </p:nvSpPr>
        <p:spPr>
          <a:xfrm>
            <a:off x="6128977" y="6406479"/>
            <a:ext cx="24117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Se dilemmaer på næste side</a:t>
            </a:r>
            <a:endParaRPr dirty="0"/>
          </a:p>
        </p:txBody>
      </p:sp>
      <p:sp>
        <p:nvSpPr>
          <p:cNvPr id="5" name="Google Shape;116;p3">
            <a:extLst>
              <a:ext uri="{FF2B5EF4-FFF2-40B4-BE49-F238E27FC236}">
                <a16:creationId xmlns:a16="http://schemas.microsoft.com/office/drawing/2014/main" id="{1FD29F3E-6D1C-C536-2573-5A7504B3269E}"/>
              </a:ext>
            </a:extLst>
          </p:cNvPr>
          <p:cNvSpPr txBox="1"/>
          <p:nvPr/>
        </p:nvSpPr>
        <p:spPr>
          <a:xfrm>
            <a:off x="829235" y="1859469"/>
            <a:ext cx="800363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De unge skal op og stå og fordele sig i midten af lokalet. </a:t>
            </a:r>
            <a:endParaRPr dirty="0"/>
          </a:p>
        </p:txBody>
      </p:sp>
      <p:sp>
        <p:nvSpPr>
          <p:cNvPr id="6" name="Google Shape;117;p3">
            <a:extLst>
              <a:ext uri="{FF2B5EF4-FFF2-40B4-BE49-F238E27FC236}">
                <a16:creationId xmlns:a16="http://schemas.microsoft.com/office/drawing/2014/main" id="{C72327CA-C237-BDA5-4D40-24D06DDCCBA4}"/>
              </a:ext>
            </a:extLst>
          </p:cNvPr>
          <p:cNvSpPr txBox="1"/>
          <p:nvPr/>
        </p:nvSpPr>
        <p:spPr>
          <a:xfrm>
            <a:off x="829235" y="2283560"/>
            <a:ext cx="851462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Du læser nu et dilemma op, som de unge skal tage stilling til ved fysisk at bevæge sig i retningen af ’enig’ eller ’uenig’. De må også gerne stille sig et sted i mellem de to yderfløje, hvis det passer til deres holdning. Der er ingen rigtige eller forkerte holdninger.</a:t>
            </a:r>
            <a:endParaRPr dirty="0"/>
          </a:p>
        </p:txBody>
      </p:sp>
      <p:sp>
        <p:nvSpPr>
          <p:cNvPr id="8" name="Google Shape;124;p3">
            <a:extLst>
              <a:ext uri="{FF2B5EF4-FFF2-40B4-BE49-F238E27FC236}">
                <a16:creationId xmlns:a16="http://schemas.microsoft.com/office/drawing/2014/main" id="{C123B9CE-E137-23AB-A918-64E120C5290F}"/>
              </a:ext>
            </a:extLst>
          </p:cNvPr>
          <p:cNvSpPr txBox="1"/>
          <p:nvPr/>
        </p:nvSpPr>
        <p:spPr>
          <a:xfrm>
            <a:off x="829235" y="3501074"/>
            <a:ext cx="86542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a:solidFill>
                  <a:srgbClr val="480062"/>
                </a:solidFill>
                <a:latin typeface="Montserrat"/>
                <a:ea typeface="Montserrat"/>
                <a:cs typeface="Montserrat"/>
                <a:sym typeface="Montserrat"/>
              </a:rPr>
              <a:t>Hvis få eller ingen melder ind, overvej da, om de først skal have mulighed for at tale om deres overvejelser i mindre grupper eller to og to.</a:t>
            </a:r>
            <a:endParaRPr/>
          </a:p>
        </p:txBody>
      </p:sp>
      <p:sp>
        <p:nvSpPr>
          <p:cNvPr id="10" name="Google Shape;125;p3">
            <a:extLst>
              <a:ext uri="{FF2B5EF4-FFF2-40B4-BE49-F238E27FC236}">
                <a16:creationId xmlns:a16="http://schemas.microsoft.com/office/drawing/2014/main" id="{A9A320DD-C8A6-4507-4B81-BD90A14FEF64}"/>
              </a:ext>
            </a:extLst>
          </p:cNvPr>
          <p:cNvSpPr txBox="1"/>
          <p:nvPr/>
        </p:nvSpPr>
        <p:spPr>
          <a:xfrm>
            <a:off x="829235" y="3076983"/>
            <a:ext cx="865422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Herefter taler I om dilemmaet i plenum. Du spørger de unge, hvorfor de har stillet sig der, hvor de har.</a:t>
            </a:r>
            <a:endParaRPr dirty="0"/>
          </a:p>
        </p:txBody>
      </p:sp>
      <p:sp>
        <p:nvSpPr>
          <p:cNvPr id="11" name="Google Shape;126;p3">
            <a:extLst>
              <a:ext uri="{FF2B5EF4-FFF2-40B4-BE49-F238E27FC236}">
                <a16:creationId xmlns:a16="http://schemas.microsoft.com/office/drawing/2014/main" id="{3470CAFB-0F3A-FEC9-469B-747490D030A0}"/>
              </a:ext>
            </a:extLst>
          </p:cNvPr>
          <p:cNvSpPr txBox="1"/>
          <p:nvPr/>
        </p:nvSpPr>
        <p:spPr>
          <a:xfrm>
            <a:off x="829235" y="4109831"/>
            <a:ext cx="86542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a:solidFill>
                  <a:srgbClr val="480062"/>
                </a:solidFill>
                <a:latin typeface="Montserrat"/>
                <a:ea typeface="Montserrat"/>
                <a:cs typeface="Montserrat"/>
                <a:sym typeface="Montserrat"/>
              </a:rPr>
              <a:t>Stil uddybende spørgsmål og giv mulighed for, at eleverne kan byde ind på hinandens svar – både hvis de er enige, eller har et modsat synspunkt</a:t>
            </a:r>
            <a:endParaRPr/>
          </a:p>
        </p:txBody>
      </p:sp>
      <p:sp>
        <p:nvSpPr>
          <p:cNvPr id="13" name="Google Shape;132;p3">
            <a:extLst>
              <a:ext uri="{FF2B5EF4-FFF2-40B4-BE49-F238E27FC236}">
                <a16:creationId xmlns:a16="http://schemas.microsoft.com/office/drawing/2014/main" id="{91FBB052-D84B-7C50-3F9C-6FA2FF5A7D8A}"/>
              </a:ext>
            </a:extLst>
          </p:cNvPr>
          <p:cNvSpPr txBox="1"/>
          <p:nvPr/>
        </p:nvSpPr>
        <p:spPr>
          <a:xfrm>
            <a:off x="829235" y="4718588"/>
            <a:ext cx="86542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Afprøv evt. øvelsen ved at lave en prøverunde, hvor udsagnet, som de unge skal tage stilling til er ”solen skinner altid i Danmark”. Det kan skabe en forståelse for øvelsen og en let stemning.</a:t>
            </a:r>
            <a:endParaRPr dirty="0"/>
          </a:p>
        </p:txBody>
      </p:sp>
      <p:sp>
        <p:nvSpPr>
          <p:cNvPr id="15" name="Google Shape;118;p3">
            <a:extLst>
              <a:ext uri="{FF2B5EF4-FFF2-40B4-BE49-F238E27FC236}">
                <a16:creationId xmlns:a16="http://schemas.microsoft.com/office/drawing/2014/main" id="{71DB0C82-A107-2BBB-A2B6-01D9B3782BD8}"/>
              </a:ext>
            </a:extLst>
          </p:cNvPr>
          <p:cNvSpPr txBox="1"/>
          <p:nvPr/>
        </p:nvSpPr>
        <p:spPr>
          <a:xfrm>
            <a:off x="599817" y="1883000"/>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1</a:t>
            </a:r>
            <a:endParaRPr dirty="0"/>
          </a:p>
        </p:txBody>
      </p:sp>
      <p:sp>
        <p:nvSpPr>
          <p:cNvPr id="19" name="Google Shape;118;p3">
            <a:extLst>
              <a:ext uri="{FF2B5EF4-FFF2-40B4-BE49-F238E27FC236}">
                <a16:creationId xmlns:a16="http://schemas.microsoft.com/office/drawing/2014/main" id="{5E8AFBA3-D594-868C-0477-3A7C9E66256F}"/>
              </a:ext>
            </a:extLst>
          </p:cNvPr>
          <p:cNvSpPr txBox="1"/>
          <p:nvPr/>
        </p:nvSpPr>
        <p:spPr>
          <a:xfrm>
            <a:off x="597547" y="2492285"/>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2</a:t>
            </a:r>
            <a:endParaRPr dirty="0"/>
          </a:p>
        </p:txBody>
      </p:sp>
      <p:sp>
        <p:nvSpPr>
          <p:cNvPr id="22" name="Google Shape;118;p3">
            <a:extLst>
              <a:ext uri="{FF2B5EF4-FFF2-40B4-BE49-F238E27FC236}">
                <a16:creationId xmlns:a16="http://schemas.microsoft.com/office/drawing/2014/main" id="{444C368E-6F5C-0EEA-65AC-DA885087808C}"/>
              </a:ext>
            </a:extLst>
          </p:cNvPr>
          <p:cNvSpPr txBox="1"/>
          <p:nvPr/>
        </p:nvSpPr>
        <p:spPr>
          <a:xfrm>
            <a:off x="597546" y="3100514"/>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3</a:t>
            </a:r>
            <a:endParaRPr dirty="0"/>
          </a:p>
        </p:txBody>
      </p:sp>
      <p:sp>
        <p:nvSpPr>
          <p:cNvPr id="25" name="Google Shape;118;p3">
            <a:extLst>
              <a:ext uri="{FF2B5EF4-FFF2-40B4-BE49-F238E27FC236}">
                <a16:creationId xmlns:a16="http://schemas.microsoft.com/office/drawing/2014/main" id="{AA9E4AE3-24F2-BFBE-3195-7090AF6AE473}"/>
              </a:ext>
            </a:extLst>
          </p:cNvPr>
          <p:cNvSpPr txBox="1"/>
          <p:nvPr/>
        </p:nvSpPr>
        <p:spPr>
          <a:xfrm>
            <a:off x="597547" y="3616938"/>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4</a:t>
            </a:r>
            <a:endParaRPr dirty="0"/>
          </a:p>
        </p:txBody>
      </p:sp>
      <p:sp>
        <p:nvSpPr>
          <p:cNvPr id="28" name="Google Shape;118;p3">
            <a:extLst>
              <a:ext uri="{FF2B5EF4-FFF2-40B4-BE49-F238E27FC236}">
                <a16:creationId xmlns:a16="http://schemas.microsoft.com/office/drawing/2014/main" id="{369CA6C7-5CCE-52F6-0CF0-508BC879BF76}"/>
              </a:ext>
            </a:extLst>
          </p:cNvPr>
          <p:cNvSpPr txBox="1"/>
          <p:nvPr/>
        </p:nvSpPr>
        <p:spPr>
          <a:xfrm>
            <a:off x="597547" y="4225695"/>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5</a:t>
            </a:r>
            <a:endParaRPr dirty="0"/>
          </a:p>
        </p:txBody>
      </p:sp>
      <p:sp>
        <p:nvSpPr>
          <p:cNvPr id="31" name="Google Shape;118;p3">
            <a:extLst>
              <a:ext uri="{FF2B5EF4-FFF2-40B4-BE49-F238E27FC236}">
                <a16:creationId xmlns:a16="http://schemas.microsoft.com/office/drawing/2014/main" id="{5D113B34-31A8-772C-E52C-98E0995662AF}"/>
              </a:ext>
            </a:extLst>
          </p:cNvPr>
          <p:cNvSpPr txBox="1"/>
          <p:nvPr/>
        </p:nvSpPr>
        <p:spPr>
          <a:xfrm>
            <a:off x="597547" y="4830269"/>
            <a:ext cx="146876" cy="2299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93" dirty="0">
                <a:solidFill>
                  <a:schemeClr val="lt1"/>
                </a:solidFill>
                <a:latin typeface="Montserrat Alternates Medium"/>
                <a:ea typeface="Montserrat Alternates Medium"/>
                <a:cs typeface="Montserrat Alternates Medium"/>
                <a:sym typeface="Montserrat Alternates Medium"/>
              </a:rPr>
              <a:t>6</a:t>
            </a:r>
            <a:endParaRPr dirty="0"/>
          </a:p>
        </p:txBody>
      </p:sp>
      <p:pic>
        <p:nvPicPr>
          <p:cNvPr id="32" name="Google Shape;101;p2" descr="Et billede, der indeholder tekst&#10;&#10;Automatisk genereret beskrivelse">
            <a:extLst>
              <a:ext uri="{FF2B5EF4-FFF2-40B4-BE49-F238E27FC236}">
                <a16:creationId xmlns:a16="http://schemas.microsoft.com/office/drawing/2014/main" id="{02CA6A91-A302-1E66-13AE-6C0FFE82EC83}"/>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7" name="Billede 6" descr="Et billede, der indeholder tegneserie, clipart&#10;&#10;Automatisk genereret beskrivelse">
            <a:extLst>
              <a:ext uri="{FF2B5EF4-FFF2-40B4-BE49-F238E27FC236}">
                <a16:creationId xmlns:a16="http://schemas.microsoft.com/office/drawing/2014/main" id="{CA1AA266-C056-9624-4D42-105134B92928}"/>
              </a:ext>
            </a:extLst>
          </p:cNvPr>
          <p:cNvPicPr>
            <a:picLocks noChangeAspect="1"/>
          </p:cNvPicPr>
          <p:nvPr/>
        </p:nvPicPr>
        <p:blipFill>
          <a:blip r:embed="rId5"/>
          <a:stretch>
            <a:fillRect/>
          </a:stretch>
        </p:blipFill>
        <p:spPr>
          <a:xfrm>
            <a:off x="365083" y="359513"/>
            <a:ext cx="616198" cy="616198"/>
          </a:xfrm>
          <a:prstGeom prst="rect">
            <a:avLst/>
          </a:prstGeom>
        </p:spPr>
      </p:pic>
      <p:grpSp>
        <p:nvGrpSpPr>
          <p:cNvPr id="9" name="Gruppe 8">
            <a:extLst>
              <a:ext uri="{FF2B5EF4-FFF2-40B4-BE49-F238E27FC236}">
                <a16:creationId xmlns:a16="http://schemas.microsoft.com/office/drawing/2014/main" id="{4A4F7478-DDBA-1D1C-BD26-248BC77C7DE8}"/>
              </a:ext>
            </a:extLst>
          </p:cNvPr>
          <p:cNvGrpSpPr/>
          <p:nvPr/>
        </p:nvGrpSpPr>
        <p:grpSpPr>
          <a:xfrm>
            <a:off x="1057481" y="414429"/>
            <a:ext cx="5041435" cy="525642"/>
            <a:chOff x="1189588" y="424397"/>
            <a:chExt cx="5041435" cy="525642"/>
          </a:xfrm>
        </p:grpSpPr>
        <p:sp>
          <p:nvSpPr>
            <p:cNvPr id="14" name="Google Shape;103;p2">
              <a:extLst>
                <a:ext uri="{FF2B5EF4-FFF2-40B4-BE49-F238E27FC236}">
                  <a16:creationId xmlns:a16="http://schemas.microsoft.com/office/drawing/2014/main" id="{97C24A4D-FFF7-B6A1-E72B-07BF320ADD9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DILEMMAØVELSE</a:t>
              </a:r>
              <a:endParaRPr sz="1200" dirty="0">
                <a:solidFill>
                  <a:srgbClr val="480062"/>
                </a:solidFill>
                <a:latin typeface="Montserrat Medium" pitchFamily="2" charset="77"/>
              </a:endParaRPr>
            </a:p>
          </p:txBody>
        </p:sp>
        <p:sp>
          <p:nvSpPr>
            <p:cNvPr id="16" name="Google Shape;103;p2">
              <a:extLst>
                <a:ext uri="{FF2B5EF4-FFF2-40B4-BE49-F238E27FC236}">
                  <a16:creationId xmlns:a16="http://schemas.microsoft.com/office/drawing/2014/main" id="{12659AD9-2239-88D7-3B3E-3558098A02D0}"/>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5536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3"/>
                                        </p:tgtEl>
                                        <p:attrNameLst>
                                          <p:attrName>style.color</p:attrName>
                                        </p:attrNameLst>
                                      </p:cBhvr>
                                      <p:to>
                                        <a:srgbClr val="FFA336"/>
                                      </p:to>
                                    </p:animClr>
                                    <p:animClr clrSpc="rgb" dir="cw">
                                      <p:cBhvr>
                                        <p:cTn id="7" dur="500" fill="hold"/>
                                        <p:tgtEl>
                                          <p:spTgt spid="33"/>
                                        </p:tgtEl>
                                        <p:attrNameLst>
                                          <p:attrName>fillcolor</p:attrName>
                                        </p:attrNameLst>
                                      </p:cBhvr>
                                      <p:to>
                                        <a:srgbClr val="FFA336"/>
                                      </p:to>
                                    </p:animClr>
                                    <p:set>
                                      <p:cBhvr>
                                        <p:cTn id="8" dur="500" fill="hold"/>
                                        <p:tgtEl>
                                          <p:spTgt spid="33"/>
                                        </p:tgtEl>
                                        <p:attrNameLst>
                                          <p:attrName>fill.type</p:attrName>
                                        </p:attrNameLst>
                                      </p:cBhvr>
                                      <p:to>
                                        <p:strVal val="solid"/>
                                      </p:to>
                                    </p:set>
                                    <p:set>
                                      <p:cBhvr>
                                        <p:cTn id="9" dur="500" fill="hold"/>
                                        <p:tgtEl>
                                          <p:spTgt spid="33"/>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34"/>
                                        </p:tgtEl>
                                        <p:attrNameLst>
                                          <p:attrName>style.color</p:attrName>
                                        </p:attrNameLst>
                                      </p:cBhvr>
                                      <p:to>
                                        <a:srgbClr val="FFA336"/>
                                      </p:to>
                                    </p:animClr>
                                    <p:animClr clrSpc="rgb" dir="cw">
                                      <p:cBhvr>
                                        <p:cTn id="14" dur="500" fill="hold"/>
                                        <p:tgtEl>
                                          <p:spTgt spid="34"/>
                                        </p:tgtEl>
                                        <p:attrNameLst>
                                          <p:attrName>fillcolor</p:attrName>
                                        </p:attrNameLst>
                                      </p:cBhvr>
                                      <p:to>
                                        <a:srgbClr val="FFA336"/>
                                      </p:to>
                                    </p:animClr>
                                    <p:set>
                                      <p:cBhvr>
                                        <p:cTn id="15" dur="500" fill="hold"/>
                                        <p:tgtEl>
                                          <p:spTgt spid="34"/>
                                        </p:tgtEl>
                                        <p:attrNameLst>
                                          <p:attrName>fill.type</p:attrName>
                                        </p:attrNameLst>
                                      </p:cBhvr>
                                      <p:to>
                                        <p:strVal val="solid"/>
                                      </p:to>
                                    </p:set>
                                    <p:set>
                                      <p:cBhvr>
                                        <p:cTn id="16" dur="500" fill="hold"/>
                                        <p:tgtEl>
                                          <p:spTgt spid="34"/>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35"/>
                                        </p:tgtEl>
                                        <p:attrNameLst>
                                          <p:attrName>style.color</p:attrName>
                                        </p:attrNameLst>
                                      </p:cBhvr>
                                      <p:to>
                                        <a:srgbClr val="FFA336"/>
                                      </p:to>
                                    </p:animClr>
                                    <p:animClr clrSpc="rgb" dir="cw">
                                      <p:cBhvr>
                                        <p:cTn id="21" dur="500" fill="hold"/>
                                        <p:tgtEl>
                                          <p:spTgt spid="35"/>
                                        </p:tgtEl>
                                        <p:attrNameLst>
                                          <p:attrName>fillcolor</p:attrName>
                                        </p:attrNameLst>
                                      </p:cBhvr>
                                      <p:to>
                                        <a:srgbClr val="FFA336"/>
                                      </p:to>
                                    </p:animClr>
                                    <p:set>
                                      <p:cBhvr>
                                        <p:cTn id="22" dur="500" fill="hold"/>
                                        <p:tgtEl>
                                          <p:spTgt spid="35"/>
                                        </p:tgtEl>
                                        <p:attrNameLst>
                                          <p:attrName>fill.type</p:attrName>
                                        </p:attrNameLst>
                                      </p:cBhvr>
                                      <p:to>
                                        <p:strVal val="solid"/>
                                      </p:to>
                                    </p:set>
                                    <p:set>
                                      <p:cBhvr>
                                        <p:cTn id="23" dur="500" fill="hold"/>
                                        <p:tgtEl>
                                          <p:spTgt spid="35"/>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36"/>
                                        </p:tgtEl>
                                        <p:attrNameLst>
                                          <p:attrName>style.color</p:attrName>
                                        </p:attrNameLst>
                                      </p:cBhvr>
                                      <p:to>
                                        <a:srgbClr val="FFA336"/>
                                      </p:to>
                                    </p:animClr>
                                    <p:animClr clrSpc="rgb" dir="cw">
                                      <p:cBhvr>
                                        <p:cTn id="28" dur="500" fill="hold"/>
                                        <p:tgtEl>
                                          <p:spTgt spid="36"/>
                                        </p:tgtEl>
                                        <p:attrNameLst>
                                          <p:attrName>fillcolor</p:attrName>
                                        </p:attrNameLst>
                                      </p:cBhvr>
                                      <p:to>
                                        <a:srgbClr val="FFA336"/>
                                      </p:to>
                                    </p:animClr>
                                    <p:set>
                                      <p:cBhvr>
                                        <p:cTn id="29" dur="500" fill="hold"/>
                                        <p:tgtEl>
                                          <p:spTgt spid="36"/>
                                        </p:tgtEl>
                                        <p:attrNameLst>
                                          <p:attrName>fill.type</p:attrName>
                                        </p:attrNameLst>
                                      </p:cBhvr>
                                      <p:to>
                                        <p:strVal val="solid"/>
                                      </p:to>
                                    </p:set>
                                    <p:set>
                                      <p:cBhvr>
                                        <p:cTn id="30" dur="500" fill="hold"/>
                                        <p:tgtEl>
                                          <p:spTgt spid="36"/>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500" fill="hold"/>
                                        <p:tgtEl>
                                          <p:spTgt spid="37"/>
                                        </p:tgtEl>
                                        <p:attrNameLst>
                                          <p:attrName>style.color</p:attrName>
                                        </p:attrNameLst>
                                      </p:cBhvr>
                                      <p:to>
                                        <a:srgbClr val="FFA336"/>
                                      </p:to>
                                    </p:animClr>
                                    <p:animClr clrSpc="rgb" dir="cw">
                                      <p:cBhvr>
                                        <p:cTn id="35" dur="500" fill="hold"/>
                                        <p:tgtEl>
                                          <p:spTgt spid="37"/>
                                        </p:tgtEl>
                                        <p:attrNameLst>
                                          <p:attrName>fillcolor</p:attrName>
                                        </p:attrNameLst>
                                      </p:cBhvr>
                                      <p:to>
                                        <a:srgbClr val="FFA336"/>
                                      </p:to>
                                    </p:animClr>
                                    <p:set>
                                      <p:cBhvr>
                                        <p:cTn id="36" dur="500" fill="hold"/>
                                        <p:tgtEl>
                                          <p:spTgt spid="37"/>
                                        </p:tgtEl>
                                        <p:attrNameLst>
                                          <p:attrName>fill.type</p:attrName>
                                        </p:attrNameLst>
                                      </p:cBhvr>
                                      <p:to>
                                        <p:strVal val="solid"/>
                                      </p:to>
                                    </p:set>
                                    <p:set>
                                      <p:cBhvr>
                                        <p:cTn id="37" dur="500" fill="hold"/>
                                        <p:tgtEl>
                                          <p:spTgt spid="37"/>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grpId="0" nodeType="clickEffect">
                                  <p:stCondLst>
                                    <p:cond delay="0"/>
                                  </p:stCondLst>
                                  <p:childTnLst>
                                    <p:animClr clrSpc="rgb" dir="cw">
                                      <p:cBhvr override="childStyle">
                                        <p:cTn id="41" dur="500" fill="hold"/>
                                        <p:tgtEl>
                                          <p:spTgt spid="38"/>
                                        </p:tgtEl>
                                        <p:attrNameLst>
                                          <p:attrName>style.color</p:attrName>
                                        </p:attrNameLst>
                                      </p:cBhvr>
                                      <p:to>
                                        <a:srgbClr val="FFA336"/>
                                      </p:to>
                                    </p:animClr>
                                    <p:animClr clrSpc="rgb" dir="cw">
                                      <p:cBhvr>
                                        <p:cTn id="42" dur="500" fill="hold"/>
                                        <p:tgtEl>
                                          <p:spTgt spid="38"/>
                                        </p:tgtEl>
                                        <p:attrNameLst>
                                          <p:attrName>fillcolor</p:attrName>
                                        </p:attrNameLst>
                                      </p:cBhvr>
                                      <p:to>
                                        <a:srgbClr val="FFA336"/>
                                      </p:to>
                                    </p:animClr>
                                    <p:set>
                                      <p:cBhvr>
                                        <p:cTn id="43" dur="500" fill="hold"/>
                                        <p:tgtEl>
                                          <p:spTgt spid="38"/>
                                        </p:tgtEl>
                                        <p:attrNameLst>
                                          <p:attrName>fill.type</p:attrName>
                                        </p:attrNameLst>
                                      </p:cBhvr>
                                      <p:to>
                                        <p:strVal val="solid"/>
                                      </p:to>
                                    </p:set>
                                    <p:set>
                                      <p:cBhvr>
                                        <p:cTn id="44" dur="500" fill="hold"/>
                                        <p:tgtEl>
                                          <p:spTgt spid="3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7" grpId="0" animBg="1"/>
      <p:bldP spid="36" grpId="0" animBg="1"/>
      <p:bldP spid="35" grpId="0" animBg="1"/>
      <p:bldP spid="34"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7F772728-146A-6535-7AEA-7A4929F0F274}"/>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65F35773-D4E8-9DDF-568F-CD60BAB25C63}"/>
              </a:ext>
            </a:extLst>
          </p:cNvPr>
          <p:cNvSpPr txBox="1"/>
          <p:nvPr/>
        </p:nvSpPr>
        <p:spPr>
          <a:xfrm>
            <a:off x="452281" y="1326737"/>
            <a:ext cx="8553428" cy="4708941"/>
          </a:xfrm>
          <a:prstGeom prst="rect">
            <a:avLst/>
          </a:prstGeom>
          <a:noFill/>
          <a:ln>
            <a:noFill/>
          </a:ln>
        </p:spPr>
        <p:txBody>
          <a:bodyPr spcFirstLastPara="1" wrap="square" lIns="91425" tIns="45700" rIns="91425" bIns="45700" anchor="t" anchorCtr="0">
            <a:spAutoFit/>
          </a:bodyPr>
          <a:lstStyle/>
          <a:p>
            <a:r>
              <a:rPr lang="da-DK" sz="1400" dirty="0">
                <a:solidFill>
                  <a:srgbClr val="480062"/>
                </a:solidFill>
                <a:latin typeface="Montserrat Medium"/>
                <a:ea typeface="Montserrat Medium"/>
                <a:cs typeface="Montserrat Medium"/>
                <a:sym typeface="Montserrat Medium"/>
              </a:rPr>
              <a:t>Inspiration til udsagn og svarmuligheder</a:t>
            </a:r>
            <a:br>
              <a:rPr lang="da-DK" dirty="0">
                <a:ea typeface="Montserrat Medium"/>
              </a:rPr>
            </a:br>
            <a:br>
              <a:rPr lang="da-DK" dirty="0">
                <a:ea typeface="Montserrat Medium"/>
              </a:rPr>
            </a:br>
            <a:endParaRPr lang="da-DK" dirty="0">
              <a:ea typeface="Montserrat Medium"/>
            </a:endParaRPr>
          </a:p>
          <a:p>
            <a:r>
              <a:rPr lang="da-DK" b="1" dirty="0">
                <a:solidFill>
                  <a:srgbClr val="480062"/>
                </a:solidFill>
                <a:latin typeface="Montserrat"/>
                <a:ea typeface="Montserrat"/>
                <a:cs typeface="Montserrat"/>
                <a:sym typeface="Montserrat"/>
              </a:rPr>
              <a:t>”Jeg kan gøre en forskel for andre, selvom jeg kun er frivillig få gange.” </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Uddybende spørgsmål og kommentarer:</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Hvordan tænker I, det kan gøre en forskel? </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Hvis ikke, hvad skal der så til, for at I “gør en forskel”?</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Lad evt. foreningen komme med eksempler på, hvilken forslag de unge hurtigt kan gøre</a:t>
            </a:r>
            <a:br>
              <a:rPr lang="da-DK" sz="1200" b="0" i="0" u="none" strike="noStrike" cap="none" dirty="0">
                <a:solidFill>
                  <a:srgbClr val="480062"/>
                </a:solidFill>
                <a:latin typeface="Montserrat"/>
                <a:ea typeface="Montserrat"/>
                <a:cs typeface="Montserrat"/>
                <a:sym typeface="Montserrat"/>
              </a:rPr>
            </a:b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b="1" dirty="0">
                <a:solidFill>
                  <a:srgbClr val="480062"/>
                </a:solidFill>
                <a:latin typeface="Montserrat"/>
                <a:ea typeface="Montserrat"/>
                <a:cs typeface="Montserrat"/>
                <a:sym typeface="Montserrat"/>
              </a:rPr>
              <a:t>”Hvis jeg frivillig hos [foreningens navn], kan jeg ende i situationer, hvor jeg ikke ved, hvad jeg skal tale med de andre frivillige om”</a:t>
            </a:r>
            <a:endParaRPr lang="da-DK" dirty="0"/>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Uddybende spørgsmål: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Hvilke situationer forestiller I jer, I kan ende i?</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Er det okay, at disse kan opstå, eller er det en udfordring?</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Hvordan kan I håndtere det?</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kan vi gøre for at gøre oplevelsen god?</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Har I oplevet det ske i andre situationer, hvor I har mødt nye mennesker? </a:t>
            </a:r>
            <a:br>
              <a:rPr lang="da-DK" sz="1200" b="0" i="0" u="none" strike="noStrike" cap="none" dirty="0">
                <a:solidFill>
                  <a:srgbClr val="480062"/>
                </a:solidFill>
                <a:latin typeface="Montserrat"/>
                <a:ea typeface="Montserrat"/>
                <a:cs typeface="Montserrat"/>
                <a:sym typeface="Montserrat"/>
              </a:rPr>
            </a:br>
            <a:r>
              <a:rPr lang="da-DK" sz="1200" b="0" i="0" u="none" strike="noStrike" cap="none" dirty="0">
                <a:solidFill>
                  <a:srgbClr val="480062"/>
                </a:solidFill>
                <a:latin typeface="Montserrat"/>
                <a:ea typeface="Montserrat"/>
                <a:cs typeface="Montserrat"/>
                <a:sym typeface="Montserrat"/>
              </a:rPr>
              <a:t>Fx da I startede her på </a:t>
            </a:r>
            <a:r>
              <a:rPr lang="da-DK" sz="1200" b="0" i="0" u="none" strike="noStrike" cap="none" dirty="0" err="1">
                <a:solidFill>
                  <a:srgbClr val="480062"/>
                </a:solidFill>
                <a:latin typeface="Montserrat"/>
                <a:ea typeface="Montserrat"/>
                <a:cs typeface="Montserrat"/>
                <a:sym typeface="Montserrat"/>
              </a:rPr>
              <a:t>STU’en</a:t>
            </a:r>
            <a:r>
              <a:rPr lang="da-DK" sz="1200" b="0" i="0" u="none" strike="noStrike" cap="none" dirty="0">
                <a:solidFill>
                  <a:srgbClr val="480062"/>
                </a:solidFill>
                <a:latin typeface="Montserrat"/>
                <a:ea typeface="Montserrat"/>
                <a:cs typeface="Montserrat"/>
                <a:sym typeface="Montserrat"/>
              </a:rPr>
              <a:t>?</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p:txBody>
      </p:sp>
      <p:pic>
        <p:nvPicPr>
          <p:cNvPr id="4" name="Google Shape;133;p3">
            <a:extLst>
              <a:ext uri="{FF2B5EF4-FFF2-40B4-BE49-F238E27FC236}">
                <a16:creationId xmlns:a16="http://schemas.microsoft.com/office/drawing/2014/main" id="{0624CCB0-6BB0-80C0-B835-11C3CA200224}"/>
              </a:ext>
            </a:extLst>
          </p:cNvPr>
          <p:cNvPicPr preferRelativeResize="0"/>
          <p:nvPr/>
        </p:nvPicPr>
        <p:blipFill rotWithShape="1">
          <a:blip r:embed="rId3">
            <a:alphaModFix/>
          </a:blip>
          <a:srcRect/>
          <a:stretch/>
        </p:blipFill>
        <p:spPr>
          <a:xfrm rot="7664223">
            <a:off x="8629003" y="6083724"/>
            <a:ext cx="829530" cy="829530"/>
          </a:xfrm>
          <a:prstGeom prst="rect">
            <a:avLst/>
          </a:prstGeom>
          <a:noFill/>
          <a:ln>
            <a:noFill/>
          </a:ln>
        </p:spPr>
      </p:pic>
      <p:sp>
        <p:nvSpPr>
          <p:cNvPr id="5" name="Google Shape;134;p3">
            <a:extLst>
              <a:ext uri="{FF2B5EF4-FFF2-40B4-BE49-F238E27FC236}">
                <a16:creationId xmlns:a16="http://schemas.microsoft.com/office/drawing/2014/main" id="{A6265F07-D1E1-5C2E-E65D-ED7CAC656396}"/>
              </a:ext>
            </a:extLst>
          </p:cNvPr>
          <p:cNvSpPr txBox="1"/>
          <p:nvPr/>
        </p:nvSpPr>
        <p:spPr>
          <a:xfrm>
            <a:off x="7400116" y="6406479"/>
            <a:ext cx="1163720"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Fortsættes…</a:t>
            </a:r>
            <a:endParaRPr dirty="0">
              <a:solidFill>
                <a:srgbClr val="480062"/>
              </a:solidFill>
            </a:endParaRPr>
          </a:p>
        </p:txBody>
      </p:sp>
      <p:pic>
        <p:nvPicPr>
          <p:cNvPr id="3" name="Google Shape;101;p2" descr="Et billede, der indeholder tekst&#10;&#10;Automatisk genereret beskrivelse">
            <a:extLst>
              <a:ext uri="{FF2B5EF4-FFF2-40B4-BE49-F238E27FC236}">
                <a16:creationId xmlns:a16="http://schemas.microsoft.com/office/drawing/2014/main" id="{454A67F0-E9E6-AB29-F85E-E7BFB3E81AFE}"/>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6" name="Billede 5" descr="Et billede, der indeholder tegneserie, clipart&#10;&#10;Automatisk genereret beskrivelse">
            <a:extLst>
              <a:ext uri="{FF2B5EF4-FFF2-40B4-BE49-F238E27FC236}">
                <a16:creationId xmlns:a16="http://schemas.microsoft.com/office/drawing/2014/main" id="{836B59C2-B796-103F-D3FF-4E9F14599C75}"/>
              </a:ext>
            </a:extLst>
          </p:cNvPr>
          <p:cNvPicPr>
            <a:picLocks noChangeAspect="1"/>
          </p:cNvPicPr>
          <p:nvPr/>
        </p:nvPicPr>
        <p:blipFill>
          <a:blip r:embed="rId5"/>
          <a:stretch>
            <a:fillRect/>
          </a:stretch>
        </p:blipFill>
        <p:spPr>
          <a:xfrm>
            <a:off x="365083" y="359513"/>
            <a:ext cx="616198" cy="616198"/>
          </a:xfrm>
          <a:prstGeom prst="rect">
            <a:avLst/>
          </a:prstGeom>
        </p:spPr>
      </p:pic>
      <p:grpSp>
        <p:nvGrpSpPr>
          <p:cNvPr id="7" name="Gruppe 6">
            <a:extLst>
              <a:ext uri="{FF2B5EF4-FFF2-40B4-BE49-F238E27FC236}">
                <a16:creationId xmlns:a16="http://schemas.microsoft.com/office/drawing/2014/main" id="{ABE76425-E635-F90B-E681-F685329DDC3F}"/>
              </a:ext>
            </a:extLst>
          </p:cNvPr>
          <p:cNvGrpSpPr/>
          <p:nvPr/>
        </p:nvGrpSpPr>
        <p:grpSpPr>
          <a:xfrm>
            <a:off x="1057481" y="414429"/>
            <a:ext cx="5041435" cy="525642"/>
            <a:chOff x="1189588" y="424397"/>
            <a:chExt cx="5041435" cy="525642"/>
          </a:xfrm>
        </p:grpSpPr>
        <p:sp>
          <p:nvSpPr>
            <p:cNvPr id="8" name="Google Shape;103;p2">
              <a:extLst>
                <a:ext uri="{FF2B5EF4-FFF2-40B4-BE49-F238E27FC236}">
                  <a16:creationId xmlns:a16="http://schemas.microsoft.com/office/drawing/2014/main" id="{036A40BE-725F-7431-41B8-B1D6047A0AAA}"/>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DILEMMAØVELSE</a:t>
              </a:r>
              <a:endParaRPr sz="1200" dirty="0">
                <a:solidFill>
                  <a:srgbClr val="480062"/>
                </a:solidFill>
                <a:latin typeface="Montserrat Medium" pitchFamily="2" charset="77"/>
              </a:endParaRPr>
            </a:p>
          </p:txBody>
        </p:sp>
        <p:sp>
          <p:nvSpPr>
            <p:cNvPr id="9" name="Google Shape;103;p2">
              <a:extLst>
                <a:ext uri="{FF2B5EF4-FFF2-40B4-BE49-F238E27FC236}">
                  <a16:creationId xmlns:a16="http://schemas.microsoft.com/office/drawing/2014/main" id="{BF41D144-067B-137F-D09E-4AAAB0C67E0D}"/>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3638300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CEE"/>
        </a:solidFill>
        <a:effectLst/>
      </p:bgPr>
    </p:bg>
    <p:spTree>
      <p:nvGrpSpPr>
        <p:cNvPr id="1" name="Shape 87">
          <a:extLst>
            <a:ext uri="{FF2B5EF4-FFF2-40B4-BE49-F238E27FC236}">
              <a16:creationId xmlns:a16="http://schemas.microsoft.com/office/drawing/2014/main" id="{F63A23AB-B0C9-1380-3F58-AD1631B95172}"/>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ED420A06-C0B1-5B4D-AF47-30AC456489FB}"/>
              </a:ext>
            </a:extLst>
          </p:cNvPr>
          <p:cNvSpPr/>
          <p:nvPr/>
        </p:nvSpPr>
        <p:spPr>
          <a:xfrm>
            <a:off x="7222985" y="4267753"/>
            <a:ext cx="2230734" cy="2230734"/>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Google Shape;90;p1">
            <a:extLst>
              <a:ext uri="{FF2B5EF4-FFF2-40B4-BE49-F238E27FC236}">
                <a16:creationId xmlns:a16="http://schemas.microsoft.com/office/drawing/2014/main" id="{CE47717D-91FB-71CB-2ECB-FFD34198D1B6}"/>
              </a:ext>
            </a:extLst>
          </p:cNvPr>
          <p:cNvSpPr txBox="1"/>
          <p:nvPr/>
        </p:nvSpPr>
        <p:spPr>
          <a:xfrm>
            <a:off x="452281" y="1326737"/>
            <a:ext cx="8553428" cy="4278054"/>
          </a:xfrm>
          <a:prstGeom prst="rect">
            <a:avLst/>
          </a:prstGeom>
          <a:noFill/>
          <a:ln>
            <a:noFill/>
          </a:ln>
        </p:spPr>
        <p:txBody>
          <a:bodyPr spcFirstLastPara="1" wrap="square" lIns="91425" tIns="45700" rIns="91425" bIns="45700" anchor="t" anchorCtr="0">
            <a:spAutoFit/>
          </a:bodyPr>
          <a:lstStyle/>
          <a:p>
            <a:r>
              <a:rPr lang="da-DK" sz="1400" b="1" dirty="0">
                <a:solidFill>
                  <a:srgbClr val="480062"/>
                </a:solidFill>
                <a:latin typeface="Montserrat"/>
                <a:ea typeface="Montserrat"/>
                <a:cs typeface="Montserrat"/>
                <a:sym typeface="Montserrat"/>
              </a:rPr>
              <a:t>”Hvis jeg bliver frivillig i en forening, forventer de, at jeg kan løse opgaven med det samme”</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Uddybende spørgsmål og kommentarer:</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Hvad tænker I, I kan gøre, hvis i ikke kan opgaven med det samme? Hvad kan foreningen gøre og hvad kan vi gøre?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Når du er frivillig som en del af forløbet her, er der ro og plads til at vokse med opgaverne og du kan spørge de øvrige frivillige om hjælp. </a:t>
            </a:r>
            <a:endParaRPr lang="da-DK" dirty="0"/>
          </a:p>
          <a:p>
            <a:pPr marL="457200" marR="0" lvl="1" indent="0" algn="l" rtl="0">
              <a:spcBef>
                <a:spcPts val="0"/>
              </a:spcBef>
              <a:spcAft>
                <a:spcPts val="0"/>
              </a:spcAft>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 </a:t>
            </a:r>
            <a:endParaRPr lang="da-DK" dirty="0"/>
          </a:p>
          <a:p>
            <a:pPr marL="0" marR="0" lvl="0" indent="0" algn="l" rtl="0">
              <a:spcBef>
                <a:spcPts val="0"/>
              </a:spcBef>
              <a:spcAft>
                <a:spcPts val="0"/>
              </a:spcAft>
              <a:buNone/>
            </a:pPr>
            <a:r>
              <a:rPr lang="da-DK" b="1" dirty="0">
                <a:solidFill>
                  <a:srgbClr val="480062"/>
                </a:solidFill>
                <a:latin typeface="Montserrat"/>
                <a:ea typeface="Montserrat"/>
                <a:cs typeface="Montserrat"/>
                <a:sym typeface="Montserrat"/>
              </a:rPr>
              <a:t>”Alle mennesker kan være frivillige og gøre en forskel”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457200" marR="0" lvl="1" indent="0" algn="l" rtl="0">
              <a:spcBef>
                <a:spcPts val="0"/>
              </a:spcBef>
              <a:spcAft>
                <a:spcPts val="0"/>
              </a:spcAft>
              <a:buNone/>
            </a:pPr>
            <a:r>
              <a:rPr lang="da-DK" sz="1200" b="0" i="0" u="none" strike="noStrike" cap="none" dirty="0">
                <a:solidFill>
                  <a:srgbClr val="480062"/>
                </a:solidFill>
                <a:latin typeface="Montserrat"/>
                <a:ea typeface="Montserrat"/>
                <a:cs typeface="Montserrat"/>
                <a:sym typeface="Montserrat"/>
              </a:rPr>
              <a:t>Forslag til uddybende spørgsmål:</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Hvem kan/kan ikke?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Hvorfor/hvorfor ikke?</a:t>
            </a:r>
            <a:endParaRPr lang="da-DK" dirty="0"/>
          </a:p>
          <a:p>
            <a:pPr marL="628650" marR="0" lvl="1" indent="-171450" algn="l" rtl="0">
              <a:spcBef>
                <a:spcPts val="0"/>
              </a:spcBef>
              <a:spcAft>
                <a:spcPts val="0"/>
              </a:spcAft>
              <a:buClr>
                <a:srgbClr val="480062"/>
              </a:buClr>
              <a:buSzPts val="1200"/>
              <a:buFont typeface="Arial"/>
              <a:buChar char="•"/>
            </a:pPr>
            <a:r>
              <a:rPr lang="da-DK" sz="1200" b="0" i="0" u="none" strike="noStrike" cap="none" dirty="0">
                <a:solidFill>
                  <a:srgbClr val="480062"/>
                </a:solidFill>
                <a:latin typeface="Montserrat"/>
                <a:ea typeface="Montserrat"/>
                <a:cs typeface="Montserrat"/>
                <a:sym typeface="Montserrat"/>
              </a:rPr>
              <a:t>Hvordan kan man sikre, at alle har mulighed for at blive frivillige?</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a:p>
            <a:pPr marL="0" marR="0" lvl="0" indent="0" algn="l" rtl="0">
              <a:spcBef>
                <a:spcPts val="0"/>
              </a:spcBef>
              <a:spcAft>
                <a:spcPts val="0"/>
              </a:spcAft>
              <a:buNone/>
            </a:pPr>
            <a:endParaRPr lang="da-DK" sz="1200" dirty="0">
              <a:solidFill>
                <a:srgbClr val="480062"/>
              </a:solidFill>
              <a:latin typeface="Montserrat"/>
              <a:ea typeface="Montserrat"/>
              <a:cs typeface="Montserrat"/>
              <a:sym typeface="Montserrat"/>
            </a:endParaRPr>
          </a:p>
          <a:p>
            <a:pPr marL="0" marR="0" lvl="0" indent="0" algn="l" rtl="0">
              <a:spcBef>
                <a:spcPts val="0"/>
              </a:spcBef>
              <a:spcAft>
                <a:spcPts val="0"/>
              </a:spcAft>
              <a:buNone/>
            </a:pPr>
            <a:r>
              <a:rPr lang="da-DK" sz="1200" dirty="0">
                <a:solidFill>
                  <a:srgbClr val="480062"/>
                </a:solidFill>
                <a:latin typeface="Montserrat"/>
                <a:ea typeface="Montserrat"/>
                <a:cs typeface="Montserrat"/>
                <a:sym typeface="Montserrat"/>
              </a:rPr>
              <a:t>Tilføj selv flere dilemmaer eller lav dine egne </a:t>
            </a:r>
            <a:endParaRPr lang="da-DK" dirty="0"/>
          </a:p>
          <a:p>
            <a:pPr marL="628650" marR="0" lvl="1" indent="-95250" algn="l" rtl="0">
              <a:spcBef>
                <a:spcPts val="0"/>
              </a:spcBef>
              <a:spcAft>
                <a:spcPts val="0"/>
              </a:spcAft>
              <a:buClr>
                <a:schemeClr val="dk1"/>
              </a:buClr>
              <a:buSzPts val="1200"/>
              <a:buFont typeface="Arial"/>
              <a:buNone/>
            </a:pPr>
            <a:endParaRPr lang="da-DK" sz="1200" b="0" i="0" u="none" strike="noStrike" cap="none" dirty="0">
              <a:solidFill>
                <a:srgbClr val="480062"/>
              </a:solidFill>
              <a:latin typeface="Montserrat"/>
              <a:ea typeface="Montserrat"/>
              <a:cs typeface="Montserrat"/>
              <a:sym typeface="Montserrat"/>
            </a:endParaRPr>
          </a:p>
        </p:txBody>
      </p:sp>
      <p:sp>
        <p:nvSpPr>
          <p:cNvPr id="8" name="Google Shape;159;p5">
            <a:extLst>
              <a:ext uri="{FF2B5EF4-FFF2-40B4-BE49-F238E27FC236}">
                <a16:creationId xmlns:a16="http://schemas.microsoft.com/office/drawing/2014/main" id="{5928B615-EAEA-8402-BC89-152A81DDE826}"/>
              </a:ext>
            </a:extLst>
          </p:cNvPr>
          <p:cNvSpPr txBox="1"/>
          <p:nvPr/>
        </p:nvSpPr>
        <p:spPr>
          <a:xfrm>
            <a:off x="7466986" y="4644456"/>
            <a:ext cx="1742733"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b="1" dirty="0">
                <a:solidFill>
                  <a:schemeClr val="bg1"/>
                </a:solidFill>
                <a:latin typeface="Montserrat"/>
                <a:ea typeface="Montserrat"/>
                <a:cs typeface="Montserrat"/>
                <a:sym typeface="Montserrat"/>
              </a:rPr>
              <a:t>HUSK</a:t>
            </a:r>
            <a:r>
              <a:rPr lang="da-DK" sz="1800" dirty="0">
                <a:solidFill>
                  <a:schemeClr val="bg1"/>
                </a:solidFill>
                <a:latin typeface="Montserrat"/>
                <a:ea typeface="Montserrat"/>
                <a:cs typeface="Montserrat"/>
                <a:sym typeface="Montserrat"/>
              </a:rPr>
              <a:t> </a:t>
            </a:r>
            <a:endParaRPr dirty="0">
              <a:solidFill>
                <a:schemeClr val="bg1"/>
              </a:solidFill>
            </a:endParaRPr>
          </a:p>
          <a:p>
            <a:pPr marL="0" marR="0" lvl="0" indent="0" algn="ctr" rtl="0">
              <a:spcBef>
                <a:spcPts val="0"/>
              </a:spcBef>
              <a:spcAft>
                <a:spcPts val="0"/>
              </a:spcAft>
              <a:buNone/>
            </a:pPr>
            <a:r>
              <a:rPr lang="da-DK" sz="1800" dirty="0">
                <a:solidFill>
                  <a:schemeClr val="bg1"/>
                </a:solidFill>
                <a:latin typeface="Montserrat"/>
                <a:ea typeface="Montserrat"/>
                <a:cs typeface="Montserrat"/>
                <a:sym typeface="Montserrat"/>
              </a:rPr>
              <a:t>at være åben og nysgerrig på de unges svar</a:t>
            </a:r>
            <a:endParaRPr dirty="0">
              <a:solidFill>
                <a:schemeClr val="bg1"/>
              </a:solidFill>
            </a:endParaRPr>
          </a:p>
        </p:txBody>
      </p:sp>
      <p:pic>
        <p:nvPicPr>
          <p:cNvPr id="3" name="Google Shape;101;p2" descr="Et billede, der indeholder tekst&#10;&#10;Automatisk genereret beskrivelse">
            <a:extLst>
              <a:ext uri="{FF2B5EF4-FFF2-40B4-BE49-F238E27FC236}">
                <a16:creationId xmlns:a16="http://schemas.microsoft.com/office/drawing/2014/main" id="{94ED84CB-A558-3D21-9ACC-94CEF8BFC490}"/>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5" name="Billede 4" descr="Et billede, der indeholder tegneserie, clipart&#10;&#10;Automatisk genereret beskrivelse">
            <a:extLst>
              <a:ext uri="{FF2B5EF4-FFF2-40B4-BE49-F238E27FC236}">
                <a16:creationId xmlns:a16="http://schemas.microsoft.com/office/drawing/2014/main" id="{C19073CA-F853-93DC-FA77-C1D1E0BBDCFF}"/>
              </a:ext>
            </a:extLst>
          </p:cNvPr>
          <p:cNvPicPr>
            <a:picLocks noChangeAspect="1"/>
          </p:cNvPicPr>
          <p:nvPr/>
        </p:nvPicPr>
        <p:blipFill>
          <a:blip r:embed="rId4"/>
          <a:stretch>
            <a:fillRect/>
          </a:stretch>
        </p:blipFill>
        <p:spPr>
          <a:xfrm>
            <a:off x="365083" y="359513"/>
            <a:ext cx="616198" cy="616198"/>
          </a:xfrm>
          <a:prstGeom prst="rect">
            <a:avLst/>
          </a:prstGeom>
        </p:spPr>
      </p:pic>
      <p:grpSp>
        <p:nvGrpSpPr>
          <p:cNvPr id="6" name="Gruppe 5">
            <a:extLst>
              <a:ext uri="{FF2B5EF4-FFF2-40B4-BE49-F238E27FC236}">
                <a16:creationId xmlns:a16="http://schemas.microsoft.com/office/drawing/2014/main" id="{08CF9404-DFB0-0570-F16D-60F0E386D83C}"/>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D847CC25-37DE-DCFD-B044-D851EF211FFF}"/>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DILEMMAØVELSE</a:t>
              </a:r>
              <a:endParaRPr sz="1200" dirty="0">
                <a:solidFill>
                  <a:srgbClr val="480062"/>
                </a:solidFill>
                <a:latin typeface="Montserrat Medium" pitchFamily="2" charset="77"/>
              </a:endParaRPr>
            </a:p>
          </p:txBody>
        </p:sp>
        <p:sp>
          <p:nvSpPr>
            <p:cNvPr id="9" name="Google Shape;103;p2">
              <a:extLst>
                <a:ext uri="{FF2B5EF4-FFF2-40B4-BE49-F238E27FC236}">
                  <a16:creationId xmlns:a16="http://schemas.microsoft.com/office/drawing/2014/main" id="{DF33C68B-7314-2FEC-2352-E0569A05E294}"/>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KLÆDES PÅ TIL FRIVILLIGHED</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949940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152">
          <a:extLst>
            <a:ext uri="{FF2B5EF4-FFF2-40B4-BE49-F238E27FC236}">
              <a16:creationId xmlns:a16="http://schemas.microsoft.com/office/drawing/2014/main" id="{87254CCE-CDD8-83F5-1A7F-5AE34C57E48E}"/>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3992CBDE-19C9-6771-36BE-B3EB6DA2A5C5}"/>
              </a:ext>
            </a:extLst>
          </p:cNvPr>
          <p:cNvSpPr/>
          <p:nvPr/>
        </p:nvSpPr>
        <p:spPr>
          <a:xfrm>
            <a:off x="0" y="0"/>
            <a:ext cx="9906000" cy="6858000"/>
          </a:xfrm>
          <a:prstGeom prst="rect">
            <a:avLst/>
          </a:prstGeom>
          <a:solidFill>
            <a:srgbClr val="4800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480062"/>
              </a:solidFill>
            </a:endParaRPr>
          </a:p>
        </p:txBody>
      </p:sp>
      <p:sp>
        <p:nvSpPr>
          <p:cNvPr id="2" name="Google Shape;157;p5">
            <a:extLst>
              <a:ext uri="{FF2B5EF4-FFF2-40B4-BE49-F238E27FC236}">
                <a16:creationId xmlns:a16="http://schemas.microsoft.com/office/drawing/2014/main" id="{9E8CC476-B2DE-7F78-0E4D-C0526EEF2958}"/>
              </a:ext>
            </a:extLst>
          </p:cNvPr>
          <p:cNvSpPr txBox="1"/>
          <p:nvPr/>
        </p:nvSpPr>
        <p:spPr>
          <a:xfrm>
            <a:off x="616797" y="1851665"/>
            <a:ext cx="8504239" cy="31546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9900" dirty="0">
                <a:solidFill>
                  <a:schemeClr val="bg1"/>
                </a:solidFill>
                <a:latin typeface=""/>
                <a:sym typeface="Montserrat Alternates Medium"/>
              </a:rPr>
              <a:t>ENIG</a:t>
            </a:r>
            <a:endParaRPr sz="9600" dirty="0">
              <a:solidFill>
                <a:schemeClr val="bg1"/>
              </a:solidFill>
              <a:latin typeface=""/>
            </a:endParaRPr>
          </a:p>
        </p:txBody>
      </p:sp>
    </p:spTree>
    <p:extLst>
      <p:ext uri="{BB962C8B-B14F-4D97-AF65-F5344CB8AC3E}">
        <p14:creationId xmlns:p14="http://schemas.microsoft.com/office/powerpoint/2010/main" val="2836942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152">
          <a:extLst>
            <a:ext uri="{FF2B5EF4-FFF2-40B4-BE49-F238E27FC236}">
              <a16:creationId xmlns:a16="http://schemas.microsoft.com/office/drawing/2014/main" id="{4A99BC6E-4995-3560-573E-6F8F0DB95AAC}"/>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D4E940DE-5111-9068-BF3E-F5B73D18F0F8}"/>
              </a:ext>
            </a:extLst>
          </p:cNvPr>
          <p:cNvSpPr/>
          <p:nvPr/>
        </p:nvSpPr>
        <p:spPr>
          <a:xfrm>
            <a:off x="0" y="0"/>
            <a:ext cx="9906000" cy="6858000"/>
          </a:xfrm>
          <a:prstGeom prst="rect">
            <a:avLst/>
          </a:prstGeom>
          <a:solidFill>
            <a:srgbClr val="4800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480062"/>
              </a:solidFill>
            </a:endParaRPr>
          </a:p>
        </p:txBody>
      </p:sp>
      <p:sp>
        <p:nvSpPr>
          <p:cNvPr id="2" name="Google Shape;157;p5">
            <a:extLst>
              <a:ext uri="{FF2B5EF4-FFF2-40B4-BE49-F238E27FC236}">
                <a16:creationId xmlns:a16="http://schemas.microsoft.com/office/drawing/2014/main" id="{50CA4BE8-675A-7B1B-592C-1E9485237882}"/>
              </a:ext>
            </a:extLst>
          </p:cNvPr>
          <p:cNvSpPr txBox="1"/>
          <p:nvPr/>
        </p:nvSpPr>
        <p:spPr>
          <a:xfrm>
            <a:off x="102118" y="1851666"/>
            <a:ext cx="9701764" cy="31546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9900" dirty="0">
                <a:solidFill>
                  <a:schemeClr val="bg1"/>
                </a:solidFill>
                <a:latin typeface=""/>
                <a:sym typeface="Montserrat Alternates Medium"/>
              </a:rPr>
              <a:t>UENIG</a:t>
            </a:r>
            <a:endParaRPr sz="9600" dirty="0">
              <a:solidFill>
                <a:schemeClr val="bg1"/>
              </a:solidFill>
              <a:latin typeface=""/>
            </a:endParaRPr>
          </a:p>
        </p:txBody>
      </p:sp>
    </p:spTree>
    <p:extLst>
      <p:ext uri="{BB962C8B-B14F-4D97-AF65-F5344CB8AC3E}">
        <p14:creationId xmlns:p14="http://schemas.microsoft.com/office/powerpoint/2010/main" val="1796135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152">
          <a:extLst>
            <a:ext uri="{FF2B5EF4-FFF2-40B4-BE49-F238E27FC236}">
              <a16:creationId xmlns:a16="http://schemas.microsoft.com/office/drawing/2014/main" id="{4069BBE3-9FAC-5B60-38D1-256EA5EAA928}"/>
            </a:ext>
          </a:extLst>
        </p:cNvPr>
        <p:cNvGrpSpPr/>
        <p:nvPr/>
      </p:nvGrpSpPr>
      <p:grpSpPr>
        <a:xfrm>
          <a:off x="0" y="0"/>
          <a:ext cx="0" cy="0"/>
          <a:chOff x="0" y="0"/>
          <a:chExt cx="0" cy="0"/>
        </a:xfrm>
      </p:grpSpPr>
      <p:sp>
        <p:nvSpPr>
          <p:cNvPr id="2" name="Google Shape;157;p5">
            <a:extLst>
              <a:ext uri="{FF2B5EF4-FFF2-40B4-BE49-F238E27FC236}">
                <a16:creationId xmlns:a16="http://schemas.microsoft.com/office/drawing/2014/main" id="{53D12301-DCE4-EA21-D043-9EBD8814C8FE}"/>
              </a:ext>
            </a:extLst>
          </p:cNvPr>
          <p:cNvSpPr txBox="1"/>
          <p:nvPr/>
        </p:nvSpPr>
        <p:spPr>
          <a:xfrm>
            <a:off x="3571543" y="3331779"/>
            <a:ext cx="6085195" cy="22159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3800" dirty="0">
                <a:solidFill>
                  <a:srgbClr val="480062"/>
                </a:solidFill>
                <a:latin typeface=""/>
                <a:sym typeface="Montserrat Alternates Medium"/>
              </a:rPr>
              <a:t>UENIG</a:t>
            </a:r>
            <a:endParaRPr sz="9600" dirty="0">
              <a:solidFill>
                <a:srgbClr val="480062"/>
              </a:solidFill>
              <a:latin typeface=""/>
            </a:endParaRPr>
          </a:p>
        </p:txBody>
      </p:sp>
      <p:sp>
        <p:nvSpPr>
          <p:cNvPr id="4" name="Google Shape;157;p5">
            <a:extLst>
              <a:ext uri="{FF2B5EF4-FFF2-40B4-BE49-F238E27FC236}">
                <a16:creationId xmlns:a16="http://schemas.microsoft.com/office/drawing/2014/main" id="{F52EBEA9-F704-6981-A2E2-036492BF23B2}"/>
              </a:ext>
            </a:extLst>
          </p:cNvPr>
          <p:cNvSpPr txBox="1"/>
          <p:nvPr/>
        </p:nvSpPr>
        <p:spPr>
          <a:xfrm>
            <a:off x="427610" y="506340"/>
            <a:ext cx="4764499" cy="22159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3800" dirty="0">
                <a:solidFill>
                  <a:srgbClr val="480062"/>
                </a:solidFill>
                <a:latin typeface=""/>
                <a:sym typeface="Montserrat Alternates Medium"/>
              </a:rPr>
              <a:t>ENIG</a:t>
            </a:r>
            <a:endParaRPr sz="6600" dirty="0">
              <a:solidFill>
                <a:srgbClr val="480062"/>
              </a:solidFill>
              <a:latin typeface=""/>
            </a:endParaRPr>
          </a:p>
        </p:txBody>
      </p:sp>
      <p:pic>
        <p:nvPicPr>
          <p:cNvPr id="5" name="Google Shape;133;p3">
            <a:extLst>
              <a:ext uri="{FF2B5EF4-FFF2-40B4-BE49-F238E27FC236}">
                <a16:creationId xmlns:a16="http://schemas.microsoft.com/office/drawing/2014/main" id="{DDFA9B22-DE43-1353-1ED3-8EB004BFC940}"/>
              </a:ext>
            </a:extLst>
          </p:cNvPr>
          <p:cNvPicPr preferRelativeResize="0"/>
          <p:nvPr/>
        </p:nvPicPr>
        <p:blipFill rotWithShape="1">
          <a:blip r:embed="rId3">
            <a:alphaModFix/>
          </a:blip>
          <a:srcRect/>
          <a:stretch/>
        </p:blipFill>
        <p:spPr>
          <a:xfrm rot="7664223">
            <a:off x="6133514" y="4858122"/>
            <a:ext cx="2090077" cy="2103696"/>
          </a:xfrm>
          <a:prstGeom prst="rect">
            <a:avLst/>
          </a:prstGeom>
          <a:noFill/>
          <a:ln>
            <a:noFill/>
          </a:ln>
        </p:spPr>
      </p:pic>
      <p:pic>
        <p:nvPicPr>
          <p:cNvPr id="6" name="Google Shape;133;p3">
            <a:extLst>
              <a:ext uri="{FF2B5EF4-FFF2-40B4-BE49-F238E27FC236}">
                <a16:creationId xmlns:a16="http://schemas.microsoft.com/office/drawing/2014/main" id="{E5E8E3F4-2B99-70BE-4830-84648AA818AD}"/>
              </a:ext>
            </a:extLst>
          </p:cNvPr>
          <p:cNvPicPr preferRelativeResize="0"/>
          <p:nvPr/>
        </p:nvPicPr>
        <p:blipFill rotWithShape="1">
          <a:blip r:embed="rId3">
            <a:alphaModFix/>
          </a:blip>
          <a:srcRect/>
          <a:stretch/>
        </p:blipFill>
        <p:spPr>
          <a:xfrm rot="3364791" flipV="1">
            <a:off x="1605073" y="2073008"/>
            <a:ext cx="1830065" cy="2063411"/>
          </a:xfrm>
          <a:prstGeom prst="rect">
            <a:avLst/>
          </a:prstGeom>
          <a:noFill/>
          <a:ln>
            <a:noFill/>
          </a:ln>
        </p:spPr>
      </p:pic>
    </p:spTree>
    <p:extLst>
      <p:ext uri="{BB962C8B-B14F-4D97-AF65-F5344CB8AC3E}">
        <p14:creationId xmlns:p14="http://schemas.microsoft.com/office/powerpoint/2010/main" val="1382016178"/>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802</Words>
  <Application>Microsoft Macintosh PowerPoint</Application>
  <PresentationFormat>A4-papir (210 x 297 mm)</PresentationFormat>
  <Paragraphs>83</Paragraphs>
  <Slides>8</Slides>
  <Notes>8</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8</vt:i4>
      </vt:variant>
    </vt:vector>
  </HeadingPairs>
  <TitlesOfParts>
    <vt:vector size="15" baseType="lpstr">
      <vt:lpstr>Arial</vt:lpstr>
      <vt:lpstr>Montserrat Light</vt:lpstr>
      <vt:lpstr>Montserrat</vt:lpstr>
      <vt:lpstr>Calibri</vt:lpstr>
      <vt:lpstr>Montserrat Medium</vt:lpstr>
      <vt:lpstr>Montserrat Alternates Medium</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66</cp:revision>
  <dcterms:created xsi:type="dcterms:W3CDTF">2022-08-09T11:08:44Z</dcterms:created>
  <dcterms:modified xsi:type="dcterms:W3CDTF">2025-01-09T16:47:09Z</dcterms:modified>
</cp:coreProperties>
</file>