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
  </p:notesMasterIdLst>
  <p:sldIdLst>
    <p:sldId id="256" r:id="rId2"/>
    <p:sldId id="263" r:id="rId3"/>
    <p:sldId id="264" r:id="rId4"/>
    <p:sldId id="265" r:id="rId5"/>
  </p:sldIdLst>
  <p:sldSz cx="9906000" cy="6858000" type="A4"/>
  <p:notesSz cx="6858000" cy="9144000"/>
  <p:embeddedFontLst>
    <p:embeddedFont>
      <p:font typeface="Montserrat" pitchFamily="2" charset="77"/>
      <p:regular r:id="rId7"/>
      <p:bold r:id="rId8"/>
      <p:italic r:id="rId9"/>
      <p:boldItalic r:id="rId10"/>
    </p:embeddedFont>
    <p:embeddedFont>
      <p:font typeface="Montserrat Alternates Medium" panose="02000505000000020004" pitchFamily="2" charset="77"/>
      <p:regular r:id="rId11"/>
      <p:bold r:id="rId12"/>
      <p:italic r:id="rId13"/>
      <p:boldItalic r:id="rId14"/>
    </p:embeddedFont>
    <p:embeddedFont>
      <p:font typeface="Montserrat Light" pitchFamily="2" charset="77"/>
      <p:regular r:id="rId15"/>
      <p:bold r:id="rId16"/>
      <p:italic r:id="rId17"/>
      <p:boldItalic r:id="rId18"/>
    </p:embeddedFont>
    <p:embeddedFont>
      <p:font typeface="Montserrat Medium" pitchFamily="2" charset="77"/>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gdDEqUtcemjsYNVLYHNSRxufbbX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e Krabek"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80062"/>
    <a:srgbClr val="FFFDEF"/>
    <a:srgbClr val="FFFBED"/>
    <a:srgbClr val="FFFCEE"/>
    <a:srgbClr val="7600BD"/>
    <a:srgbClr val="D18CFF"/>
    <a:srgbClr val="9742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42"/>
    <p:restoredTop sz="94701"/>
  </p:normalViewPr>
  <p:slideViewPr>
    <p:cSldViewPr snapToGrid="0">
      <p:cViewPr varScale="1">
        <p:scale>
          <a:sx n="121" d="100"/>
          <a:sy n="121" d="100"/>
        </p:scale>
        <p:origin x="10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15.fntdata"/><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0.fntdata"/><Relationship Id="rId20" Type="http://schemas.openxmlformats.org/officeDocument/2006/relationships/font" Target="fonts/font14.fntdata"/><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font" Target="fonts/font5.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9.fntdata"/><Relationship Id="rId28" Type="http://customschemas.google.com/relationships/presentationmetadata" Target="metadata"/><Relationship Id="rId10" Type="http://schemas.openxmlformats.org/officeDocument/2006/relationships/font" Target="fonts/font4.fntdata"/><Relationship Id="rId19" Type="http://schemas.openxmlformats.org/officeDocument/2006/relationships/font" Target="fonts/font13.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font" Target="fonts/font16.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a-DK"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E220FEA1-E84A-6FAE-4B7B-A2D2BE26073F}"/>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D37664F6-2C7F-6D39-8788-CBEEB70E09E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9BF9DBDD-9A7D-984E-D41B-A55E2699656D}"/>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925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AB2A8762-E231-9654-BB79-E4F7A989906A}"/>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53DB273B-3646-ADAD-1548-155FFF49F7E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664CEA93-C109-EE29-9E8D-218EE4F0596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0509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CC6863C9-576B-6722-1453-5E0A914386AC}"/>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73BDC278-3E78-0845-0A2A-306D1C78133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96337311-7649-9196-71A2-928D7E835A0D}"/>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1788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238250" y="1122363"/>
            <a:ext cx="74295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13"/>
              </a:spcBef>
              <a:spcAft>
                <a:spcPts val="0"/>
              </a:spcAft>
              <a:buClr>
                <a:schemeClr val="dk1"/>
              </a:buClr>
              <a:buSzPts val="1950"/>
              <a:buNone/>
              <a:defRPr sz="1950"/>
            </a:lvl1pPr>
            <a:lvl2pPr lvl="1" algn="ctr">
              <a:lnSpc>
                <a:spcPct val="90000"/>
              </a:lnSpc>
              <a:spcBef>
                <a:spcPts val="406"/>
              </a:spcBef>
              <a:spcAft>
                <a:spcPts val="0"/>
              </a:spcAft>
              <a:buClr>
                <a:schemeClr val="dk1"/>
              </a:buClr>
              <a:buSzPts val="1625"/>
              <a:buNone/>
              <a:defRPr sz="1625"/>
            </a:lvl2pPr>
            <a:lvl3pPr lvl="2" algn="ctr">
              <a:lnSpc>
                <a:spcPct val="90000"/>
              </a:lnSpc>
              <a:spcBef>
                <a:spcPts val="406"/>
              </a:spcBef>
              <a:spcAft>
                <a:spcPts val="0"/>
              </a:spcAft>
              <a:buClr>
                <a:schemeClr val="dk1"/>
              </a:buClr>
              <a:buSzPts val="1463"/>
              <a:buNone/>
              <a:defRPr sz="1463"/>
            </a:lvl3pPr>
            <a:lvl4pPr lvl="3" algn="ctr">
              <a:lnSpc>
                <a:spcPct val="90000"/>
              </a:lnSpc>
              <a:spcBef>
                <a:spcPts val="406"/>
              </a:spcBef>
              <a:spcAft>
                <a:spcPts val="0"/>
              </a:spcAft>
              <a:buClr>
                <a:schemeClr val="dk1"/>
              </a:buClr>
              <a:buSzPts val="1300"/>
              <a:buNone/>
              <a:defRPr sz="1300"/>
            </a:lvl4pPr>
            <a:lvl5pPr lvl="4" algn="ctr">
              <a:lnSpc>
                <a:spcPct val="90000"/>
              </a:lnSpc>
              <a:spcBef>
                <a:spcPts val="406"/>
              </a:spcBef>
              <a:spcAft>
                <a:spcPts val="0"/>
              </a:spcAft>
              <a:buClr>
                <a:schemeClr val="dk1"/>
              </a:buClr>
              <a:buSzPts val="1300"/>
              <a:buNone/>
              <a:defRPr sz="1300"/>
            </a:lvl5pPr>
            <a:lvl6pPr lvl="5" algn="ctr">
              <a:lnSpc>
                <a:spcPct val="90000"/>
              </a:lnSpc>
              <a:spcBef>
                <a:spcPts val="406"/>
              </a:spcBef>
              <a:spcAft>
                <a:spcPts val="0"/>
              </a:spcAft>
              <a:buClr>
                <a:schemeClr val="dk1"/>
              </a:buClr>
              <a:buSzPts val="1300"/>
              <a:buNone/>
              <a:defRPr sz="1300"/>
            </a:lvl6pPr>
            <a:lvl7pPr lvl="6" algn="ctr">
              <a:lnSpc>
                <a:spcPct val="90000"/>
              </a:lnSpc>
              <a:spcBef>
                <a:spcPts val="406"/>
              </a:spcBef>
              <a:spcAft>
                <a:spcPts val="0"/>
              </a:spcAft>
              <a:buClr>
                <a:schemeClr val="dk1"/>
              </a:buClr>
              <a:buSzPts val="1300"/>
              <a:buNone/>
              <a:defRPr sz="1300"/>
            </a:lvl7pPr>
            <a:lvl8pPr lvl="7" algn="ctr">
              <a:lnSpc>
                <a:spcPct val="90000"/>
              </a:lnSpc>
              <a:spcBef>
                <a:spcPts val="406"/>
              </a:spcBef>
              <a:spcAft>
                <a:spcPts val="0"/>
              </a:spcAft>
              <a:buClr>
                <a:schemeClr val="dk1"/>
              </a:buClr>
              <a:buSzPts val="1300"/>
              <a:buNone/>
              <a:defRPr sz="1300"/>
            </a:lvl8pPr>
            <a:lvl9pPr lvl="8" algn="ctr">
              <a:lnSpc>
                <a:spcPct val="90000"/>
              </a:lnSpc>
              <a:spcBef>
                <a:spcPts val="406"/>
              </a:spcBef>
              <a:spcAft>
                <a:spcPts val="0"/>
              </a:spcAft>
              <a:buClr>
                <a:schemeClr val="dk1"/>
              </a:buClr>
              <a:buSzPts val="1300"/>
              <a:buNone/>
              <a:defRPr sz="1300"/>
            </a:lvl9pPr>
          </a:lstStyle>
          <a:p>
            <a:endParaRPr/>
          </a:p>
        </p:txBody>
      </p:sp>
      <p:sp>
        <p:nvSpPr>
          <p:cNvPr id="18" name="Google Shape;18;p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675878" y="1709739"/>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675878" y="4589464"/>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rgbClr val="888888"/>
              </a:buClr>
              <a:buSzPts val="1950"/>
              <a:buNone/>
              <a:defRPr sz="1950">
                <a:solidFill>
                  <a:srgbClr val="888888"/>
                </a:solidFill>
              </a:defRPr>
            </a:lvl1pPr>
            <a:lvl2pPr marL="914400" lvl="1" indent="-228600" algn="l">
              <a:lnSpc>
                <a:spcPct val="90000"/>
              </a:lnSpc>
              <a:spcBef>
                <a:spcPts val="406"/>
              </a:spcBef>
              <a:spcAft>
                <a:spcPts val="0"/>
              </a:spcAft>
              <a:buClr>
                <a:srgbClr val="888888"/>
              </a:buClr>
              <a:buSzPts val="1625"/>
              <a:buNone/>
              <a:defRPr sz="1625">
                <a:solidFill>
                  <a:srgbClr val="888888"/>
                </a:solidFill>
              </a:defRPr>
            </a:lvl2pPr>
            <a:lvl3pPr marL="1371600" lvl="2" indent="-228600" algn="l">
              <a:lnSpc>
                <a:spcPct val="90000"/>
              </a:lnSpc>
              <a:spcBef>
                <a:spcPts val="406"/>
              </a:spcBef>
              <a:spcAft>
                <a:spcPts val="0"/>
              </a:spcAft>
              <a:buClr>
                <a:srgbClr val="888888"/>
              </a:buClr>
              <a:buSzPts val="1463"/>
              <a:buNone/>
              <a:defRPr sz="1463">
                <a:solidFill>
                  <a:srgbClr val="888888"/>
                </a:solidFill>
              </a:defRPr>
            </a:lvl3pPr>
            <a:lvl4pPr marL="1828800" lvl="3" indent="-228600" algn="l">
              <a:lnSpc>
                <a:spcPct val="90000"/>
              </a:lnSpc>
              <a:spcBef>
                <a:spcPts val="406"/>
              </a:spcBef>
              <a:spcAft>
                <a:spcPts val="0"/>
              </a:spcAft>
              <a:buClr>
                <a:srgbClr val="888888"/>
              </a:buClr>
              <a:buSzPts val="1300"/>
              <a:buNone/>
              <a:defRPr sz="1300">
                <a:solidFill>
                  <a:srgbClr val="888888"/>
                </a:solidFill>
              </a:defRPr>
            </a:lvl4pPr>
            <a:lvl5pPr marL="2286000" lvl="4" indent="-228600" algn="l">
              <a:lnSpc>
                <a:spcPct val="90000"/>
              </a:lnSpc>
              <a:spcBef>
                <a:spcPts val="406"/>
              </a:spcBef>
              <a:spcAft>
                <a:spcPts val="0"/>
              </a:spcAft>
              <a:buClr>
                <a:srgbClr val="888888"/>
              </a:buClr>
              <a:buSzPts val="1300"/>
              <a:buNone/>
              <a:defRPr sz="1300">
                <a:solidFill>
                  <a:srgbClr val="888888"/>
                </a:solidFill>
              </a:defRPr>
            </a:lvl5pPr>
            <a:lvl6pPr marL="2743200" lvl="5" indent="-228600" algn="l">
              <a:lnSpc>
                <a:spcPct val="90000"/>
              </a:lnSpc>
              <a:spcBef>
                <a:spcPts val="406"/>
              </a:spcBef>
              <a:spcAft>
                <a:spcPts val="0"/>
              </a:spcAft>
              <a:buClr>
                <a:srgbClr val="888888"/>
              </a:buClr>
              <a:buSzPts val="1300"/>
              <a:buNone/>
              <a:defRPr sz="1300">
                <a:solidFill>
                  <a:srgbClr val="888888"/>
                </a:solidFill>
              </a:defRPr>
            </a:lvl6pPr>
            <a:lvl7pPr marL="3200400" lvl="6" indent="-228600" algn="l">
              <a:lnSpc>
                <a:spcPct val="90000"/>
              </a:lnSpc>
              <a:spcBef>
                <a:spcPts val="406"/>
              </a:spcBef>
              <a:spcAft>
                <a:spcPts val="0"/>
              </a:spcAft>
              <a:buClr>
                <a:srgbClr val="888888"/>
              </a:buClr>
              <a:buSzPts val="1300"/>
              <a:buNone/>
              <a:defRPr sz="1300">
                <a:solidFill>
                  <a:srgbClr val="888888"/>
                </a:solidFill>
              </a:defRPr>
            </a:lvl7pPr>
            <a:lvl8pPr marL="3657600" lvl="7" indent="-228600" algn="l">
              <a:lnSpc>
                <a:spcPct val="90000"/>
              </a:lnSpc>
              <a:spcBef>
                <a:spcPts val="406"/>
              </a:spcBef>
              <a:spcAft>
                <a:spcPts val="0"/>
              </a:spcAft>
              <a:buClr>
                <a:srgbClr val="888888"/>
              </a:buClr>
              <a:buSzPts val="1300"/>
              <a:buNone/>
              <a:defRPr sz="1300">
                <a:solidFill>
                  <a:srgbClr val="888888"/>
                </a:solidFill>
              </a:defRPr>
            </a:lvl8pPr>
            <a:lvl9pPr marL="4114800" lvl="8" indent="-228600" algn="l">
              <a:lnSpc>
                <a:spcPct val="90000"/>
              </a:lnSpc>
              <a:spcBef>
                <a:spcPts val="406"/>
              </a:spcBef>
              <a:spcAft>
                <a:spcPts val="0"/>
              </a:spcAft>
              <a:buClr>
                <a:srgbClr val="888888"/>
              </a:buClr>
              <a:buSzPts val="1300"/>
              <a:buNone/>
              <a:defRPr sz="1300">
                <a:solidFill>
                  <a:srgbClr val="888888"/>
                </a:solidFill>
              </a:defRPr>
            </a:lvl9pPr>
          </a:lstStyle>
          <a:p>
            <a:endParaRPr/>
          </a:p>
        </p:txBody>
      </p:sp>
      <p:sp>
        <p:nvSpPr>
          <p:cNvPr id="30" name="Google Shape;30;p9"/>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68232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682328"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3" name="Google Shape;43;p11"/>
          <p:cNvSpPr txBox="1">
            <a:spLocks noGrp="1"/>
          </p:cNvSpPr>
          <p:nvPr>
            <p:ph type="body" idx="2"/>
          </p:nvPr>
        </p:nvSpPr>
        <p:spPr>
          <a:xfrm>
            <a:off x="682328"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5" name="Google Shape;45;p11"/>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4211340" y="987426"/>
            <a:ext cx="5014913" cy="4873625"/>
          </a:xfrm>
          <a:prstGeom prst="rect">
            <a:avLst/>
          </a:prstGeom>
          <a:noFill/>
          <a:ln>
            <a:noFill/>
          </a:ln>
        </p:spPr>
        <p:txBody>
          <a:bodyPr spcFirstLastPara="1" wrap="square" lIns="91425" tIns="45700" rIns="91425" bIns="45700" anchor="t" anchorCtr="0">
            <a:normAutofit/>
          </a:bodyPr>
          <a:lstStyle>
            <a:lvl1pPr marL="457200" lvl="0" indent="-393700" algn="l">
              <a:lnSpc>
                <a:spcPct val="90000"/>
              </a:lnSpc>
              <a:spcBef>
                <a:spcPts val="813"/>
              </a:spcBef>
              <a:spcAft>
                <a:spcPts val="0"/>
              </a:spcAft>
              <a:buClr>
                <a:schemeClr val="dk1"/>
              </a:buClr>
              <a:buSzPts val="2600"/>
              <a:buChar char="•"/>
              <a:defRPr sz="2600"/>
            </a:lvl1pPr>
            <a:lvl2pPr marL="914400" lvl="1" indent="-373062" algn="l">
              <a:lnSpc>
                <a:spcPct val="90000"/>
              </a:lnSpc>
              <a:spcBef>
                <a:spcPts val="406"/>
              </a:spcBef>
              <a:spcAft>
                <a:spcPts val="0"/>
              </a:spcAft>
              <a:buClr>
                <a:schemeClr val="dk1"/>
              </a:buClr>
              <a:buSzPts val="2275"/>
              <a:buChar char="•"/>
              <a:defRPr sz="2275"/>
            </a:lvl2pPr>
            <a:lvl3pPr marL="1371600" lvl="2" indent="-352425" algn="l">
              <a:lnSpc>
                <a:spcPct val="90000"/>
              </a:lnSpc>
              <a:spcBef>
                <a:spcPts val="406"/>
              </a:spcBef>
              <a:spcAft>
                <a:spcPts val="0"/>
              </a:spcAft>
              <a:buClr>
                <a:schemeClr val="dk1"/>
              </a:buClr>
              <a:buSzPts val="1950"/>
              <a:buChar char="•"/>
              <a:defRPr sz="1950"/>
            </a:lvl3pPr>
            <a:lvl4pPr marL="1828800" lvl="3" indent="-331787" algn="l">
              <a:lnSpc>
                <a:spcPct val="90000"/>
              </a:lnSpc>
              <a:spcBef>
                <a:spcPts val="406"/>
              </a:spcBef>
              <a:spcAft>
                <a:spcPts val="0"/>
              </a:spcAft>
              <a:buClr>
                <a:schemeClr val="dk1"/>
              </a:buClr>
              <a:buSzPts val="1625"/>
              <a:buChar char="•"/>
              <a:defRPr sz="1625"/>
            </a:lvl4pPr>
            <a:lvl5pPr marL="2286000" lvl="4" indent="-331787" algn="l">
              <a:lnSpc>
                <a:spcPct val="90000"/>
              </a:lnSpc>
              <a:spcBef>
                <a:spcPts val="406"/>
              </a:spcBef>
              <a:spcAft>
                <a:spcPts val="0"/>
              </a:spcAft>
              <a:buClr>
                <a:schemeClr val="dk1"/>
              </a:buClr>
              <a:buSzPts val="1625"/>
              <a:buChar char="•"/>
              <a:defRPr sz="1625"/>
            </a:lvl5pPr>
            <a:lvl6pPr marL="2743200" lvl="5" indent="-331787" algn="l">
              <a:lnSpc>
                <a:spcPct val="90000"/>
              </a:lnSpc>
              <a:spcBef>
                <a:spcPts val="406"/>
              </a:spcBef>
              <a:spcAft>
                <a:spcPts val="0"/>
              </a:spcAft>
              <a:buClr>
                <a:schemeClr val="dk1"/>
              </a:buClr>
              <a:buSzPts val="1625"/>
              <a:buChar char="•"/>
              <a:defRPr sz="1625"/>
            </a:lvl6pPr>
            <a:lvl7pPr marL="3200400" lvl="6" indent="-331787" algn="l">
              <a:lnSpc>
                <a:spcPct val="90000"/>
              </a:lnSpc>
              <a:spcBef>
                <a:spcPts val="406"/>
              </a:spcBef>
              <a:spcAft>
                <a:spcPts val="0"/>
              </a:spcAft>
              <a:buClr>
                <a:schemeClr val="dk1"/>
              </a:buClr>
              <a:buSzPts val="1625"/>
              <a:buChar char="•"/>
              <a:defRPr sz="1625"/>
            </a:lvl7pPr>
            <a:lvl8pPr marL="3657600" lvl="7" indent="-331787" algn="l">
              <a:lnSpc>
                <a:spcPct val="90000"/>
              </a:lnSpc>
              <a:spcBef>
                <a:spcPts val="406"/>
              </a:spcBef>
              <a:spcAft>
                <a:spcPts val="0"/>
              </a:spcAft>
              <a:buClr>
                <a:schemeClr val="dk1"/>
              </a:buClr>
              <a:buSzPts val="1625"/>
              <a:buChar char="•"/>
              <a:defRPr sz="1625"/>
            </a:lvl8pPr>
            <a:lvl9pPr marL="4114800" lvl="8" indent="-331787" algn="l">
              <a:lnSpc>
                <a:spcPct val="90000"/>
              </a:lnSpc>
              <a:spcBef>
                <a:spcPts val="406"/>
              </a:spcBef>
              <a:spcAft>
                <a:spcPts val="0"/>
              </a:spcAft>
              <a:buClr>
                <a:schemeClr val="dk1"/>
              </a:buClr>
              <a:buSzPts val="1625"/>
              <a:buChar char="•"/>
              <a:defRPr sz="1625"/>
            </a:lvl9pPr>
          </a:lstStyle>
          <a:p>
            <a:endParaRPr/>
          </a:p>
        </p:txBody>
      </p:sp>
      <p:sp>
        <p:nvSpPr>
          <p:cNvPr id="61" name="Google Shape;61;p14"/>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2" name="Google Shape;62;p14"/>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5"/>
          <p:cNvSpPr>
            <a:spLocks noGrp="1"/>
          </p:cNvSpPr>
          <p:nvPr>
            <p:ph type="pic" idx="2"/>
          </p:nvPr>
        </p:nvSpPr>
        <p:spPr>
          <a:xfrm>
            <a:off x="4211340" y="987426"/>
            <a:ext cx="5014913" cy="4873625"/>
          </a:xfrm>
          <a:prstGeom prst="rect">
            <a:avLst/>
          </a:prstGeom>
          <a:noFill/>
          <a:ln>
            <a:noFill/>
          </a:ln>
        </p:spPr>
      </p:sp>
      <p:sp>
        <p:nvSpPr>
          <p:cNvPr id="68" name="Google Shape;68;p15"/>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9" name="Google Shape;69;p15"/>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5251052"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917177"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75"/>
              <a:buFont typeface="Calibri"/>
              <a:buNone/>
              <a:defRPr sz="3575"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373062" algn="l" rtl="0">
              <a:lnSpc>
                <a:spcPct val="90000"/>
              </a:lnSpc>
              <a:spcBef>
                <a:spcPts val="813"/>
              </a:spcBef>
              <a:spcAft>
                <a:spcPts val="0"/>
              </a:spcAft>
              <a:buClr>
                <a:schemeClr val="dk1"/>
              </a:buClr>
              <a:buSzPts val="2275"/>
              <a:buFont typeface="Arial"/>
              <a:buChar char="•"/>
              <a:defRPr sz="2275" b="0" i="0" u="none" strike="noStrike" cap="none">
                <a:solidFill>
                  <a:schemeClr val="dk1"/>
                </a:solidFill>
                <a:latin typeface="Calibri"/>
                <a:ea typeface="Calibri"/>
                <a:cs typeface="Calibri"/>
                <a:sym typeface="Calibri"/>
              </a:defRPr>
            </a:lvl1pPr>
            <a:lvl2pPr marL="914400" marR="0" lvl="1" indent="-352425" algn="l" rtl="0">
              <a:lnSpc>
                <a:spcPct val="90000"/>
              </a:lnSpc>
              <a:spcBef>
                <a:spcPts val="406"/>
              </a:spcBef>
              <a:spcAft>
                <a:spcPts val="0"/>
              </a:spcAft>
              <a:buClr>
                <a:schemeClr val="dk1"/>
              </a:buClr>
              <a:buSzPts val="1950"/>
              <a:buFont typeface="Arial"/>
              <a:buChar char="•"/>
              <a:defRPr sz="1950" b="0" i="0" u="none" strike="noStrike" cap="none">
                <a:solidFill>
                  <a:schemeClr val="dk1"/>
                </a:solidFill>
                <a:latin typeface="Calibri"/>
                <a:ea typeface="Calibri"/>
                <a:cs typeface="Calibri"/>
                <a:sym typeface="Calibri"/>
              </a:defRPr>
            </a:lvl2pPr>
            <a:lvl3pPr marL="1371600" marR="0" lvl="2" indent="-331787" algn="l" rtl="0">
              <a:lnSpc>
                <a:spcPct val="90000"/>
              </a:lnSpc>
              <a:spcBef>
                <a:spcPts val="406"/>
              </a:spcBef>
              <a:spcAft>
                <a:spcPts val="0"/>
              </a:spcAft>
              <a:buClr>
                <a:schemeClr val="dk1"/>
              </a:buClr>
              <a:buSzPts val="1625"/>
              <a:buFont typeface="Arial"/>
              <a:buChar char="•"/>
              <a:defRPr sz="1625" b="0" i="0" u="none" strike="noStrike" cap="none">
                <a:solidFill>
                  <a:schemeClr val="dk1"/>
                </a:solidFill>
                <a:latin typeface="Calibri"/>
                <a:ea typeface="Calibri"/>
                <a:cs typeface="Calibri"/>
                <a:sym typeface="Calibri"/>
              </a:defRPr>
            </a:lvl3pPr>
            <a:lvl4pPr marL="1828800" marR="0" lvl="3"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4pPr>
            <a:lvl5pPr marL="2286000" marR="0" lvl="4"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5pPr>
            <a:lvl6pPr marL="2743200" marR="0" lvl="5"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6pPr>
            <a:lvl7pPr marL="3200400" marR="0" lvl="6"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7pPr>
            <a:lvl8pPr marL="3657600" marR="0" lvl="7"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8pPr>
            <a:lvl9pPr marL="4114800" marR="0" lvl="8"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75" b="0" i="0" u="none" strike="noStrike" cap="none">
                <a:solidFill>
                  <a:srgbClr val="888888"/>
                </a:solidFill>
                <a:latin typeface="Calibri"/>
                <a:ea typeface="Calibri"/>
                <a:cs typeface="Calibri"/>
                <a:sym typeface="Calibri"/>
              </a:defRPr>
            </a:lvl1pPr>
            <a:lvl2pPr marL="0" marR="0" lvl="1" indent="0" algn="r" rtl="0">
              <a:spcBef>
                <a:spcPts val="0"/>
              </a:spcBef>
              <a:buNone/>
              <a:defRPr sz="975" b="0" i="0" u="none" strike="noStrike" cap="none">
                <a:solidFill>
                  <a:srgbClr val="888888"/>
                </a:solidFill>
                <a:latin typeface="Calibri"/>
                <a:ea typeface="Calibri"/>
                <a:cs typeface="Calibri"/>
                <a:sym typeface="Calibri"/>
              </a:defRPr>
            </a:lvl2pPr>
            <a:lvl3pPr marL="0" marR="0" lvl="2" indent="0" algn="r" rtl="0">
              <a:spcBef>
                <a:spcPts val="0"/>
              </a:spcBef>
              <a:buNone/>
              <a:defRPr sz="975" b="0" i="0" u="none" strike="noStrike" cap="none">
                <a:solidFill>
                  <a:srgbClr val="888888"/>
                </a:solidFill>
                <a:latin typeface="Calibri"/>
                <a:ea typeface="Calibri"/>
                <a:cs typeface="Calibri"/>
                <a:sym typeface="Calibri"/>
              </a:defRPr>
            </a:lvl3pPr>
            <a:lvl4pPr marL="0" marR="0" lvl="3" indent="0" algn="r" rtl="0">
              <a:spcBef>
                <a:spcPts val="0"/>
              </a:spcBef>
              <a:buNone/>
              <a:defRPr sz="975" b="0" i="0" u="none" strike="noStrike" cap="none">
                <a:solidFill>
                  <a:srgbClr val="888888"/>
                </a:solidFill>
                <a:latin typeface="Calibri"/>
                <a:ea typeface="Calibri"/>
                <a:cs typeface="Calibri"/>
                <a:sym typeface="Calibri"/>
              </a:defRPr>
            </a:lvl4pPr>
            <a:lvl5pPr marL="0" marR="0" lvl="4" indent="0" algn="r" rtl="0">
              <a:spcBef>
                <a:spcPts val="0"/>
              </a:spcBef>
              <a:buNone/>
              <a:defRPr sz="975" b="0" i="0" u="none" strike="noStrike" cap="none">
                <a:solidFill>
                  <a:srgbClr val="888888"/>
                </a:solidFill>
                <a:latin typeface="Calibri"/>
                <a:ea typeface="Calibri"/>
                <a:cs typeface="Calibri"/>
                <a:sym typeface="Calibri"/>
              </a:defRPr>
            </a:lvl5pPr>
            <a:lvl6pPr marL="0" marR="0" lvl="5" indent="0" algn="r" rtl="0">
              <a:spcBef>
                <a:spcPts val="0"/>
              </a:spcBef>
              <a:buNone/>
              <a:defRPr sz="975" b="0" i="0" u="none" strike="noStrike" cap="none">
                <a:solidFill>
                  <a:srgbClr val="888888"/>
                </a:solidFill>
                <a:latin typeface="Calibri"/>
                <a:ea typeface="Calibri"/>
                <a:cs typeface="Calibri"/>
                <a:sym typeface="Calibri"/>
              </a:defRPr>
            </a:lvl6pPr>
            <a:lvl7pPr marL="0" marR="0" lvl="6" indent="0" algn="r" rtl="0">
              <a:spcBef>
                <a:spcPts val="0"/>
              </a:spcBef>
              <a:buNone/>
              <a:defRPr sz="975" b="0" i="0" u="none" strike="noStrike" cap="none">
                <a:solidFill>
                  <a:srgbClr val="888888"/>
                </a:solidFill>
                <a:latin typeface="Calibri"/>
                <a:ea typeface="Calibri"/>
                <a:cs typeface="Calibri"/>
                <a:sym typeface="Calibri"/>
              </a:defRPr>
            </a:lvl7pPr>
            <a:lvl8pPr marL="0" marR="0" lvl="7" indent="0" algn="r" rtl="0">
              <a:spcBef>
                <a:spcPts val="0"/>
              </a:spcBef>
              <a:buNone/>
              <a:defRPr sz="975" b="0" i="0" u="none" strike="noStrike" cap="none">
                <a:solidFill>
                  <a:srgbClr val="888888"/>
                </a:solidFill>
                <a:latin typeface="Calibri"/>
                <a:ea typeface="Calibri"/>
                <a:cs typeface="Calibri"/>
                <a:sym typeface="Calibri"/>
              </a:defRPr>
            </a:lvl8pPr>
            <a:lvl9pPr marL="0" marR="0" lvl="8" indent="0" algn="r" rtl="0">
              <a:spcBef>
                <a:spcPts val="0"/>
              </a:spcBef>
              <a:buNone/>
              <a:defRPr sz="97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0062"/>
        </a:solidFill>
        <a:effectLst/>
      </p:bgPr>
    </p:bg>
    <p:spTree>
      <p:nvGrpSpPr>
        <p:cNvPr id="1" name="Shape 87"/>
        <p:cNvGrpSpPr/>
        <p:nvPr/>
      </p:nvGrpSpPr>
      <p:grpSpPr>
        <a:xfrm>
          <a:off x="0" y="0"/>
          <a:ext cx="0" cy="0"/>
          <a:chOff x="0" y="0"/>
          <a:chExt cx="0" cy="0"/>
        </a:xfrm>
      </p:grpSpPr>
      <p:sp>
        <p:nvSpPr>
          <p:cNvPr id="90" name="Google Shape;90;p1"/>
          <p:cNvSpPr txBox="1"/>
          <p:nvPr/>
        </p:nvSpPr>
        <p:spPr>
          <a:xfrm>
            <a:off x="452281" y="1280437"/>
            <a:ext cx="8553428" cy="9540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400" u="none" strike="noStrike" cap="none" dirty="0">
                <a:solidFill>
                  <a:srgbClr val="FFFCEE"/>
                </a:solidFill>
                <a:latin typeface="Montserrat" pitchFamily="2" charset="77"/>
                <a:ea typeface="Montserrat Light"/>
                <a:cs typeface="Montserrat Light"/>
                <a:sym typeface="Montserrat Light"/>
              </a:rPr>
              <a:t>Rollemodelsoplægget er en del af at introducere de unge til frivillighed gennem mødet med andre unge, som de kan spejle sig i. Samtidig er formålet også at lægge op til en dialog om tabuer og særlige behov, når man skal indgå i nye fællesskaber - samt at skabe refleksioner hos de unge om deres egne potentialer og ressourcer for at blive frivillige.</a:t>
            </a:r>
            <a:endParaRPr dirty="0">
              <a:solidFill>
                <a:srgbClr val="FFFCEE"/>
              </a:solidFill>
              <a:latin typeface="Montserrat" pitchFamily="2" charset="77"/>
            </a:endParaRPr>
          </a:p>
        </p:txBody>
      </p:sp>
      <p:sp>
        <p:nvSpPr>
          <p:cNvPr id="91" name="Google Shape;91;p1"/>
          <p:cNvSpPr txBox="1"/>
          <p:nvPr/>
        </p:nvSpPr>
        <p:spPr>
          <a:xfrm>
            <a:off x="452282" y="2367850"/>
            <a:ext cx="5008472" cy="390102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chemeClr val="bg1"/>
              </a:buClr>
              <a:buNone/>
            </a:pPr>
            <a:r>
              <a:rPr lang="da-DK" sz="1400" dirty="0">
                <a:solidFill>
                  <a:schemeClr val="bg1"/>
                </a:solidFill>
                <a:latin typeface="Montserrat Medium"/>
                <a:ea typeface="Montserrat Medium"/>
                <a:cs typeface="Montserrat Medium"/>
                <a:sym typeface="Montserrat Medium"/>
              </a:rPr>
              <a:t>Varighed: </a:t>
            </a:r>
            <a:r>
              <a:rPr lang="da-DK" dirty="0">
                <a:solidFill>
                  <a:schemeClr val="bg1"/>
                </a:solidFill>
                <a:latin typeface="Montserrat" pitchFamily="2" charset="77"/>
                <a:ea typeface="Montserrat Light"/>
                <a:cs typeface="Montserrat Light"/>
                <a:sym typeface="Montserrat Light"/>
              </a:rPr>
              <a:t>1-2 timer</a:t>
            </a:r>
            <a:br>
              <a:rPr lang="da-DK" sz="1400" dirty="0">
                <a:solidFill>
                  <a:schemeClr val="bg1"/>
                </a:solidFill>
                <a:latin typeface="Montserrat Medium"/>
                <a:ea typeface="Montserrat Medium"/>
                <a:cs typeface="Montserrat Medium"/>
                <a:sym typeface="Montserrat Medium"/>
              </a:rPr>
            </a:br>
            <a:r>
              <a:rPr lang="da-DK" sz="1400" dirty="0">
                <a:solidFill>
                  <a:schemeClr val="bg1"/>
                </a:solidFill>
                <a:latin typeface="Montserrat Medium"/>
                <a:ea typeface="Montserrat Medium"/>
                <a:cs typeface="Montserrat Medium"/>
                <a:sym typeface="Montserrat Medium"/>
              </a:rPr>
              <a:t>Deltagere: </a:t>
            </a:r>
            <a:r>
              <a:rPr lang="da-DK" sz="1400" dirty="0">
                <a:solidFill>
                  <a:schemeClr val="bg1"/>
                </a:solidFill>
                <a:latin typeface="Montserrat" pitchFamily="2" charset="77"/>
                <a:ea typeface="Montserrat Medium"/>
                <a:cs typeface="Montserrat Medium"/>
                <a:sym typeface="Montserrat Light"/>
              </a:rPr>
              <a:t>10</a:t>
            </a:r>
            <a:r>
              <a:rPr lang="da-DK" dirty="0">
                <a:solidFill>
                  <a:schemeClr val="bg1"/>
                </a:solidFill>
                <a:latin typeface="Montserrat" pitchFamily="2" charset="77"/>
                <a:ea typeface="Montserrat Light"/>
                <a:cs typeface="Montserrat Light"/>
                <a:sym typeface="Montserrat Light"/>
              </a:rPr>
              <a:t>-40 unge, undervisere og evt. foreninger</a:t>
            </a:r>
            <a:endParaRPr lang="da-DK" dirty="0">
              <a:solidFill>
                <a:schemeClr val="bg1"/>
              </a:solidFill>
              <a:latin typeface="Montserrat" pitchFamily="2" charset="77"/>
              <a:ea typeface="Montserrat Light"/>
            </a:endParaRPr>
          </a:p>
          <a:p>
            <a:pPr marL="0" marR="0" lvl="0" indent="0" algn="l" rtl="0">
              <a:lnSpc>
                <a:spcPct val="150000"/>
              </a:lnSpc>
              <a:spcBef>
                <a:spcPts val="0"/>
              </a:spcBef>
              <a:spcAft>
                <a:spcPts val="0"/>
              </a:spcAft>
              <a:buClr>
                <a:schemeClr val="bg1"/>
              </a:buClr>
              <a:buNone/>
            </a:pPr>
            <a:endParaRPr lang="da-DK" sz="1400" dirty="0">
              <a:solidFill>
                <a:schemeClr val="bg1"/>
              </a:solidFill>
              <a:latin typeface="Montserrat Medium"/>
              <a:ea typeface="Montserrat Medium"/>
              <a:cs typeface="Montserrat Medium"/>
              <a:sym typeface="Montserrat Medium"/>
            </a:endParaRPr>
          </a:p>
          <a:p>
            <a:pPr marL="0" marR="0" lvl="0" indent="0" algn="l" rtl="0">
              <a:lnSpc>
                <a:spcPct val="150000"/>
              </a:lnSpc>
              <a:spcBef>
                <a:spcPts val="0"/>
              </a:spcBef>
              <a:spcAft>
                <a:spcPts val="0"/>
              </a:spcAft>
              <a:buClr>
                <a:schemeClr val="bg1"/>
              </a:buClr>
              <a:buNone/>
            </a:pPr>
            <a:r>
              <a:rPr lang="da-DK" sz="1400" dirty="0">
                <a:solidFill>
                  <a:schemeClr val="bg1"/>
                </a:solidFill>
                <a:latin typeface="Montserrat Medium"/>
                <a:ea typeface="Montserrat Medium"/>
                <a:cs typeface="Montserrat Medium"/>
                <a:sym typeface="Montserrat Medium"/>
              </a:rPr>
              <a:t>Forberedelse</a:t>
            </a:r>
            <a:endParaRPr dirty="0">
              <a:solidFill>
                <a:schemeClr val="bg1"/>
              </a:solidFill>
            </a:endParaRPr>
          </a:p>
          <a:p>
            <a:pPr marL="171450" marR="0" lvl="0" indent="-171450" algn="l" rtl="0">
              <a:lnSpc>
                <a:spcPct val="150000"/>
              </a:lnSpc>
              <a:spcBef>
                <a:spcPts val="0"/>
              </a:spcBef>
              <a:spcAft>
                <a:spcPts val="0"/>
              </a:spcAft>
              <a:buClr>
                <a:schemeClr val="bg1"/>
              </a:buClr>
              <a:buSzPts val="1200"/>
              <a:buFont typeface="Arial" panose="020B0604020202020204" pitchFamily="34" charset="0"/>
              <a:buChar char="•"/>
            </a:pPr>
            <a:r>
              <a:rPr lang="da-DK" sz="1200" dirty="0">
                <a:solidFill>
                  <a:schemeClr val="bg1"/>
                </a:solidFill>
                <a:latin typeface="Montserrat" pitchFamily="2" charset="77"/>
                <a:ea typeface="Montserrat Light"/>
                <a:cs typeface="Montserrat Light"/>
                <a:sym typeface="Montserrat Light"/>
              </a:rPr>
              <a:t>Planlæg dato og tid for </a:t>
            </a:r>
            <a:r>
              <a:rPr lang="da-DK" sz="1200" dirty="0" err="1">
                <a:solidFill>
                  <a:schemeClr val="bg1"/>
                </a:solidFill>
                <a:latin typeface="Montserrat" pitchFamily="2" charset="77"/>
                <a:ea typeface="Montserrat Light"/>
                <a:cs typeface="Montserrat Light"/>
                <a:sym typeface="Montserrat Light"/>
              </a:rPr>
              <a:t>rollemodelsoplægget</a:t>
            </a:r>
            <a:endParaRPr lang="da-DK" sz="1200" dirty="0">
              <a:solidFill>
                <a:schemeClr val="bg1"/>
              </a:solidFill>
              <a:latin typeface="Montserrat" pitchFamily="2" charset="77"/>
              <a:ea typeface="Montserrat Light"/>
              <a:cs typeface="Montserrat Light"/>
              <a:sym typeface="Montserrat Light"/>
            </a:endParaRPr>
          </a:p>
          <a:p>
            <a:pPr marL="171450" marR="0" lvl="0" indent="-171450" algn="l" rtl="0">
              <a:lnSpc>
                <a:spcPct val="150000"/>
              </a:lnSpc>
              <a:spcBef>
                <a:spcPts val="0"/>
              </a:spcBef>
              <a:spcAft>
                <a:spcPts val="0"/>
              </a:spcAft>
              <a:buClr>
                <a:schemeClr val="bg1"/>
              </a:buClr>
              <a:buSzPts val="1200"/>
              <a:buFont typeface="Arial"/>
              <a:buChar char="•"/>
            </a:pPr>
            <a:r>
              <a:rPr lang="da-DK" sz="1200" dirty="0">
                <a:solidFill>
                  <a:schemeClr val="bg1"/>
                </a:solidFill>
                <a:latin typeface="Montserrat" pitchFamily="2" charset="77"/>
                <a:ea typeface="Montserrat Light"/>
                <a:cs typeface="Montserrat Light"/>
                <a:sym typeface="Montserrat Light"/>
              </a:rPr>
              <a:t>Tjek om der er særlige behov at tage hensyn til for rollemodellen</a:t>
            </a:r>
          </a:p>
          <a:p>
            <a:pPr marL="171450" marR="0" lvl="0" indent="-171450" algn="l" rtl="0">
              <a:lnSpc>
                <a:spcPct val="150000"/>
              </a:lnSpc>
              <a:spcBef>
                <a:spcPts val="0"/>
              </a:spcBef>
              <a:spcAft>
                <a:spcPts val="0"/>
              </a:spcAft>
              <a:buClr>
                <a:schemeClr val="bg1"/>
              </a:buClr>
              <a:buSzPts val="1200"/>
              <a:buFont typeface="Arial"/>
              <a:buChar char="•"/>
            </a:pPr>
            <a:r>
              <a:rPr lang="da-DK" sz="1200" dirty="0">
                <a:solidFill>
                  <a:schemeClr val="bg1"/>
                </a:solidFill>
                <a:latin typeface="Montserrat" pitchFamily="2" charset="77"/>
                <a:ea typeface="Montserrat Light"/>
                <a:cs typeface="Montserrat Light"/>
                <a:sym typeface="Montserrat Light"/>
              </a:rPr>
              <a:t>Planlæg deltagelse af undervisere og evt. foreninger</a:t>
            </a:r>
          </a:p>
          <a:p>
            <a:pPr marL="171450" marR="0" lvl="0" indent="-171450" algn="l" rtl="0">
              <a:lnSpc>
                <a:spcPct val="150000"/>
              </a:lnSpc>
              <a:spcBef>
                <a:spcPts val="0"/>
              </a:spcBef>
              <a:spcAft>
                <a:spcPts val="0"/>
              </a:spcAft>
              <a:buClr>
                <a:schemeClr val="bg1"/>
              </a:buClr>
              <a:buSzPts val="1200"/>
              <a:buFont typeface="Arial"/>
              <a:buChar char="•"/>
            </a:pPr>
            <a:r>
              <a:rPr lang="da-DK" sz="1200" dirty="0">
                <a:solidFill>
                  <a:schemeClr val="bg1"/>
                </a:solidFill>
                <a:latin typeface="Montserrat" pitchFamily="2" charset="77"/>
                <a:ea typeface="Montserrat Light"/>
                <a:cs typeface="Montserrat Light"/>
                <a:sym typeface="Montserrat Light"/>
              </a:rPr>
              <a:t>Forbered de unge på oplægget fx ved at fortælle om det og ved at forberede nogle spørgsmål i fællesskab</a:t>
            </a:r>
            <a:endParaRPr lang="da-DK" sz="1200" dirty="0">
              <a:solidFill>
                <a:schemeClr val="bg1"/>
              </a:solidFill>
              <a:latin typeface="Montserrat" pitchFamily="2" charset="77"/>
            </a:endParaRPr>
          </a:p>
          <a:p>
            <a:pPr marL="0" marR="0" lvl="0" indent="0" algn="l" rtl="0">
              <a:lnSpc>
                <a:spcPct val="150000"/>
              </a:lnSpc>
              <a:spcBef>
                <a:spcPts val="0"/>
              </a:spcBef>
              <a:spcAft>
                <a:spcPts val="0"/>
              </a:spcAft>
              <a:buClr>
                <a:schemeClr val="bg1"/>
              </a:buClr>
              <a:buNone/>
            </a:pPr>
            <a:endParaRPr sz="1100" dirty="0">
              <a:solidFill>
                <a:schemeClr val="bg1"/>
              </a:solidFill>
              <a:latin typeface="Montserrat Light"/>
              <a:ea typeface="Montserrat Light"/>
              <a:cs typeface="Montserrat Light"/>
              <a:sym typeface="Montserrat Light"/>
            </a:endParaRPr>
          </a:p>
          <a:p>
            <a:pPr marL="0" marR="0" lvl="0" indent="0" algn="l" rtl="0">
              <a:lnSpc>
                <a:spcPct val="150000"/>
              </a:lnSpc>
              <a:spcBef>
                <a:spcPts val="0"/>
              </a:spcBef>
              <a:spcAft>
                <a:spcPts val="0"/>
              </a:spcAft>
              <a:buClr>
                <a:schemeClr val="bg1"/>
              </a:buClr>
              <a:buNone/>
            </a:pPr>
            <a:r>
              <a:rPr lang="da-DK" sz="1400" dirty="0">
                <a:solidFill>
                  <a:schemeClr val="bg1"/>
                </a:solidFill>
                <a:latin typeface="Montserrat Medium"/>
                <a:ea typeface="Montserrat Medium"/>
                <a:cs typeface="Montserrat Medium"/>
                <a:sym typeface="Montserrat Medium"/>
              </a:rPr>
              <a:t>Materialer</a:t>
            </a:r>
            <a:endParaRPr dirty="0">
              <a:solidFill>
                <a:schemeClr val="bg1"/>
              </a:solidFill>
            </a:endParaRPr>
          </a:p>
          <a:p>
            <a:pPr marL="171450" marR="0" lvl="0" indent="-171450" algn="l" rtl="0">
              <a:lnSpc>
                <a:spcPct val="150000"/>
              </a:lnSpc>
              <a:spcBef>
                <a:spcPts val="0"/>
              </a:spcBef>
              <a:spcAft>
                <a:spcPts val="0"/>
              </a:spcAft>
              <a:buClr>
                <a:schemeClr val="bg1"/>
              </a:buClr>
              <a:buSzPts val="1200"/>
              <a:buFont typeface="Arial"/>
              <a:buChar char="•"/>
            </a:pPr>
            <a:r>
              <a:rPr lang="da-DK" sz="1200" dirty="0">
                <a:solidFill>
                  <a:schemeClr val="bg1"/>
                </a:solidFill>
                <a:latin typeface="Montserrat" pitchFamily="2" charset="77"/>
                <a:ea typeface="Montserrat Light"/>
                <a:cs typeface="Montserrat Light"/>
                <a:sym typeface="Montserrat Light"/>
              </a:rPr>
              <a:t>Nogle rollemodeller vil gerne vise PowerPoint show eller film</a:t>
            </a:r>
            <a:endParaRPr sz="1200" dirty="0">
              <a:solidFill>
                <a:schemeClr val="bg1"/>
              </a:solidFill>
              <a:latin typeface="Montserrat" pitchFamily="2" charset="77"/>
            </a:endParaRPr>
          </a:p>
        </p:txBody>
      </p:sp>
      <p:cxnSp>
        <p:nvCxnSpPr>
          <p:cNvPr id="92" name="Google Shape;92;p1"/>
          <p:cNvCxnSpPr>
            <a:cxnSpLocks/>
          </p:cNvCxnSpPr>
          <p:nvPr/>
        </p:nvCxnSpPr>
        <p:spPr>
          <a:xfrm>
            <a:off x="528177" y="3229230"/>
            <a:ext cx="5008472" cy="0"/>
          </a:xfrm>
          <a:prstGeom prst="straightConnector1">
            <a:avLst/>
          </a:prstGeom>
          <a:noFill/>
          <a:ln w="28575" cap="flat" cmpd="sng">
            <a:solidFill>
              <a:srgbClr val="D18CFF"/>
            </a:solidFill>
            <a:prstDash val="solid"/>
            <a:miter lim="800000"/>
            <a:headEnd type="none" w="sm" len="sm"/>
            <a:tailEnd type="none" w="sm" len="sm"/>
          </a:ln>
        </p:spPr>
      </p:cxnSp>
      <p:cxnSp>
        <p:nvCxnSpPr>
          <p:cNvPr id="94" name="Google Shape;94;p1"/>
          <p:cNvCxnSpPr>
            <a:cxnSpLocks/>
          </p:cNvCxnSpPr>
          <p:nvPr/>
        </p:nvCxnSpPr>
        <p:spPr>
          <a:xfrm>
            <a:off x="512431" y="5488639"/>
            <a:ext cx="5008472" cy="0"/>
          </a:xfrm>
          <a:prstGeom prst="straightConnector1">
            <a:avLst/>
          </a:prstGeom>
          <a:noFill/>
          <a:ln w="28575" cap="flat" cmpd="sng">
            <a:solidFill>
              <a:srgbClr val="D18CFF"/>
            </a:solidFill>
            <a:prstDash val="solid"/>
            <a:miter lim="800000"/>
            <a:headEnd type="none" w="sm" len="sm"/>
            <a:tailEnd type="none" w="sm" len="sm"/>
          </a:ln>
        </p:spPr>
      </p:cxnSp>
      <p:sp>
        <p:nvSpPr>
          <p:cNvPr id="3" name="Ellipse 2">
            <a:extLst>
              <a:ext uri="{FF2B5EF4-FFF2-40B4-BE49-F238E27FC236}">
                <a16:creationId xmlns:a16="http://schemas.microsoft.com/office/drawing/2014/main" id="{098F79C5-2102-66C4-4E63-782DCE3514D5}"/>
              </a:ext>
            </a:extLst>
          </p:cNvPr>
          <p:cNvSpPr/>
          <p:nvPr/>
        </p:nvSpPr>
        <p:spPr>
          <a:xfrm>
            <a:off x="5835018" y="2998000"/>
            <a:ext cx="4896044" cy="4752291"/>
          </a:xfrm>
          <a:prstGeom prst="ellipse">
            <a:avLst/>
          </a:prstGeom>
          <a:solidFill>
            <a:srgbClr val="FFF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6" name="Billede 5">
            <a:extLst>
              <a:ext uri="{FF2B5EF4-FFF2-40B4-BE49-F238E27FC236}">
                <a16:creationId xmlns:a16="http://schemas.microsoft.com/office/drawing/2014/main" id="{A0F55D6E-8965-B499-5C0C-DD9811EEBF82}"/>
              </a:ext>
            </a:extLst>
          </p:cNvPr>
          <p:cNvPicPr>
            <a:picLocks noChangeAspect="1"/>
          </p:cNvPicPr>
          <p:nvPr/>
        </p:nvPicPr>
        <p:blipFill>
          <a:blip r:embed="rId3"/>
          <a:srcRect/>
          <a:stretch/>
        </p:blipFill>
        <p:spPr>
          <a:xfrm>
            <a:off x="6419159" y="3323487"/>
            <a:ext cx="3175000" cy="3175000"/>
          </a:xfrm>
          <a:prstGeom prst="rect">
            <a:avLst/>
          </a:prstGeom>
        </p:spPr>
      </p:pic>
      <p:pic>
        <p:nvPicPr>
          <p:cNvPr id="5" name="Billede 4" descr="Et billede, der indeholder cirkel, Grafik, Font/skrifttype, tegneserie&#10;&#10;Automatisk genereret beskrivelse">
            <a:extLst>
              <a:ext uri="{FF2B5EF4-FFF2-40B4-BE49-F238E27FC236}">
                <a16:creationId xmlns:a16="http://schemas.microsoft.com/office/drawing/2014/main" id="{59010E10-716A-D90F-CBE2-CB411E20C376}"/>
              </a:ext>
            </a:extLst>
          </p:cNvPr>
          <p:cNvPicPr>
            <a:picLocks noChangeAspect="1"/>
          </p:cNvPicPr>
          <p:nvPr/>
        </p:nvPicPr>
        <p:blipFill>
          <a:blip r:embed="rId4"/>
          <a:stretch>
            <a:fillRect/>
          </a:stretch>
        </p:blipFill>
        <p:spPr>
          <a:xfrm>
            <a:off x="365082" y="356965"/>
            <a:ext cx="616197" cy="616197"/>
          </a:xfrm>
          <a:prstGeom prst="rect">
            <a:avLst/>
          </a:prstGeom>
        </p:spPr>
      </p:pic>
      <p:grpSp>
        <p:nvGrpSpPr>
          <p:cNvPr id="7" name="Gruppe 6">
            <a:extLst>
              <a:ext uri="{FF2B5EF4-FFF2-40B4-BE49-F238E27FC236}">
                <a16:creationId xmlns:a16="http://schemas.microsoft.com/office/drawing/2014/main" id="{BB7E76E9-73DA-9448-7045-EB9760BD1A7F}"/>
              </a:ext>
            </a:extLst>
          </p:cNvPr>
          <p:cNvGrpSpPr/>
          <p:nvPr/>
        </p:nvGrpSpPr>
        <p:grpSpPr>
          <a:xfrm>
            <a:off x="1057481" y="414429"/>
            <a:ext cx="5041435" cy="525642"/>
            <a:chOff x="1189588" y="424397"/>
            <a:chExt cx="5041435" cy="525642"/>
          </a:xfrm>
        </p:grpSpPr>
        <p:sp>
          <p:nvSpPr>
            <p:cNvPr id="8" name="Google Shape;103;p2">
              <a:extLst>
                <a:ext uri="{FF2B5EF4-FFF2-40B4-BE49-F238E27FC236}">
                  <a16:creationId xmlns:a16="http://schemas.microsoft.com/office/drawing/2014/main" id="{80916895-2A1D-CECC-E876-EC7B9F43B427}"/>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chemeClr val="bg1"/>
                  </a:solidFill>
                  <a:latin typeface="Montserrat Medium" pitchFamily="2" charset="77"/>
                  <a:ea typeface="Montserrat Alternates Medium"/>
                  <a:cs typeface="Montserrat Alternates Medium"/>
                  <a:sym typeface="Montserrat Alternates Medium"/>
                </a:rPr>
                <a:t>ROLLEMODELSOPLÆG</a:t>
              </a:r>
              <a:endParaRPr lang="da-DK" sz="1100" dirty="0">
                <a:solidFill>
                  <a:schemeClr val="bg1"/>
                </a:solidFill>
                <a:latin typeface="Montserrat Medium" pitchFamily="2" charset="77"/>
              </a:endParaRPr>
            </a:p>
          </p:txBody>
        </p:sp>
        <p:sp>
          <p:nvSpPr>
            <p:cNvPr id="9" name="Google Shape;103;p2">
              <a:extLst>
                <a:ext uri="{FF2B5EF4-FFF2-40B4-BE49-F238E27FC236}">
                  <a16:creationId xmlns:a16="http://schemas.microsoft.com/office/drawing/2014/main" id="{78853AA6-55B1-1C77-8EC8-0F5F252E584A}"/>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CE0850CB-4ECC-5204-1587-837F18AF8CD6}"/>
            </a:ext>
          </a:extLst>
        </p:cNvPr>
        <p:cNvGrpSpPr/>
        <p:nvPr/>
      </p:nvGrpSpPr>
      <p:grpSpPr>
        <a:xfrm>
          <a:off x="0" y="0"/>
          <a:ext cx="0" cy="0"/>
          <a:chOff x="0" y="0"/>
          <a:chExt cx="0" cy="0"/>
        </a:xfrm>
      </p:grpSpPr>
      <p:pic>
        <p:nvPicPr>
          <p:cNvPr id="3" name="Billede 2" descr="Et billede, der indeholder cirkel, Grafik, Font/skrifttype, tegneserie&#10;&#10;Automatisk genereret beskrivelse">
            <a:extLst>
              <a:ext uri="{FF2B5EF4-FFF2-40B4-BE49-F238E27FC236}">
                <a16:creationId xmlns:a16="http://schemas.microsoft.com/office/drawing/2014/main" id="{009A2B2A-093A-6056-F11E-921C2AD69012}"/>
              </a:ext>
            </a:extLst>
          </p:cNvPr>
          <p:cNvPicPr>
            <a:picLocks noChangeAspect="1"/>
          </p:cNvPicPr>
          <p:nvPr/>
        </p:nvPicPr>
        <p:blipFill>
          <a:blip r:embed="rId3"/>
          <a:stretch>
            <a:fillRect/>
          </a:stretch>
        </p:blipFill>
        <p:spPr>
          <a:xfrm>
            <a:off x="365082" y="356965"/>
            <a:ext cx="616197" cy="616197"/>
          </a:xfrm>
          <a:prstGeom prst="rect">
            <a:avLst/>
          </a:prstGeom>
        </p:spPr>
      </p:pic>
      <p:sp>
        <p:nvSpPr>
          <p:cNvPr id="90" name="Google Shape;90;p1">
            <a:extLst>
              <a:ext uri="{FF2B5EF4-FFF2-40B4-BE49-F238E27FC236}">
                <a16:creationId xmlns:a16="http://schemas.microsoft.com/office/drawing/2014/main" id="{A831AC10-5510-5780-FDD2-C0214FC18339}"/>
              </a:ext>
            </a:extLst>
          </p:cNvPr>
          <p:cNvSpPr txBox="1"/>
          <p:nvPr/>
        </p:nvSpPr>
        <p:spPr>
          <a:xfrm>
            <a:off x="452281" y="1280437"/>
            <a:ext cx="8553428" cy="406261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dirty="0">
                <a:solidFill>
                  <a:srgbClr val="480062"/>
                </a:solidFill>
                <a:latin typeface="Montserrat Medium" pitchFamily="2" charset="77"/>
                <a:ea typeface="Montserrat Medium"/>
                <a:cs typeface="Montserrat Medium"/>
                <a:sym typeface="Montserrat Medium"/>
              </a:rPr>
              <a:t>Rollemodel</a:t>
            </a:r>
            <a:br>
              <a:rPr lang="da-DK" sz="1200" dirty="0">
                <a:solidFill>
                  <a:srgbClr val="480062"/>
                </a:solidFill>
                <a:latin typeface="Montserrat" pitchFamily="2" charset="77"/>
                <a:ea typeface="Montserrat Medium"/>
                <a:cs typeface="Montserrat Medium"/>
                <a:sym typeface="Montserrat Medium"/>
              </a:rPr>
            </a:br>
            <a:r>
              <a:rPr lang="da-DK" sz="1200" dirty="0">
                <a:solidFill>
                  <a:srgbClr val="480062"/>
                </a:solidFill>
                <a:latin typeface="Montserrat" pitchFamily="2" charset="77"/>
                <a:ea typeface="Montserrat Light"/>
                <a:cs typeface="Montserrat Light"/>
                <a:sym typeface="Montserrat Light"/>
              </a:rPr>
              <a:t>En rollemodel er en ung, som selv har været frivillig, der fortæller sin historie for andre unge, der kan spejle sig i rollemodellen.</a:t>
            </a:r>
          </a:p>
          <a:p>
            <a:pPr marL="0" marR="0" lvl="0" indent="0" algn="l" rtl="0">
              <a:lnSpc>
                <a:spcPct val="150000"/>
              </a:lnSpc>
              <a:spcBef>
                <a:spcPts val="0"/>
              </a:spcBef>
              <a:spcAft>
                <a:spcPts val="0"/>
              </a:spcAft>
              <a:buNone/>
            </a:pPr>
            <a:endParaRPr lang="da-DK" sz="1200" dirty="0">
              <a:solidFill>
                <a:srgbClr val="480062"/>
              </a:solidFill>
              <a:latin typeface="Montserrat" pitchFamily="2" charset="77"/>
              <a:ea typeface="Montserrat Light"/>
              <a:cs typeface="Montserrat Light"/>
              <a:sym typeface="Montserrat Light"/>
            </a:endParaRPr>
          </a:p>
          <a:p>
            <a:pPr marL="0" marR="0" lvl="0" indent="0" algn="l" rtl="0">
              <a:lnSpc>
                <a:spcPct val="150000"/>
              </a:lnSpc>
              <a:spcBef>
                <a:spcPts val="0"/>
              </a:spcBef>
              <a:spcAft>
                <a:spcPts val="0"/>
              </a:spcAft>
              <a:buNone/>
            </a:pPr>
            <a:r>
              <a:rPr lang="da-DK" sz="1200" dirty="0">
                <a:solidFill>
                  <a:srgbClr val="480062"/>
                </a:solidFill>
                <a:latin typeface="Montserrat" pitchFamily="2" charset="77"/>
                <a:ea typeface="Montserrat Light"/>
                <a:cs typeface="Montserrat Light"/>
                <a:sym typeface="Montserrat Light"/>
              </a:rPr>
              <a:t>Han eller hun kan være fra SUMH, som uddanner rollemodeller til at fortælle deres historie. Du kan booke en ung rollemodel igennem SUMH, som kan komme ud til skolen.</a:t>
            </a:r>
          </a:p>
          <a:p>
            <a:pPr marL="0" marR="0" lvl="0" indent="0" algn="l" rtl="0">
              <a:lnSpc>
                <a:spcPct val="150000"/>
              </a:lnSpc>
              <a:spcBef>
                <a:spcPts val="0"/>
              </a:spcBef>
              <a:spcAft>
                <a:spcPts val="0"/>
              </a:spcAft>
              <a:buNone/>
            </a:pPr>
            <a:endParaRPr lang="da-DK" sz="1200" dirty="0">
              <a:solidFill>
                <a:srgbClr val="480062"/>
              </a:solidFill>
              <a:latin typeface="Montserrat" pitchFamily="2" charset="77"/>
              <a:ea typeface="Montserrat Medium"/>
              <a:cs typeface="Montserrat Light"/>
              <a:sym typeface="Montserrat Light"/>
            </a:endParaRPr>
          </a:p>
          <a:p>
            <a:pPr marL="0" marR="0" lvl="0" indent="0" algn="l" rtl="0">
              <a:lnSpc>
                <a:spcPct val="150000"/>
              </a:lnSpc>
              <a:spcBef>
                <a:spcPts val="0"/>
              </a:spcBef>
              <a:spcAft>
                <a:spcPts val="0"/>
              </a:spcAft>
              <a:buNone/>
            </a:pPr>
            <a:r>
              <a:rPr lang="da-DK" sz="1200" dirty="0">
                <a:solidFill>
                  <a:srgbClr val="480062"/>
                </a:solidFill>
                <a:latin typeface="Montserrat" pitchFamily="2" charset="77"/>
                <a:ea typeface="Montserrat Medium"/>
                <a:cs typeface="Montserrat Light"/>
                <a:sym typeface="Montserrat Light"/>
              </a:rPr>
              <a:t>Det kan også være en rollemodel, som er fra skolen, </a:t>
            </a:r>
            <a:r>
              <a:rPr lang="da-DK" sz="1200" dirty="0">
                <a:solidFill>
                  <a:srgbClr val="480062"/>
                </a:solidFill>
                <a:latin typeface="Montserrat" pitchFamily="2" charset="77"/>
                <a:ea typeface="Montserrat Light"/>
                <a:cs typeface="Montserrat Light"/>
                <a:sym typeface="Montserrat Light"/>
              </a:rPr>
              <a:t>som vil fortælle sin historie. Her kan det være en fordel, hvis underviseren hjælper med at forberede oplægget med den unge og støtter den unge i at afholde det. </a:t>
            </a:r>
            <a:endParaRPr lang="da-DK" sz="1200" dirty="0">
              <a:solidFill>
                <a:srgbClr val="480062"/>
              </a:solidFill>
              <a:latin typeface="Montserrat" pitchFamily="2" charset="77"/>
              <a:ea typeface="Montserrat Medium"/>
              <a:cs typeface="Montserrat Light"/>
              <a:sym typeface="Montserrat Light"/>
            </a:endParaRPr>
          </a:p>
          <a:p>
            <a:pPr marL="0" marR="0" lvl="0" indent="0" algn="l" rtl="0">
              <a:lnSpc>
                <a:spcPct val="150000"/>
              </a:lnSpc>
              <a:spcBef>
                <a:spcPts val="0"/>
              </a:spcBef>
              <a:spcAft>
                <a:spcPts val="0"/>
              </a:spcAft>
              <a:buNone/>
            </a:pPr>
            <a:endParaRPr lang="da-DK" sz="1200" dirty="0">
              <a:solidFill>
                <a:srgbClr val="480062"/>
              </a:solidFill>
              <a:latin typeface="Montserrat" pitchFamily="2" charset="77"/>
              <a:ea typeface="Montserrat Medium"/>
              <a:cs typeface="Montserrat Medium"/>
              <a:sym typeface="Montserrat Medium"/>
            </a:endParaRPr>
          </a:p>
          <a:p>
            <a:pPr marL="0" marR="0" lvl="0" indent="0" algn="l" rtl="0">
              <a:lnSpc>
                <a:spcPct val="150000"/>
              </a:lnSpc>
              <a:spcBef>
                <a:spcPts val="0"/>
              </a:spcBef>
              <a:spcAft>
                <a:spcPts val="0"/>
              </a:spcAft>
              <a:buNone/>
            </a:pPr>
            <a:r>
              <a:rPr lang="da-DK" dirty="0">
                <a:solidFill>
                  <a:srgbClr val="480062"/>
                </a:solidFill>
                <a:latin typeface="Montserrat Medium" pitchFamily="2" charset="77"/>
                <a:ea typeface="Montserrat Medium"/>
                <a:cs typeface="Montserrat Medium"/>
                <a:sym typeface="Montserrat Medium"/>
              </a:rPr>
              <a:t>Vær opmærksom på </a:t>
            </a:r>
            <a:br>
              <a:rPr lang="da-DK" sz="1200" dirty="0">
                <a:solidFill>
                  <a:srgbClr val="480062"/>
                </a:solidFill>
                <a:latin typeface="Montserrat" pitchFamily="2" charset="77"/>
                <a:ea typeface="Montserrat Medium"/>
                <a:cs typeface="Montserrat Medium"/>
                <a:sym typeface="Montserrat Medium"/>
              </a:rPr>
            </a:br>
            <a:r>
              <a:rPr lang="da-DK" sz="1200" dirty="0">
                <a:solidFill>
                  <a:srgbClr val="480062"/>
                </a:solidFill>
                <a:latin typeface="Montserrat" pitchFamily="2" charset="77"/>
                <a:cs typeface="Montserrat Light"/>
              </a:rPr>
              <a:t>Skab en tryg stemning for elever og rollemodel. Spejling og identifikation er enormt vigtige elementer for, at de unge kan få noget ud af den personlige fortælling. For nogle unge vil det være en fordel, at rollemodellen ligner dem selv for eksempel i forhold til, om de har det samme fysiske eller psykiske handicap.</a:t>
            </a:r>
            <a:endParaRPr lang="da-DK" sz="1200" dirty="0">
              <a:solidFill>
                <a:srgbClr val="480062"/>
              </a:solidFill>
              <a:latin typeface="Montserrat" pitchFamily="2" charset="77"/>
              <a:cs typeface="Montserrat Light"/>
              <a:sym typeface="Montserrat Light"/>
            </a:endParaRPr>
          </a:p>
        </p:txBody>
      </p:sp>
      <p:pic>
        <p:nvPicPr>
          <p:cNvPr id="4" name="Google Shape;101;p2" descr="Et billede, der indeholder tekst&#10;&#10;Automatisk genereret beskrivelse">
            <a:extLst>
              <a:ext uri="{FF2B5EF4-FFF2-40B4-BE49-F238E27FC236}">
                <a16:creationId xmlns:a16="http://schemas.microsoft.com/office/drawing/2014/main" id="{C3AAB340-6F04-6856-A2C2-8BE4715A5028}"/>
              </a:ext>
            </a:extLst>
          </p:cNvPr>
          <p:cNvPicPr preferRelativeResize="0"/>
          <p:nvPr/>
        </p:nvPicPr>
        <p:blipFill rotWithShape="1">
          <a:blip r:embed="rId4">
            <a:alphaModFix/>
          </a:blip>
          <a:srcRect/>
          <a:stretch/>
        </p:blipFill>
        <p:spPr>
          <a:xfrm>
            <a:off x="170177" y="6313497"/>
            <a:ext cx="1547517" cy="369981"/>
          </a:xfrm>
          <a:prstGeom prst="rect">
            <a:avLst/>
          </a:prstGeom>
          <a:noFill/>
          <a:ln>
            <a:noFill/>
          </a:ln>
        </p:spPr>
      </p:pic>
      <p:grpSp>
        <p:nvGrpSpPr>
          <p:cNvPr id="6" name="Gruppe 5">
            <a:extLst>
              <a:ext uri="{FF2B5EF4-FFF2-40B4-BE49-F238E27FC236}">
                <a16:creationId xmlns:a16="http://schemas.microsoft.com/office/drawing/2014/main" id="{8657ECDC-EE65-454B-755A-12DA4F66D7B5}"/>
              </a:ext>
            </a:extLst>
          </p:cNvPr>
          <p:cNvGrpSpPr/>
          <p:nvPr/>
        </p:nvGrpSpPr>
        <p:grpSpPr>
          <a:xfrm>
            <a:off x="1057481" y="414429"/>
            <a:ext cx="5041435" cy="525642"/>
            <a:chOff x="1189588" y="424397"/>
            <a:chExt cx="5041435" cy="525642"/>
          </a:xfrm>
        </p:grpSpPr>
        <p:sp>
          <p:nvSpPr>
            <p:cNvPr id="7" name="Google Shape;103;p2">
              <a:extLst>
                <a:ext uri="{FF2B5EF4-FFF2-40B4-BE49-F238E27FC236}">
                  <a16:creationId xmlns:a16="http://schemas.microsoft.com/office/drawing/2014/main" id="{B28C26FA-331E-5AD1-A15C-4564D82DF89D}"/>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ROLLEMODELSOPLÆG</a:t>
              </a:r>
              <a:endParaRPr lang="da-DK" sz="1100" dirty="0">
                <a:solidFill>
                  <a:srgbClr val="480062"/>
                </a:solidFill>
                <a:latin typeface="Montserrat Medium" pitchFamily="2" charset="77"/>
              </a:endParaRPr>
            </a:p>
          </p:txBody>
        </p:sp>
        <p:sp>
          <p:nvSpPr>
            <p:cNvPr id="8" name="Google Shape;103;p2">
              <a:extLst>
                <a:ext uri="{FF2B5EF4-FFF2-40B4-BE49-F238E27FC236}">
                  <a16:creationId xmlns:a16="http://schemas.microsoft.com/office/drawing/2014/main" id="{55E8E10A-2A0B-A5E0-C0AC-1CE4F5405534}"/>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4291872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D3E1250F-DB34-BAC1-4EBD-0D6AA118B3C6}"/>
            </a:ext>
          </a:extLst>
        </p:cNvPr>
        <p:cNvGrpSpPr/>
        <p:nvPr/>
      </p:nvGrpSpPr>
      <p:grpSpPr>
        <a:xfrm>
          <a:off x="0" y="0"/>
          <a:ext cx="0" cy="0"/>
          <a:chOff x="0" y="0"/>
          <a:chExt cx="0" cy="0"/>
        </a:xfrm>
      </p:grpSpPr>
      <p:sp>
        <p:nvSpPr>
          <p:cNvPr id="9" name="Ellipse 8">
            <a:extLst>
              <a:ext uri="{FF2B5EF4-FFF2-40B4-BE49-F238E27FC236}">
                <a16:creationId xmlns:a16="http://schemas.microsoft.com/office/drawing/2014/main" id="{4E93A86A-631C-652A-FD90-C67313E556A8}"/>
              </a:ext>
            </a:extLst>
          </p:cNvPr>
          <p:cNvSpPr/>
          <p:nvPr/>
        </p:nvSpPr>
        <p:spPr>
          <a:xfrm rot="10800000">
            <a:off x="564411" y="3766794"/>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Ellipse 7">
            <a:extLst>
              <a:ext uri="{FF2B5EF4-FFF2-40B4-BE49-F238E27FC236}">
                <a16:creationId xmlns:a16="http://schemas.microsoft.com/office/drawing/2014/main" id="{C1BC43C6-36F1-40B8-8F83-E6BC0E7D1F75}"/>
              </a:ext>
            </a:extLst>
          </p:cNvPr>
          <p:cNvSpPr/>
          <p:nvPr/>
        </p:nvSpPr>
        <p:spPr>
          <a:xfrm rot="10800000">
            <a:off x="564410" y="3300437"/>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Ellipse 5">
            <a:extLst>
              <a:ext uri="{FF2B5EF4-FFF2-40B4-BE49-F238E27FC236}">
                <a16:creationId xmlns:a16="http://schemas.microsoft.com/office/drawing/2014/main" id="{3AE0C068-F50F-F1EE-D0F4-4B00D37D26D1}"/>
              </a:ext>
            </a:extLst>
          </p:cNvPr>
          <p:cNvSpPr/>
          <p:nvPr/>
        </p:nvSpPr>
        <p:spPr>
          <a:xfrm rot="10800000">
            <a:off x="564411" y="2822634"/>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 name="Ellipse 3">
            <a:extLst>
              <a:ext uri="{FF2B5EF4-FFF2-40B4-BE49-F238E27FC236}">
                <a16:creationId xmlns:a16="http://schemas.microsoft.com/office/drawing/2014/main" id="{D243060F-D3F5-C533-36D6-7BC3F0C90E43}"/>
              </a:ext>
            </a:extLst>
          </p:cNvPr>
          <p:cNvSpPr/>
          <p:nvPr/>
        </p:nvSpPr>
        <p:spPr>
          <a:xfrm rot="10800000">
            <a:off x="564411" y="2370335"/>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 name="Ellipse 2">
            <a:extLst>
              <a:ext uri="{FF2B5EF4-FFF2-40B4-BE49-F238E27FC236}">
                <a16:creationId xmlns:a16="http://schemas.microsoft.com/office/drawing/2014/main" id="{64C0BBC6-5E0C-ECF6-1AD9-77D95C1D2A34}"/>
              </a:ext>
            </a:extLst>
          </p:cNvPr>
          <p:cNvSpPr/>
          <p:nvPr/>
        </p:nvSpPr>
        <p:spPr>
          <a:xfrm rot="10800000">
            <a:off x="564411" y="1883000"/>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0" name="Google Shape;90;p1">
            <a:extLst>
              <a:ext uri="{FF2B5EF4-FFF2-40B4-BE49-F238E27FC236}">
                <a16:creationId xmlns:a16="http://schemas.microsoft.com/office/drawing/2014/main" id="{DA82D772-2D43-5C92-6621-A1A0EE5C76D5}"/>
              </a:ext>
            </a:extLst>
          </p:cNvPr>
          <p:cNvSpPr txBox="1"/>
          <p:nvPr/>
        </p:nvSpPr>
        <p:spPr>
          <a:xfrm>
            <a:off x="452281" y="1280437"/>
            <a:ext cx="8553428" cy="4154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dirty="0">
                <a:solidFill>
                  <a:srgbClr val="480062"/>
                </a:solidFill>
                <a:latin typeface="Montserrat Medium"/>
                <a:ea typeface="Montserrat Medium"/>
                <a:cs typeface="Montserrat Medium"/>
                <a:sym typeface="Montserrat Medium"/>
              </a:rPr>
              <a:t>Sådan gør du</a:t>
            </a:r>
            <a:endParaRPr lang="da-DK" sz="1200" dirty="0"/>
          </a:p>
        </p:txBody>
      </p:sp>
      <p:sp>
        <p:nvSpPr>
          <p:cNvPr id="5" name="Google Shape;116;p3">
            <a:extLst>
              <a:ext uri="{FF2B5EF4-FFF2-40B4-BE49-F238E27FC236}">
                <a16:creationId xmlns:a16="http://schemas.microsoft.com/office/drawing/2014/main" id="{1FD29F3E-6D1C-C536-2573-5A7504B3269E}"/>
              </a:ext>
            </a:extLst>
          </p:cNvPr>
          <p:cNvSpPr txBox="1"/>
          <p:nvPr/>
        </p:nvSpPr>
        <p:spPr>
          <a:xfrm>
            <a:off x="829235" y="1859469"/>
            <a:ext cx="9292227" cy="2769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Fortæl programmet for oplægget – og at formålet er at høre en historie fra en ung, der selv har været frivillig.</a:t>
            </a:r>
            <a:endParaRPr dirty="0"/>
          </a:p>
        </p:txBody>
      </p:sp>
      <p:sp>
        <p:nvSpPr>
          <p:cNvPr id="15" name="Google Shape;118;p3">
            <a:extLst>
              <a:ext uri="{FF2B5EF4-FFF2-40B4-BE49-F238E27FC236}">
                <a16:creationId xmlns:a16="http://schemas.microsoft.com/office/drawing/2014/main" id="{71DB0C82-A107-2BBB-A2B6-01D9B3782BD8}"/>
              </a:ext>
            </a:extLst>
          </p:cNvPr>
          <p:cNvSpPr txBox="1"/>
          <p:nvPr/>
        </p:nvSpPr>
        <p:spPr>
          <a:xfrm>
            <a:off x="599817" y="1883000"/>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1</a:t>
            </a:r>
            <a:endParaRPr dirty="0"/>
          </a:p>
        </p:txBody>
      </p:sp>
      <p:sp>
        <p:nvSpPr>
          <p:cNvPr id="35" name="Google Shape;116;p3">
            <a:extLst>
              <a:ext uri="{FF2B5EF4-FFF2-40B4-BE49-F238E27FC236}">
                <a16:creationId xmlns:a16="http://schemas.microsoft.com/office/drawing/2014/main" id="{12BC02DE-C6C9-0E32-6AB0-03D7787DD94A}"/>
              </a:ext>
            </a:extLst>
          </p:cNvPr>
          <p:cNvSpPr txBox="1"/>
          <p:nvPr/>
        </p:nvSpPr>
        <p:spPr>
          <a:xfrm>
            <a:off x="829235" y="2349319"/>
            <a:ext cx="9292227" cy="2769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Introducer rollemodellen</a:t>
            </a:r>
            <a:endParaRPr dirty="0"/>
          </a:p>
        </p:txBody>
      </p:sp>
      <p:sp>
        <p:nvSpPr>
          <p:cNvPr id="38" name="Google Shape;118;p3">
            <a:extLst>
              <a:ext uri="{FF2B5EF4-FFF2-40B4-BE49-F238E27FC236}">
                <a16:creationId xmlns:a16="http://schemas.microsoft.com/office/drawing/2014/main" id="{9ABCEAA3-B5E7-7A35-5162-ED7078932A7E}"/>
              </a:ext>
            </a:extLst>
          </p:cNvPr>
          <p:cNvSpPr txBox="1"/>
          <p:nvPr/>
        </p:nvSpPr>
        <p:spPr>
          <a:xfrm>
            <a:off x="599817" y="2367826"/>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2</a:t>
            </a:r>
            <a:endParaRPr dirty="0"/>
          </a:p>
        </p:txBody>
      </p:sp>
      <p:sp>
        <p:nvSpPr>
          <p:cNvPr id="40" name="Google Shape;116;p3">
            <a:extLst>
              <a:ext uri="{FF2B5EF4-FFF2-40B4-BE49-F238E27FC236}">
                <a16:creationId xmlns:a16="http://schemas.microsoft.com/office/drawing/2014/main" id="{624C9B20-6195-7C48-8123-BB21CC8FAD78}"/>
              </a:ext>
            </a:extLst>
          </p:cNvPr>
          <p:cNvSpPr txBox="1"/>
          <p:nvPr/>
        </p:nvSpPr>
        <p:spPr>
          <a:xfrm>
            <a:off x="829235" y="2799103"/>
            <a:ext cx="9292227" cy="2769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Rollemodellen fortæller sit oplæg. Sørg for at skabe en god og tryg stemning for både elever og rollemodel.</a:t>
            </a:r>
            <a:endParaRPr dirty="0"/>
          </a:p>
        </p:txBody>
      </p:sp>
      <p:sp>
        <p:nvSpPr>
          <p:cNvPr id="43" name="Google Shape;118;p3">
            <a:extLst>
              <a:ext uri="{FF2B5EF4-FFF2-40B4-BE49-F238E27FC236}">
                <a16:creationId xmlns:a16="http://schemas.microsoft.com/office/drawing/2014/main" id="{91C89314-69B0-5EDC-AF72-9701E203715F}"/>
              </a:ext>
            </a:extLst>
          </p:cNvPr>
          <p:cNvSpPr txBox="1"/>
          <p:nvPr/>
        </p:nvSpPr>
        <p:spPr>
          <a:xfrm>
            <a:off x="599817" y="2822634"/>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3</a:t>
            </a:r>
            <a:endParaRPr dirty="0"/>
          </a:p>
        </p:txBody>
      </p:sp>
      <p:sp>
        <p:nvSpPr>
          <p:cNvPr id="45" name="Google Shape;116;p3">
            <a:extLst>
              <a:ext uri="{FF2B5EF4-FFF2-40B4-BE49-F238E27FC236}">
                <a16:creationId xmlns:a16="http://schemas.microsoft.com/office/drawing/2014/main" id="{8734B69B-098F-B7A2-216C-7FF1F492AA92}"/>
              </a:ext>
            </a:extLst>
          </p:cNvPr>
          <p:cNvSpPr txBox="1"/>
          <p:nvPr/>
        </p:nvSpPr>
        <p:spPr>
          <a:xfrm>
            <a:off x="829235" y="3276906"/>
            <a:ext cx="9292227" cy="2769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Tid til spørgsmål - se eksempler på næste side.</a:t>
            </a:r>
            <a:endParaRPr dirty="0"/>
          </a:p>
        </p:txBody>
      </p:sp>
      <p:sp>
        <p:nvSpPr>
          <p:cNvPr id="48" name="Google Shape;118;p3">
            <a:extLst>
              <a:ext uri="{FF2B5EF4-FFF2-40B4-BE49-F238E27FC236}">
                <a16:creationId xmlns:a16="http://schemas.microsoft.com/office/drawing/2014/main" id="{2EE6841D-EFC0-FC0E-A1F0-A998B9289F56}"/>
              </a:ext>
            </a:extLst>
          </p:cNvPr>
          <p:cNvSpPr txBox="1"/>
          <p:nvPr/>
        </p:nvSpPr>
        <p:spPr>
          <a:xfrm>
            <a:off x="599817" y="3296204"/>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4</a:t>
            </a:r>
            <a:endParaRPr dirty="0"/>
          </a:p>
        </p:txBody>
      </p:sp>
      <p:sp>
        <p:nvSpPr>
          <p:cNvPr id="50" name="Google Shape;116;p3">
            <a:extLst>
              <a:ext uri="{FF2B5EF4-FFF2-40B4-BE49-F238E27FC236}">
                <a16:creationId xmlns:a16="http://schemas.microsoft.com/office/drawing/2014/main" id="{762F9AB6-5E6C-AC12-C95C-9EABFB7528C9}"/>
              </a:ext>
            </a:extLst>
          </p:cNvPr>
          <p:cNvSpPr txBox="1"/>
          <p:nvPr/>
        </p:nvSpPr>
        <p:spPr>
          <a:xfrm>
            <a:off x="829235" y="3743263"/>
            <a:ext cx="9292227" cy="2769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Tak rollemodellen for sit oplæg – og inviter til at stille flere spørgsmål til rollemodellen efterfølgende.</a:t>
            </a:r>
            <a:endParaRPr dirty="0"/>
          </a:p>
        </p:txBody>
      </p:sp>
      <p:sp>
        <p:nvSpPr>
          <p:cNvPr id="53" name="Google Shape;118;p3">
            <a:extLst>
              <a:ext uri="{FF2B5EF4-FFF2-40B4-BE49-F238E27FC236}">
                <a16:creationId xmlns:a16="http://schemas.microsoft.com/office/drawing/2014/main" id="{FB67EE17-790C-B59C-211A-BB6AEEFB3417}"/>
              </a:ext>
            </a:extLst>
          </p:cNvPr>
          <p:cNvSpPr txBox="1"/>
          <p:nvPr/>
        </p:nvSpPr>
        <p:spPr>
          <a:xfrm>
            <a:off x="599817" y="3766794"/>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5</a:t>
            </a:r>
            <a:endParaRPr dirty="0"/>
          </a:p>
        </p:txBody>
      </p:sp>
      <p:pic>
        <p:nvPicPr>
          <p:cNvPr id="11" name="Google Shape;101;p2" descr="Et billede, der indeholder tekst&#10;&#10;Automatisk genereret beskrivelse">
            <a:extLst>
              <a:ext uri="{FF2B5EF4-FFF2-40B4-BE49-F238E27FC236}">
                <a16:creationId xmlns:a16="http://schemas.microsoft.com/office/drawing/2014/main" id="{6ABB354C-649B-9BE4-F8BE-3520ED9FA87E}"/>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7" name="Billede 6" descr="Et billede, der indeholder cirkel, Grafik, Font/skrifttype, tegneserie&#10;&#10;Automatisk genereret beskrivelse">
            <a:extLst>
              <a:ext uri="{FF2B5EF4-FFF2-40B4-BE49-F238E27FC236}">
                <a16:creationId xmlns:a16="http://schemas.microsoft.com/office/drawing/2014/main" id="{956B156D-1038-597E-7A2B-B5519903B945}"/>
              </a:ext>
            </a:extLst>
          </p:cNvPr>
          <p:cNvPicPr>
            <a:picLocks noChangeAspect="1"/>
          </p:cNvPicPr>
          <p:nvPr/>
        </p:nvPicPr>
        <p:blipFill>
          <a:blip r:embed="rId4"/>
          <a:stretch>
            <a:fillRect/>
          </a:stretch>
        </p:blipFill>
        <p:spPr>
          <a:xfrm>
            <a:off x="365082" y="356965"/>
            <a:ext cx="616197" cy="616197"/>
          </a:xfrm>
          <a:prstGeom prst="rect">
            <a:avLst/>
          </a:prstGeom>
        </p:spPr>
      </p:pic>
      <p:grpSp>
        <p:nvGrpSpPr>
          <p:cNvPr id="12" name="Gruppe 11">
            <a:extLst>
              <a:ext uri="{FF2B5EF4-FFF2-40B4-BE49-F238E27FC236}">
                <a16:creationId xmlns:a16="http://schemas.microsoft.com/office/drawing/2014/main" id="{FD3DA351-8C7F-9611-D6BA-94CC41482306}"/>
              </a:ext>
            </a:extLst>
          </p:cNvPr>
          <p:cNvGrpSpPr/>
          <p:nvPr/>
        </p:nvGrpSpPr>
        <p:grpSpPr>
          <a:xfrm>
            <a:off x="1057481" y="414429"/>
            <a:ext cx="5041435" cy="525642"/>
            <a:chOff x="1189588" y="424397"/>
            <a:chExt cx="5041435" cy="525642"/>
          </a:xfrm>
        </p:grpSpPr>
        <p:sp>
          <p:nvSpPr>
            <p:cNvPr id="13" name="Google Shape;103;p2">
              <a:extLst>
                <a:ext uri="{FF2B5EF4-FFF2-40B4-BE49-F238E27FC236}">
                  <a16:creationId xmlns:a16="http://schemas.microsoft.com/office/drawing/2014/main" id="{6D9E372D-BF25-F705-D639-19656FA0B75B}"/>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ROLLEMODELSOPLÆG</a:t>
              </a:r>
              <a:endParaRPr lang="da-DK" sz="1100" dirty="0">
                <a:solidFill>
                  <a:srgbClr val="480062"/>
                </a:solidFill>
                <a:latin typeface="Montserrat Medium" pitchFamily="2" charset="77"/>
              </a:endParaRPr>
            </a:p>
          </p:txBody>
        </p:sp>
        <p:sp>
          <p:nvSpPr>
            <p:cNvPr id="14" name="Google Shape;103;p2">
              <a:extLst>
                <a:ext uri="{FF2B5EF4-FFF2-40B4-BE49-F238E27FC236}">
                  <a16:creationId xmlns:a16="http://schemas.microsoft.com/office/drawing/2014/main" id="{224E52BF-A74E-88FE-EF5F-AB86A07D7563}"/>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15536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3"/>
                                        </p:tgtEl>
                                        <p:attrNameLst>
                                          <p:attrName>style.color</p:attrName>
                                        </p:attrNameLst>
                                      </p:cBhvr>
                                      <p:to>
                                        <a:srgbClr val="FFA336"/>
                                      </p:to>
                                    </p:animClr>
                                    <p:animClr clrSpc="rgb" dir="cw">
                                      <p:cBhvr>
                                        <p:cTn id="7" dur="500" fill="hold"/>
                                        <p:tgtEl>
                                          <p:spTgt spid="3"/>
                                        </p:tgtEl>
                                        <p:attrNameLst>
                                          <p:attrName>fillcolor</p:attrName>
                                        </p:attrNameLst>
                                      </p:cBhvr>
                                      <p:to>
                                        <a:srgbClr val="FFA336"/>
                                      </p:to>
                                    </p:animClr>
                                    <p:set>
                                      <p:cBhvr>
                                        <p:cTn id="8" dur="500" fill="hold"/>
                                        <p:tgtEl>
                                          <p:spTgt spid="3"/>
                                        </p:tgtEl>
                                        <p:attrNameLst>
                                          <p:attrName>fill.type</p:attrName>
                                        </p:attrNameLst>
                                      </p:cBhvr>
                                      <p:to>
                                        <p:strVal val="solid"/>
                                      </p:to>
                                    </p:set>
                                    <p:set>
                                      <p:cBhvr>
                                        <p:cTn id="9" dur="500" fill="hold"/>
                                        <p:tgtEl>
                                          <p:spTgt spid="3"/>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grpId="0" nodeType="clickEffect">
                                  <p:stCondLst>
                                    <p:cond delay="0"/>
                                  </p:stCondLst>
                                  <p:childTnLst>
                                    <p:animClr clrSpc="rgb" dir="cw">
                                      <p:cBhvr override="childStyle">
                                        <p:cTn id="13" dur="500" fill="hold"/>
                                        <p:tgtEl>
                                          <p:spTgt spid="4"/>
                                        </p:tgtEl>
                                        <p:attrNameLst>
                                          <p:attrName>style.color</p:attrName>
                                        </p:attrNameLst>
                                      </p:cBhvr>
                                      <p:to>
                                        <a:srgbClr val="FFA336"/>
                                      </p:to>
                                    </p:animClr>
                                    <p:animClr clrSpc="rgb" dir="cw">
                                      <p:cBhvr>
                                        <p:cTn id="14" dur="500" fill="hold"/>
                                        <p:tgtEl>
                                          <p:spTgt spid="4"/>
                                        </p:tgtEl>
                                        <p:attrNameLst>
                                          <p:attrName>fillcolor</p:attrName>
                                        </p:attrNameLst>
                                      </p:cBhvr>
                                      <p:to>
                                        <a:srgbClr val="FFA336"/>
                                      </p:to>
                                    </p:animClr>
                                    <p:set>
                                      <p:cBhvr>
                                        <p:cTn id="15" dur="500" fill="hold"/>
                                        <p:tgtEl>
                                          <p:spTgt spid="4"/>
                                        </p:tgtEl>
                                        <p:attrNameLst>
                                          <p:attrName>fill.type</p:attrName>
                                        </p:attrNameLst>
                                      </p:cBhvr>
                                      <p:to>
                                        <p:strVal val="solid"/>
                                      </p:to>
                                    </p:set>
                                    <p:set>
                                      <p:cBhvr>
                                        <p:cTn id="16" dur="500" fill="hold"/>
                                        <p:tgtEl>
                                          <p:spTgt spid="4"/>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19" presetClass="emph" presetSubtype="0" fill="hold" grpId="0" nodeType="clickEffect">
                                  <p:stCondLst>
                                    <p:cond delay="0"/>
                                  </p:stCondLst>
                                  <p:childTnLst>
                                    <p:animClr clrSpc="rgb" dir="cw">
                                      <p:cBhvr override="childStyle">
                                        <p:cTn id="20" dur="500" fill="hold"/>
                                        <p:tgtEl>
                                          <p:spTgt spid="6"/>
                                        </p:tgtEl>
                                        <p:attrNameLst>
                                          <p:attrName>style.color</p:attrName>
                                        </p:attrNameLst>
                                      </p:cBhvr>
                                      <p:to>
                                        <a:srgbClr val="FFA336"/>
                                      </p:to>
                                    </p:animClr>
                                    <p:animClr clrSpc="rgb" dir="cw">
                                      <p:cBhvr>
                                        <p:cTn id="21" dur="500" fill="hold"/>
                                        <p:tgtEl>
                                          <p:spTgt spid="6"/>
                                        </p:tgtEl>
                                        <p:attrNameLst>
                                          <p:attrName>fillcolor</p:attrName>
                                        </p:attrNameLst>
                                      </p:cBhvr>
                                      <p:to>
                                        <a:srgbClr val="FFA336"/>
                                      </p:to>
                                    </p:animClr>
                                    <p:set>
                                      <p:cBhvr>
                                        <p:cTn id="22" dur="500" fill="hold"/>
                                        <p:tgtEl>
                                          <p:spTgt spid="6"/>
                                        </p:tgtEl>
                                        <p:attrNameLst>
                                          <p:attrName>fill.type</p:attrName>
                                        </p:attrNameLst>
                                      </p:cBhvr>
                                      <p:to>
                                        <p:strVal val="solid"/>
                                      </p:to>
                                    </p:set>
                                    <p:set>
                                      <p:cBhvr>
                                        <p:cTn id="23" dur="500" fill="hold"/>
                                        <p:tgtEl>
                                          <p:spTgt spid="6"/>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19" presetClass="emph" presetSubtype="0" fill="hold" grpId="0" nodeType="clickEffect">
                                  <p:stCondLst>
                                    <p:cond delay="0"/>
                                  </p:stCondLst>
                                  <p:childTnLst>
                                    <p:animClr clrSpc="rgb" dir="cw">
                                      <p:cBhvr override="childStyle">
                                        <p:cTn id="27" dur="500" fill="hold"/>
                                        <p:tgtEl>
                                          <p:spTgt spid="8"/>
                                        </p:tgtEl>
                                        <p:attrNameLst>
                                          <p:attrName>style.color</p:attrName>
                                        </p:attrNameLst>
                                      </p:cBhvr>
                                      <p:to>
                                        <a:srgbClr val="FFA336"/>
                                      </p:to>
                                    </p:animClr>
                                    <p:animClr clrSpc="rgb" dir="cw">
                                      <p:cBhvr>
                                        <p:cTn id="28" dur="500" fill="hold"/>
                                        <p:tgtEl>
                                          <p:spTgt spid="8"/>
                                        </p:tgtEl>
                                        <p:attrNameLst>
                                          <p:attrName>fillcolor</p:attrName>
                                        </p:attrNameLst>
                                      </p:cBhvr>
                                      <p:to>
                                        <a:srgbClr val="FFA336"/>
                                      </p:to>
                                    </p:animClr>
                                    <p:set>
                                      <p:cBhvr>
                                        <p:cTn id="29" dur="500" fill="hold"/>
                                        <p:tgtEl>
                                          <p:spTgt spid="8"/>
                                        </p:tgtEl>
                                        <p:attrNameLst>
                                          <p:attrName>fill.type</p:attrName>
                                        </p:attrNameLst>
                                      </p:cBhvr>
                                      <p:to>
                                        <p:strVal val="solid"/>
                                      </p:to>
                                    </p:set>
                                    <p:set>
                                      <p:cBhvr>
                                        <p:cTn id="30" dur="500" fill="hold"/>
                                        <p:tgtEl>
                                          <p:spTgt spid="8"/>
                                        </p:tgtEl>
                                        <p:attrNameLst>
                                          <p:attrName>fill.on</p:attrName>
                                        </p:attrNameLst>
                                      </p:cBhvr>
                                      <p:to>
                                        <p:strVal val="true"/>
                                      </p:to>
                                    </p:set>
                                  </p:childTnLst>
                                </p:cTn>
                              </p:par>
                            </p:childTnLst>
                          </p:cTn>
                        </p:par>
                      </p:childTnLst>
                    </p:cTn>
                  </p:par>
                  <p:par>
                    <p:cTn id="31" fill="hold">
                      <p:stCondLst>
                        <p:cond delay="indefinite"/>
                      </p:stCondLst>
                      <p:childTnLst>
                        <p:par>
                          <p:cTn id="32" fill="hold">
                            <p:stCondLst>
                              <p:cond delay="0"/>
                            </p:stCondLst>
                            <p:childTnLst>
                              <p:par>
                                <p:cTn id="33" presetID="19" presetClass="emph" presetSubtype="0" fill="hold" grpId="0" nodeType="clickEffect">
                                  <p:stCondLst>
                                    <p:cond delay="0"/>
                                  </p:stCondLst>
                                  <p:childTnLst>
                                    <p:animClr clrSpc="rgb" dir="cw">
                                      <p:cBhvr override="childStyle">
                                        <p:cTn id="34" dur="500" fill="hold"/>
                                        <p:tgtEl>
                                          <p:spTgt spid="9"/>
                                        </p:tgtEl>
                                        <p:attrNameLst>
                                          <p:attrName>style.color</p:attrName>
                                        </p:attrNameLst>
                                      </p:cBhvr>
                                      <p:to>
                                        <a:srgbClr val="FFA336"/>
                                      </p:to>
                                    </p:animClr>
                                    <p:animClr clrSpc="rgb" dir="cw">
                                      <p:cBhvr>
                                        <p:cTn id="35" dur="500" fill="hold"/>
                                        <p:tgtEl>
                                          <p:spTgt spid="9"/>
                                        </p:tgtEl>
                                        <p:attrNameLst>
                                          <p:attrName>fillcolor</p:attrName>
                                        </p:attrNameLst>
                                      </p:cBhvr>
                                      <p:to>
                                        <a:srgbClr val="FFA336"/>
                                      </p:to>
                                    </p:animClr>
                                    <p:set>
                                      <p:cBhvr>
                                        <p:cTn id="36" dur="500" fill="hold"/>
                                        <p:tgtEl>
                                          <p:spTgt spid="9"/>
                                        </p:tgtEl>
                                        <p:attrNameLst>
                                          <p:attrName>fill.type</p:attrName>
                                        </p:attrNameLst>
                                      </p:cBhvr>
                                      <p:to>
                                        <p:strVal val="solid"/>
                                      </p:to>
                                    </p:set>
                                    <p:set>
                                      <p:cBhvr>
                                        <p:cTn id="37" dur="50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6" grpId="0" animBg="1"/>
      <p:bldP spid="4"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EF"/>
        </a:solidFill>
        <a:effectLst/>
      </p:bgPr>
    </p:bg>
    <p:spTree>
      <p:nvGrpSpPr>
        <p:cNvPr id="1" name="Shape 87">
          <a:extLst>
            <a:ext uri="{FF2B5EF4-FFF2-40B4-BE49-F238E27FC236}">
              <a16:creationId xmlns:a16="http://schemas.microsoft.com/office/drawing/2014/main" id="{2ED90F4B-A8D2-DC59-06B1-BC4905523E5B}"/>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0D7F81FF-AB00-19C8-A928-1988AF7EF0A0}"/>
              </a:ext>
            </a:extLst>
          </p:cNvPr>
          <p:cNvSpPr txBox="1"/>
          <p:nvPr/>
        </p:nvSpPr>
        <p:spPr>
          <a:xfrm>
            <a:off x="452281" y="1280437"/>
            <a:ext cx="8553428" cy="373944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dirty="0">
                <a:solidFill>
                  <a:srgbClr val="480062"/>
                </a:solidFill>
                <a:latin typeface="Montserrat Medium" pitchFamily="2" charset="77"/>
                <a:ea typeface="Montserrat Medium"/>
                <a:cs typeface="Montserrat Medium"/>
                <a:sym typeface="Montserrat Medium"/>
              </a:rPr>
              <a:t>Rollemodel</a:t>
            </a:r>
            <a:br>
              <a:rPr lang="da-DK" sz="1200" dirty="0">
                <a:solidFill>
                  <a:srgbClr val="480062"/>
                </a:solidFill>
                <a:latin typeface="Montserrat" pitchFamily="2" charset="77"/>
                <a:ea typeface="Montserrat Medium"/>
                <a:cs typeface="Montserrat Medium"/>
                <a:sym typeface="Montserrat Medium"/>
              </a:rPr>
            </a:br>
            <a:r>
              <a:rPr lang="da-DK" sz="1200" dirty="0">
                <a:solidFill>
                  <a:srgbClr val="480062"/>
                </a:solidFill>
                <a:latin typeface="Montserrat" pitchFamily="2" charset="77"/>
                <a:ea typeface="Montserrat Light"/>
                <a:cs typeface="Montserrat Light"/>
                <a:sym typeface="Montserrat Light"/>
              </a:rPr>
              <a:t>Forinden oplægget kan det være en god idé, at underviser og elever har forberedt spørgsmål, som man stille til rollemodellen.</a:t>
            </a:r>
          </a:p>
          <a:p>
            <a:pPr marL="0" marR="0" lvl="0" indent="0" algn="l" rtl="0">
              <a:lnSpc>
                <a:spcPct val="150000"/>
              </a:lnSpc>
              <a:spcBef>
                <a:spcPts val="0"/>
              </a:spcBef>
              <a:spcAft>
                <a:spcPts val="0"/>
              </a:spcAft>
              <a:buNone/>
            </a:pPr>
            <a:endParaRPr lang="da-DK" sz="1200" dirty="0">
              <a:solidFill>
                <a:srgbClr val="480062"/>
              </a:solidFill>
              <a:latin typeface="Montserrat" pitchFamily="2" charset="77"/>
              <a:cs typeface="Montserrat Light"/>
              <a:sym typeface="Montserrat Light"/>
            </a:endParaRPr>
          </a:p>
          <a:p>
            <a:pPr marR="0" lvl="0" algn="l" defTabSz="914400" rtl="0" eaLnBrk="1" fontAlgn="auto" latinLnBrk="0" hangingPunct="1">
              <a:lnSpc>
                <a:spcPct val="150000"/>
              </a:lnSpc>
              <a:spcBef>
                <a:spcPts val="0"/>
              </a:spcBef>
              <a:spcAft>
                <a:spcPts val="0"/>
              </a:spcAft>
              <a:buClr>
                <a:srgbClr val="480062"/>
              </a:buClr>
              <a:buSzPts val="1200"/>
              <a:tabLst/>
              <a:defRPr/>
            </a:pPr>
            <a:r>
              <a:rPr lang="da-DK" sz="1200" u="none" strike="noStrike" cap="none" dirty="0">
                <a:solidFill>
                  <a:srgbClr val="480062"/>
                </a:solidFill>
                <a:latin typeface="Montserrat Medium" pitchFamily="2" charset="77"/>
                <a:cs typeface="Montserrat Light"/>
                <a:sym typeface="Montserrat Light"/>
              </a:rPr>
              <a:t>Her er også en række forslag til spørgsmål</a:t>
            </a:r>
            <a:r>
              <a:rPr lang="da-DK" sz="1200" u="none" strike="noStrike" cap="none" dirty="0">
                <a:solidFill>
                  <a:srgbClr val="480062"/>
                </a:solidFill>
                <a:latin typeface="Montserrat" pitchFamily="2" charset="77"/>
                <a:cs typeface="Montserrat Light"/>
                <a:sym typeface="Montserrat Light"/>
              </a:rPr>
              <a:t>:</a:t>
            </a:r>
          </a:p>
          <a:p>
            <a:pPr marL="171450" marR="0" lvl="0" indent="-171450" algn="l" defTabSz="914400" rtl="0" eaLnBrk="1" fontAlgn="auto" latinLnBrk="0" hangingPunct="1">
              <a:lnSpc>
                <a:spcPct val="150000"/>
              </a:lnSpc>
              <a:spcBef>
                <a:spcPts val="0"/>
              </a:spcBef>
              <a:spcAft>
                <a:spcPts val="0"/>
              </a:spcAft>
              <a:buClr>
                <a:srgbClr val="480062"/>
              </a:buClr>
              <a:buSzPts val="1200"/>
              <a:buFont typeface="Arial" panose="020B0604020202020204" pitchFamily="34" charset="0"/>
              <a:buChar char="•"/>
              <a:tabLst/>
              <a:defRPr/>
            </a:pPr>
            <a:r>
              <a:rPr lang="da-DK" sz="1200" u="none" strike="noStrike" cap="none" dirty="0">
                <a:solidFill>
                  <a:srgbClr val="480062"/>
                </a:solidFill>
                <a:latin typeface="Montserrat" pitchFamily="2" charset="77"/>
                <a:cs typeface="Montserrat Light"/>
                <a:sym typeface="Montserrat Light"/>
              </a:rPr>
              <a:t>Hvad laver du som frivillig?</a:t>
            </a:r>
          </a:p>
          <a:p>
            <a:pPr marL="171450" lvl="5" indent="-171450">
              <a:lnSpc>
                <a:spcPct val="150000"/>
              </a:lnSpc>
              <a:buClr>
                <a:srgbClr val="480062"/>
              </a:buClr>
              <a:buSzPts val="1200"/>
              <a:buFont typeface="Arial"/>
              <a:buChar char="•"/>
              <a:defRPr/>
            </a:pPr>
            <a:r>
              <a:rPr lang="da-DK" sz="1200" u="none" strike="noStrike" cap="none" dirty="0">
                <a:solidFill>
                  <a:srgbClr val="480062"/>
                </a:solidFill>
                <a:latin typeface="Montserrat" pitchFamily="2" charset="77"/>
                <a:cs typeface="Montserrat Light"/>
                <a:sym typeface="Montserrat Light"/>
              </a:rPr>
              <a:t>Hvorfor blev du frivillig?</a:t>
            </a:r>
          </a:p>
          <a:p>
            <a:pPr marL="171450" lvl="5" indent="-171450">
              <a:lnSpc>
                <a:spcPct val="150000"/>
              </a:lnSpc>
              <a:buClr>
                <a:srgbClr val="480062"/>
              </a:buClr>
              <a:buSzPts val="1200"/>
              <a:buFont typeface="Arial"/>
              <a:buChar char="•"/>
              <a:defRPr/>
            </a:pPr>
            <a:r>
              <a:rPr lang="da-DK" sz="1200" u="none" strike="noStrike" cap="none" dirty="0">
                <a:solidFill>
                  <a:srgbClr val="480062"/>
                </a:solidFill>
                <a:latin typeface="Montserrat" pitchFamily="2" charset="77"/>
                <a:cs typeface="Montserrat Light"/>
                <a:sym typeface="Montserrat Light"/>
              </a:rPr>
              <a:t>Hvordan mærker du, at du gør en forskel for andre? </a:t>
            </a:r>
          </a:p>
          <a:p>
            <a:pPr marL="171450" lvl="5" indent="-171450">
              <a:lnSpc>
                <a:spcPct val="150000"/>
              </a:lnSpc>
              <a:buClr>
                <a:srgbClr val="480062"/>
              </a:buClr>
              <a:buSzPts val="1200"/>
              <a:buFont typeface="Arial"/>
              <a:buChar char="•"/>
              <a:defRPr/>
            </a:pPr>
            <a:r>
              <a:rPr lang="da-DK" sz="1200" u="none" strike="noStrike" cap="none" dirty="0">
                <a:solidFill>
                  <a:srgbClr val="480062"/>
                </a:solidFill>
                <a:latin typeface="Montserrat" pitchFamily="2" charset="77"/>
                <a:cs typeface="Montserrat Light"/>
                <a:sym typeface="Montserrat Light"/>
              </a:rPr>
              <a:t>Hvilken værdi giver det frivillige arbejde dig i dit liv?</a:t>
            </a:r>
          </a:p>
          <a:p>
            <a:pPr marL="171450" lvl="5" indent="-171450">
              <a:lnSpc>
                <a:spcPct val="150000"/>
              </a:lnSpc>
              <a:buClr>
                <a:srgbClr val="480062"/>
              </a:buClr>
              <a:buSzPts val="1200"/>
              <a:buFont typeface="Arial"/>
              <a:buChar char="•"/>
              <a:defRPr/>
            </a:pPr>
            <a:r>
              <a:rPr lang="da-DK" sz="1200" u="none" strike="noStrike" cap="none" dirty="0">
                <a:solidFill>
                  <a:srgbClr val="480062"/>
                </a:solidFill>
                <a:latin typeface="Montserrat" pitchFamily="2" charset="77"/>
                <a:cs typeface="Montserrat Light"/>
                <a:sym typeface="Montserrat Light"/>
              </a:rPr>
              <a:t>Har du lært noget nyt ved at være frivillig? </a:t>
            </a:r>
          </a:p>
          <a:p>
            <a:pPr marL="171450" lvl="5" indent="-171450">
              <a:lnSpc>
                <a:spcPct val="150000"/>
              </a:lnSpc>
              <a:buClr>
                <a:srgbClr val="480062"/>
              </a:buClr>
              <a:buSzPts val="1200"/>
              <a:buFont typeface="Arial"/>
              <a:buChar char="•"/>
              <a:defRPr/>
            </a:pPr>
            <a:r>
              <a:rPr lang="da-DK" sz="1200" u="none" strike="noStrike" cap="none" dirty="0">
                <a:solidFill>
                  <a:srgbClr val="480062"/>
                </a:solidFill>
                <a:latin typeface="Montserrat" pitchFamily="2" charset="77"/>
                <a:cs typeface="Montserrat Light"/>
                <a:sym typeface="Montserrat Light"/>
              </a:rPr>
              <a:t>Har du mødt modstand ifm. dit frivillige engagement?</a:t>
            </a:r>
          </a:p>
          <a:p>
            <a:pPr marL="171450" lvl="5" indent="-171450">
              <a:lnSpc>
                <a:spcPct val="150000"/>
              </a:lnSpc>
              <a:buClr>
                <a:srgbClr val="480062"/>
              </a:buClr>
              <a:buSzPts val="1200"/>
              <a:buFont typeface="Arial"/>
              <a:buChar char="•"/>
              <a:defRPr/>
            </a:pPr>
            <a:r>
              <a:rPr lang="da-DK" sz="1200" u="none" strike="noStrike" cap="none" dirty="0">
                <a:solidFill>
                  <a:srgbClr val="480062"/>
                </a:solidFill>
                <a:latin typeface="Montserrat" pitchFamily="2" charset="77"/>
                <a:cs typeface="Montserrat Light"/>
                <a:sym typeface="Montserrat Light"/>
              </a:rPr>
              <a:t>Hvad gjorde du for, at de andre frivillige lærte dig at kende og accepterede dig, som du er? </a:t>
            </a:r>
          </a:p>
          <a:p>
            <a:pPr marL="171450" lvl="5" indent="-171450">
              <a:lnSpc>
                <a:spcPct val="150000"/>
              </a:lnSpc>
              <a:buClr>
                <a:srgbClr val="480062"/>
              </a:buClr>
              <a:buSzPts val="1200"/>
              <a:buFont typeface="Arial"/>
              <a:buChar char="•"/>
              <a:defRPr/>
            </a:pPr>
            <a:r>
              <a:rPr lang="da-DK" sz="1200" u="none" strike="noStrike" cap="none" dirty="0">
                <a:solidFill>
                  <a:srgbClr val="480062"/>
                </a:solidFill>
                <a:latin typeface="Montserrat" pitchFamily="2" charset="77"/>
                <a:cs typeface="Montserrat Light"/>
                <a:sym typeface="Montserrat Light"/>
              </a:rPr>
              <a:t>Hvad er dit vigtigste råd til andre unge fra STU, som gerne vil være frivillige?</a:t>
            </a:r>
            <a:endParaRPr lang="da-DK" dirty="0">
              <a:latin typeface="Montserrat" pitchFamily="2" charset="77"/>
            </a:endParaRPr>
          </a:p>
        </p:txBody>
      </p:sp>
      <p:pic>
        <p:nvPicPr>
          <p:cNvPr id="4" name="Google Shape;101;p2" descr="Et billede, der indeholder tekst&#10;&#10;Automatisk genereret beskrivelse">
            <a:extLst>
              <a:ext uri="{FF2B5EF4-FFF2-40B4-BE49-F238E27FC236}">
                <a16:creationId xmlns:a16="http://schemas.microsoft.com/office/drawing/2014/main" id="{C7BA47FF-EFCA-A580-6137-A8122AA69507}"/>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5" name="Billede 4" descr="Et billede, der indeholder cirkel, Grafik, Font/skrifttype, tegneserie&#10;&#10;Automatisk genereret beskrivelse">
            <a:extLst>
              <a:ext uri="{FF2B5EF4-FFF2-40B4-BE49-F238E27FC236}">
                <a16:creationId xmlns:a16="http://schemas.microsoft.com/office/drawing/2014/main" id="{25A76A01-55F2-268C-860F-A95F2664B118}"/>
              </a:ext>
            </a:extLst>
          </p:cNvPr>
          <p:cNvPicPr>
            <a:picLocks noChangeAspect="1"/>
          </p:cNvPicPr>
          <p:nvPr/>
        </p:nvPicPr>
        <p:blipFill>
          <a:blip r:embed="rId4"/>
          <a:stretch>
            <a:fillRect/>
          </a:stretch>
        </p:blipFill>
        <p:spPr>
          <a:xfrm>
            <a:off x="365082" y="356965"/>
            <a:ext cx="616197" cy="616197"/>
          </a:xfrm>
          <a:prstGeom prst="rect">
            <a:avLst/>
          </a:prstGeom>
        </p:spPr>
      </p:pic>
      <p:grpSp>
        <p:nvGrpSpPr>
          <p:cNvPr id="6" name="Gruppe 5">
            <a:extLst>
              <a:ext uri="{FF2B5EF4-FFF2-40B4-BE49-F238E27FC236}">
                <a16:creationId xmlns:a16="http://schemas.microsoft.com/office/drawing/2014/main" id="{E24C7557-D031-D7A1-6386-E691AFD264DC}"/>
              </a:ext>
            </a:extLst>
          </p:cNvPr>
          <p:cNvGrpSpPr/>
          <p:nvPr/>
        </p:nvGrpSpPr>
        <p:grpSpPr>
          <a:xfrm>
            <a:off x="1057481" y="414429"/>
            <a:ext cx="5041435" cy="525642"/>
            <a:chOff x="1189588" y="424397"/>
            <a:chExt cx="5041435" cy="525642"/>
          </a:xfrm>
        </p:grpSpPr>
        <p:sp>
          <p:nvSpPr>
            <p:cNvPr id="7" name="Google Shape;103;p2">
              <a:extLst>
                <a:ext uri="{FF2B5EF4-FFF2-40B4-BE49-F238E27FC236}">
                  <a16:creationId xmlns:a16="http://schemas.microsoft.com/office/drawing/2014/main" id="{06832DC6-AC97-26BA-EF73-4CFDEA5B6EA8}"/>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ROLLEMODELSOPLÆG</a:t>
              </a:r>
              <a:endParaRPr lang="da-DK" sz="1100" dirty="0">
                <a:solidFill>
                  <a:srgbClr val="480062"/>
                </a:solidFill>
                <a:latin typeface="Montserrat Medium" pitchFamily="2" charset="77"/>
              </a:endParaRPr>
            </a:p>
          </p:txBody>
        </p:sp>
        <p:sp>
          <p:nvSpPr>
            <p:cNvPr id="8" name="Google Shape;103;p2">
              <a:extLst>
                <a:ext uri="{FF2B5EF4-FFF2-40B4-BE49-F238E27FC236}">
                  <a16:creationId xmlns:a16="http://schemas.microsoft.com/office/drawing/2014/main" id="{44D1B008-6DED-47A6-BCA6-92E2C89B429F}"/>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4289101255"/>
      </p:ext>
    </p:extLst>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TotalTime>
  <Words>537</Words>
  <Application>Microsoft Macintosh PowerPoint</Application>
  <PresentationFormat>A4-papir (210 x 297 mm)</PresentationFormat>
  <Paragraphs>48</Paragraphs>
  <Slides>4</Slides>
  <Notes>4</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4</vt:i4>
      </vt:variant>
    </vt:vector>
  </HeadingPairs>
  <TitlesOfParts>
    <vt:vector size="11" baseType="lpstr">
      <vt:lpstr>Arial</vt:lpstr>
      <vt:lpstr>Montserrat Light</vt:lpstr>
      <vt:lpstr>Montserrat</vt:lpstr>
      <vt:lpstr>Calibri</vt:lpstr>
      <vt:lpstr>Montserrat Medium</vt:lpstr>
      <vt:lpstr>Montserrat Alternates Medium</vt:lpstr>
      <vt:lpstr>Office-tema</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Line Ellen Krabek</dc:creator>
  <cp:lastModifiedBy>Melanie Pedersen</cp:lastModifiedBy>
  <cp:revision>93</cp:revision>
  <dcterms:created xsi:type="dcterms:W3CDTF">2022-08-09T11:08:44Z</dcterms:created>
  <dcterms:modified xsi:type="dcterms:W3CDTF">2025-01-09T16:49:21Z</dcterms:modified>
</cp:coreProperties>
</file>