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77" r:id="rId2"/>
    <p:sldId id="278" r:id="rId3"/>
  </p:sldIdLst>
  <p:sldSz cx="9906000" cy="6858000" type="A4"/>
  <p:notesSz cx="6858000" cy="9144000"/>
  <p:embeddedFontLst>
    <p:embeddedFont>
      <p:font typeface="Montserrat" pitchFamily="2" charset="77"/>
      <p:regular r:id="rId5"/>
      <p:bold r:id="rId6"/>
      <p:italic r:id="rId7"/>
      <p:boldItalic r:id="rId8"/>
    </p:embeddedFont>
    <p:embeddedFont>
      <p:font typeface="Montserrat Medium" pitchFamily="2" charset="77"/>
      <p:regular r:id="rId9"/>
      <p:bold r:id="rId10"/>
      <p:italic r:id="rId11"/>
      <p:boldItalic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g1jgg7uJk4Dtq/lb/hr0rg832F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2" clrIdx="0"/>
  <p:cmAuthor id="1" name="Sanne Sørensen"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FFFBED"/>
    <a:srgbClr val="D18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93"/>
    <p:restoredTop sz="89864"/>
  </p:normalViewPr>
  <p:slideViewPr>
    <p:cSldViewPr snapToGrid="0">
      <p:cViewPr varScale="1">
        <p:scale>
          <a:sx n="114" d="100"/>
          <a:sy n="114" d="100"/>
        </p:scale>
        <p:origin x="15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42" Type="http://schemas.openxmlformats.org/officeDocument/2006/relationships/commentAuthors" Target="commentAuthors.xml"/><Relationship Id="rId7" Type="http://schemas.openxmlformats.org/officeDocument/2006/relationships/font" Target="fonts/font3.fntdata"/><Relationship Id="rId46" Type="http://schemas.openxmlformats.org/officeDocument/2006/relationships/tableStyles" Target="tableStyles.xml"/><Relationship Id="rId2" Type="http://schemas.openxmlformats.org/officeDocument/2006/relationships/slide" Target="slides/slide1.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font" Target="fonts/font6.fntdata"/><Relationship Id="rId44"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font" Target="fonts/font5.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6929826" cy="246217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400" u="none" strike="noStrike" kern="0" cap="none" spc="0" normalizeH="0" baseline="0" noProof="0" dirty="0">
                <a:ln>
                  <a:noFill/>
                </a:ln>
                <a:solidFill>
                  <a:srgbClr val="FFFCEE"/>
                </a:solidFill>
                <a:effectLst/>
                <a:uLnTx/>
                <a:uFillTx/>
                <a:latin typeface="Montserrat" pitchFamily="2" charset="77"/>
                <a:ea typeface="Montserrat Light"/>
                <a:cs typeface="Montserrat Light"/>
                <a:sym typeface="Montserrat Light"/>
              </a:rPr>
              <a:t>Når de unge har mødt foreningen, så er det vigtigt at følge op med de unge for at imødekomme eventuelle bekymringer, spørgsmål og for at kunne understøtte deres motivation.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dirty="0">
              <a:solidFill>
                <a:srgbClr val="FFFCEE"/>
              </a:solidFill>
              <a:latin typeface="Montserrat" pitchFamily="2" charset="77"/>
              <a:ea typeface="Montserrat Light"/>
              <a:cs typeface="Montserrat Light"/>
              <a:sym typeface="Montserrat Light"/>
            </a:endParaRPr>
          </a:p>
          <a:p>
            <a:r>
              <a:rPr lang="da-DK" dirty="0">
                <a:solidFill>
                  <a:srgbClr val="FFFCEE"/>
                </a:solidFill>
                <a:latin typeface="Montserrat" pitchFamily="2" charset="77"/>
                <a:ea typeface="Montserrat Light"/>
                <a:cs typeface="Montserrat Light"/>
                <a:sym typeface="Montserrat Light"/>
              </a:rPr>
              <a:t>Det kan gøres på forskellige måder. </a:t>
            </a:r>
          </a:p>
          <a:p>
            <a:r>
              <a:rPr lang="da-DK" dirty="0">
                <a:solidFill>
                  <a:srgbClr val="FFFCEE"/>
                </a:solidFill>
                <a:latin typeface="Montserrat" pitchFamily="2" charset="77"/>
                <a:ea typeface="Montserrat Light"/>
                <a:cs typeface="Montserrat Light"/>
                <a:sym typeface="Montserrat Light"/>
              </a:rPr>
              <a:t>Fx enten i klassen, i workshopformat, til vejledningssamtaler eller lignende. </a:t>
            </a:r>
          </a:p>
          <a:p>
            <a:endParaRPr lang="da-DK" dirty="0">
              <a:solidFill>
                <a:srgbClr val="FFFCEE"/>
              </a:solidFill>
              <a:latin typeface="Montserrat" pitchFamily="2" charset="77"/>
              <a:ea typeface="Montserrat Light"/>
              <a:cs typeface="Montserrat Light"/>
              <a:sym typeface="Montserrat Light"/>
            </a:endParaRPr>
          </a:p>
          <a:p>
            <a:r>
              <a:rPr lang="da-DK" dirty="0">
                <a:solidFill>
                  <a:srgbClr val="FFFCEE"/>
                </a:solidFill>
                <a:latin typeface="Montserrat" pitchFamily="2" charset="77"/>
                <a:ea typeface="Montserrat Light"/>
                <a:cs typeface="Montserrat Light"/>
                <a:sym typeface="Montserrat Light"/>
              </a:rPr>
              <a:t>Man kan fx lave en af de øvelser, som er en del af materialet:</a:t>
            </a:r>
          </a:p>
          <a:p>
            <a:endParaRPr lang="da-DK" dirty="0">
              <a:solidFill>
                <a:srgbClr val="FFFCEE"/>
              </a:solidFill>
              <a:latin typeface="Montserrat" pitchFamily="2" charset="77"/>
              <a:ea typeface="Montserrat Light"/>
              <a:cs typeface="Montserrat Light"/>
              <a:sym typeface="Montserrat Light"/>
            </a:endParaRPr>
          </a:p>
          <a:p>
            <a:pPr marL="285750" indent="-285750">
              <a:buClr>
                <a:schemeClr val="bg1"/>
              </a:buClr>
              <a:buFont typeface="Arial" panose="020B0604020202020204" pitchFamily="34" charset="0"/>
              <a:buChar char="•"/>
            </a:pPr>
            <a:r>
              <a:rPr lang="da-DK" dirty="0">
                <a:solidFill>
                  <a:srgbClr val="FFFCEE"/>
                </a:solidFill>
                <a:latin typeface="Montserrat" pitchFamily="2" charset="77"/>
                <a:ea typeface="Montserrat Light"/>
                <a:cs typeface="Montserrat Light"/>
                <a:sym typeface="Montserrat Light"/>
              </a:rPr>
              <a:t>MARKEDSPLADSEN</a:t>
            </a:r>
          </a:p>
          <a:p>
            <a:pPr marL="285750" indent="-285750">
              <a:buClr>
                <a:schemeClr val="bg1"/>
              </a:buClr>
              <a:buFont typeface="Arial" panose="020B0604020202020204" pitchFamily="34" charset="0"/>
              <a:buChar char="•"/>
            </a:pPr>
            <a:r>
              <a:rPr lang="da-DK" dirty="0">
                <a:solidFill>
                  <a:srgbClr val="FFFCEE"/>
                </a:solidFill>
                <a:latin typeface="Montserrat" pitchFamily="2" charset="77"/>
                <a:ea typeface="Montserrat Light"/>
                <a:cs typeface="Montserrat Light"/>
                <a:sym typeface="Montserrat Light"/>
              </a:rPr>
              <a:t>DET VÆRSTE DER KAN SKE</a:t>
            </a:r>
          </a:p>
        </p:txBody>
      </p:sp>
      <p:sp>
        <p:nvSpPr>
          <p:cNvPr id="3" name="Ellipse 2">
            <a:extLst>
              <a:ext uri="{FF2B5EF4-FFF2-40B4-BE49-F238E27FC236}">
                <a16:creationId xmlns:a16="http://schemas.microsoft.com/office/drawing/2014/main" id="{098F79C5-2102-66C4-4E63-782DCE3514D5}"/>
              </a:ext>
            </a:extLst>
          </p:cNvPr>
          <p:cNvSpPr/>
          <p:nvPr/>
        </p:nvSpPr>
        <p:spPr>
          <a:xfrm>
            <a:off x="6000273" y="299800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5" name="Billede 4">
            <a:extLst>
              <a:ext uri="{FF2B5EF4-FFF2-40B4-BE49-F238E27FC236}">
                <a16:creationId xmlns:a16="http://schemas.microsoft.com/office/drawing/2014/main" id="{9079EF32-302B-506B-3EE5-897023E0F7A1}"/>
              </a:ext>
            </a:extLst>
          </p:cNvPr>
          <p:cNvPicPr>
            <a:picLocks noChangeAspect="1"/>
          </p:cNvPicPr>
          <p:nvPr/>
        </p:nvPicPr>
        <p:blipFill>
          <a:blip r:embed="rId3"/>
          <a:srcRect/>
          <a:stretch/>
        </p:blipFill>
        <p:spPr>
          <a:xfrm>
            <a:off x="6632448" y="3391407"/>
            <a:ext cx="3155698" cy="3155698"/>
          </a:xfrm>
          <a:prstGeom prst="rect">
            <a:avLst/>
          </a:prstGeom>
        </p:spPr>
      </p:pic>
      <p:pic>
        <p:nvPicPr>
          <p:cNvPr id="6" name="Billede 5" descr="Et billede, der indeholder cirkel, Grafik, Font/skrifttype, tegneserie&#10;&#10;Automatisk genereret beskrivelse">
            <a:extLst>
              <a:ext uri="{FF2B5EF4-FFF2-40B4-BE49-F238E27FC236}">
                <a16:creationId xmlns:a16="http://schemas.microsoft.com/office/drawing/2014/main" id="{0D85CA60-FC41-EF94-6D9C-02516F7DD404}"/>
              </a:ext>
            </a:extLst>
          </p:cNvPr>
          <p:cNvPicPr>
            <a:picLocks noChangeAspect="1"/>
          </p:cNvPicPr>
          <p:nvPr/>
        </p:nvPicPr>
        <p:blipFill>
          <a:blip r:embed="rId4"/>
          <a:stretch>
            <a:fillRect/>
          </a:stretch>
        </p:blipFill>
        <p:spPr>
          <a:xfrm>
            <a:off x="365082" y="356965"/>
            <a:ext cx="616197" cy="616197"/>
          </a:xfrm>
          <a:prstGeom prst="rect">
            <a:avLst/>
          </a:prstGeom>
        </p:spPr>
      </p:pic>
      <p:grpSp>
        <p:nvGrpSpPr>
          <p:cNvPr id="7" name="Gruppe 6">
            <a:extLst>
              <a:ext uri="{FF2B5EF4-FFF2-40B4-BE49-F238E27FC236}">
                <a16:creationId xmlns:a16="http://schemas.microsoft.com/office/drawing/2014/main" id="{7E71E43F-6F6A-C784-2C3C-BDE3FDC1D2C9}"/>
              </a:ext>
            </a:extLst>
          </p:cNvPr>
          <p:cNvGrpSpPr/>
          <p:nvPr/>
        </p:nvGrpSpPr>
        <p:grpSpPr>
          <a:xfrm>
            <a:off x="1057481" y="414429"/>
            <a:ext cx="5041435" cy="525642"/>
            <a:chOff x="1189588" y="424397"/>
            <a:chExt cx="5041435" cy="525642"/>
          </a:xfrm>
        </p:grpSpPr>
        <p:sp>
          <p:nvSpPr>
            <p:cNvPr id="8" name="Google Shape;103;p2">
              <a:extLst>
                <a:ext uri="{FF2B5EF4-FFF2-40B4-BE49-F238E27FC236}">
                  <a16:creationId xmlns:a16="http://schemas.microsoft.com/office/drawing/2014/main" id="{3BA08461-4E49-E9BE-CF27-09A511D9B21E}"/>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OPFØLGNING MED DE UNGE</a:t>
              </a:r>
              <a:endParaRPr lang="da-DK" sz="1100" dirty="0">
                <a:solidFill>
                  <a:schemeClr val="bg1"/>
                </a:solidFill>
                <a:latin typeface="Montserrat Medium" pitchFamily="2" charset="77"/>
              </a:endParaRPr>
            </a:p>
          </p:txBody>
        </p:sp>
        <p:sp>
          <p:nvSpPr>
            <p:cNvPr id="9" name="Google Shape;103;p2">
              <a:extLst>
                <a:ext uri="{FF2B5EF4-FFF2-40B4-BE49-F238E27FC236}">
                  <a16:creationId xmlns:a16="http://schemas.microsoft.com/office/drawing/2014/main" id="{F453A920-4F47-8F45-AE71-F2A480FA7018}"/>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825534" cy="493977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a-DK" dirty="0">
                <a:solidFill>
                  <a:srgbClr val="480062"/>
                </a:solidFill>
                <a:latin typeface="Montserrat Medium" pitchFamily="2" charset="77"/>
                <a:ea typeface="Montserrat Medium"/>
                <a:cs typeface="Montserrat Medium"/>
                <a:sym typeface="Montserrat Medium"/>
              </a:rPr>
              <a:t>Hvornår?</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da-DK" sz="1200" dirty="0">
                <a:solidFill>
                  <a:srgbClr val="480062"/>
                </a:solidFill>
                <a:latin typeface="Montserrat" pitchFamily="2" charset="77"/>
                <a:ea typeface="Montserrat Light"/>
                <a:cs typeface="Montserrat Light"/>
                <a:sym typeface="Montserrat Light"/>
              </a:rPr>
              <a:t>Kort efter </a:t>
            </a:r>
            <a:r>
              <a:rPr kumimoji="0" lang="da-DK" sz="1200" u="none" strike="noStrike" kern="0" cap="none" spc="0" normalizeH="0" baseline="0" noProof="0" dirty="0">
                <a:ln>
                  <a:noFill/>
                </a:ln>
                <a:solidFill>
                  <a:srgbClr val="480062"/>
                </a:solidFill>
                <a:effectLst/>
                <a:uLnTx/>
                <a:uFillTx/>
                <a:latin typeface="Montserrat" pitchFamily="2" charset="77"/>
                <a:ea typeface="Montserrat Light"/>
                <a:cs typeface="Montserrat Light"/>
                <a:sym typeface="Montserrat Light"/>
              </a:rPr>
              <a:t>besøget i foreningen er det vigtigt at følge op med de unge, så man kan forberede opstart af frivillighed bedst muligt. </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endParaRPr lang="da-DK" sz="1200" dirty="0">
              <a:solidFill>
                <a:srgbClr val="480062"/>
              </a:solidFill>
              <a:latin typeface="Montserrat" pitchFamily="2" charset="77"/>
              <a:ea typeface="Montserrat Medium"/>
              <a:cs typeface="Montserrat Medium"/>
              <a:sym typeface="Montserrat Medium"/>
            </a:endParaRPr>
          </a:p>
          <a:p>
            <a:pPr>
              <a:lnSpc>
                <a:spcPct val="150000"/>
              </a:lnSpc>
            </a:pPr>
            <a:r>
              <a:rPr lang="da-DK" dirty="0">
                <a:solidFill>
                  <a:srgbClr val="480062"/>
                </a:solidFill>
                <a:latin typeface="Montserrat Medium" pitchFamily="2" charset="77"/>
                <a:ea typeface="Montserrat Medium"/>
                <a:cs typeface="Montserrat Medium"/>
                <a:sym typeface="Montserrat Medium"/>
              </a:rPr>
              <a:t>Hvordan?</a:t>
            </a:r>
          </a:p>
          <a:p>
            <a:pPr>
              <a:lnSpc>
                <a:spcPct val="150000"/>
              </a:lnSpc>
            </a:pPr>
            <a:r>
              <a:rPr lang="da-DK" sz="1200" dirty="0">
                <a:solidFill>
                  <a:srgbClr val="480062"/>
                </a:solidFill>
                <a:latin typeface="Montserrat" pitchFamily="2" charset="77"/>
                <a:sym typeface="Montserrat Light"/>
              </a:rPr>
              <a:t>Opfølgningen kan gøres på mange måder. Det kan være i en time i klassen, i mindre grupper med et par spørgsmål, i et workshopformat med øvelser, til vejledningssamtaler eller lignende. Det handler om at kunne imødekomme de bekymringer, der kan være, samt at kunne tilpasse og justere frivilligheden, så den passer til den enkelte. Det kan også være, at man bliver opmærksom på, hvad den unge gerne vil øve sig på, fx at snakke med andre, eller særlige behov, fx at kunne trække sig en gang i mellem. Opfølgningen har også til formål at være med til at belyse den unges kompetencer og ressourcer, så underviser, forening og frivilligcenter kan understøtte den unges motivation og deltagelse.</a:t>
            </a:r>
          </a:p>
          <a:p>
            <a:pPr>
              <a:lnSpc>
                <a:spcPct val="150000"/>
              </a:lnSpc>
            </a:pPr>
            <a:endParaRPr lang="da-DK" sz="1200" dirty="0">
              <a:solidFill>
                <a:srgbClr val="480062"/>
              </a:solidFill>
              <a:latin typeface="Montserrat" pitchFamily="2" charset="77"/>
              <a:sym typeface="Montserrat Medium"/>
            </a:endParaRPr>
          </a:p>
          <a:p>
            <a:pPr>
              <a:lnSpc>
                <a:spcPct val="150000"/>
              </a:lnSpc>
            </a:pPr>
            <a:r>
              <a:rPr lang="da-DK" dirty="0">
                <a:solidFill>
                  <a:srgbClr val="480062"/>
                </a:solidFill>
                <a:latin typeface="Montserrat Medium" pitchFamily="2" charset="77"/>
                <a:ea typeface="Montserrat Medium"/>
                <a:cs typeface="Montserrat Medium"/>
                <a:sym typeface="Montserrat Medium"/>
              </a:rPr>
              <a:t>Hvem?</a:t>
            </a:r>
            <a:br>
              <a:rPr lang="da-DK" sz="1200" dirty="0">
                <a:solidFill>
                  <a:srgbClr val="480062"/>
                </a:solidFill>
                <a:latin typeface="Montserrat" pitchFamily="2" charset="77"/>
                <a:ea typeface="Montserrat Medium"/>
                <a:cs typeface="Montserrat Medium"/>
                <a:sym typeface="Montserrat Medium"/>
              </a:rPr>
            </a:br>
            <a:r>
              <a:rPr lang="da-DK" sz="1200" dirty="0">
                <a:solidFill>
                  <a:srgbClr val="480062"/>
                </a:solidFill>
                <a:latin typeface="Montserrat" pitchFamily="2" charset="77"/>
              </a:rPr>
              <a:t>Det er vigtigt, at det er en person, som de unge er tryg ved – som fx deres underviser. Det kan også være, at frivilligcenteret eller foreningen i samarbejde med underviseren, der er med til at tage snakken eller facilitere øvelserne. </a:t>
            </a:r>
            <a:endParaRPr lang="da-DK" sz="1200" dirty="0">
              <a:solidFill>
                <a:srgbClr val="480062"/>
              </a:solidFill>
              <a:latin typeface="Montserrat" pitchFamily="2" charset="77"/>
              <a:sym typeface="Montserrat Light"/>
            </a:endParaRPr>
          </a:p>
        </p:txBody>
      </p:sp>
      <p:pic>
        <p:nvPicPr>
          <p:cNvPr id="5" name="Google Shape;101;p2" descr="Et billede, der indeholder tekst&#10;&#10;Automatisk genereret beskrivelse">
            <a:extLst>
              <a:ext uri="{FF2B5EF4-FFF2-40B4-BE49-F238E27FC236}">
                <a16:creationId xmlns:a16="http://schemas.microsoft.com/office/drawing/2014/main" id="{0E879C37-FB31-8922-4BEC-E53BE4464EB5}"/>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2" name="Billede 1" descr="Et billede, der indeholder cirkel, Grafik, Font/skrifttype, tegneserie&#10;&#10;Automatisk genereret beskrivelse">
            <a:extLst>
              <a:ext uri="{FF2B5EF4-FFF2-40B4-BE49-F238E27FC236}">
                <a16:creationId xmlns:a16="http://schemas.microsoft.com/office/drawing/2014/main" id="{71ECDB24-056A-22F0-ADA9-DF971A5D3021}"/>
              </a:ext>
            </a:extLst>
          </p:cNvPr>
          <p:cNvPicPr>
            <a:picLocks noChangeAspect="1"/>
          </p:cNvPicPr>
          <p:nvPr/>
        </p:nvPicPr>
        <p:blipFill>
          <a:blip r:embed="rId4"/>
          <a:stretch>
            <a:fillRect/>
          </a:stretch>
        </p:blipFill>
        <p:spPr>
          <a:xfrm>
            <a:off x="365082" y="356965"/>
            <a:ext cx="616197" cy="616197"/>
          </a:xfrm>
          <a:prstGeom prst="rect">
            <a:avLst/>
          </a:prstGeom>
        </p:spPr>
      </p:pic>
      <p:grpSp>
        <p:nvGrpSpPr>
          <p:cNvPr id="6" name="Gruppe 5">
            <a:extLst>
              <a:ext uri="{FF2B5EF4-FFF2-40B4-BE49-F238E27FC236}">
                <a16:creationId xmlns:a16="http://schemas.microsoft.com/office/drawing/2014/main" id="{B31E69EF-702A-489B-4F06-4664E8682885}"/>
              </a:ext>
            </a:extLst>
          </p:cNvPr>
          <p:cNvGrpSpPr/>
          <p:nvPr/>
        </p:nvGrpSpPr>
        <p:grpSpPr>
          <a:xfrm>
            <a:off x="1057481" y="414429"/>
            <a:ext cx="5041435" cy="525642"/>
            <a:chOff x="1189588" y="424397"/>
            <a:chExt cx="5041435" cy="525642"/>
          </a:xfrm>
        </p:grpSpPr>
        <p:sp>
          <p:nvSpPr>
            <p:cNvPr id="7" name="Google Shape;103;p2">
              <a:extLst>
                <a:ext uri="{FF2B5EF4-FFF2-40B4-BE49-F238E27FC236}">
                  <a16:creationId xmlns:a16="http://schemas.microsoft.com/office/drawing/2014/main" id="{680DCBD8-544E-E652-0263-6930F3865E41}"/>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OPFØLGNING MED DE UNGE</a:t>
              </a:r>
              <a:endParaRPr lang="da-DK" sz="1100" dirty="0">
                <a:solidFill>
                  <a:srgbClr val="480062"/>
                </a:solidFill>
                <a:latin typeface="Montserrat Medium" pitchFamily="2" charset="77"/>
              </a:endParaRPr>
            </a:p>
          </p:txBody>
        </p:sp>
        <p:sp>
          <p:nvSpPr>
            <p:cNvPr id="8" name="Google Shape;103;p2">
              <a:extLst>
                <a:ext uri="{FF2B5EF4-FFF2-40B4-BE49-F238E27FC236}">
                  <a16:creationId xmlns:a16="http://schemas.microsoft.com/office/drawing/2014/main" id="{F00A9DCA-49A0-7017-E0EE-0E8E4D96C1F0}"/>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TotalTime>
  <Words>301</Words>
  <Application>Microsoft Macintosh PowerPoint</Application>
  <PresentationFormat>A4-papir (210 x 297 mm)</PresentationFormat>
  <Paragraphs>20</Paragraphs>
  <Slides>2</Slides>
  <Notes>2</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vt:i4>
      </vt:variant>
    </vt:vector>
  </HeadingPairs>
  <TitlesOfParts>
    <vt:vector size="7" baseType="lpstr">
      <vt:lpstr>Arial</vt:lpstr>
      <vt:lpstr>Montserrat</vt:lpstr>
      <vt:lpstr>Calibri</vt:lpstr>
      <vt:lpstr>Montserrat Medium</vt:lpstr>
      <vt:lpstr>Office-tema</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113</cp:revision>
  <dcterms:created xsi:type="dcterms:W3CDTF">2022-08-09T11:08:44Z</dcterms:created>
  <dcterms:modified xsi:type="dcterms:W3CDTF">2025-01-09T16:50:29Z</dcterms:modified>
</cp:coreProperties>
</file>