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
  </p:notesMasterIdLst>
  <p:sldIdLst>
    <p:sldId id="256" r:id="rId2"/>
    <p:sldId id="265" r:id="rId3"/>
    <p:sldId id="266" r:id="rId4"/>
  </p:sldIdLst>
  <p:sldSz cx="9906000" cy="6858000" type="A4"/>
  <p:notesSz cx="6858000" cy="9144000"/>
  <p:embeddedFontLst>
    <p:embeddedFont>
      <p:font typeface="Montserrat" pitchFamily="2" charset="77"/>
      <p:regular r:id="rId6"/>
      <p:bold r:id="rId7"/>
      <p:italic r:id="rId8"/>
      <p:boldItalic r:id="rId9"/>
    </p:embeddedFont>
    <p:embeddedFont>
      <p:font typeface="Montserrat Alternates Medium" panose="02000505000000020004" pitchFamily="2" charset="77"/>
      <p:regular r:id="rId10"/>
      <p:bold r:id="rId11"/>
      <p:italic r:id="rId12"/>
      <p:boldItalic r:id="rId13"/>
    </p:embeddedFont>
    <p:embeddedFont>
      <p:font typeface="Montserrat Light" pitchFamily="2" charset="77"/>
      <p:regular r:id="rId14"/>
      <p:bold r:id="rId15"/>
      <p:italic r:id="rId16"/>
      <p:boldItalic r:id="rId17"/>
    </p:embeddedFont>
    <p:embeddedFont>
      <p:font typeface="Montserrat Medium" pitchFamily="2" charset="77"/>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DEF"/>
    <a:srgbClr val="480062"/>
    <a:srgbClr val="FFFBED"/>
    <a:srgbClr val="FFFCEE"/>
    <a:srgbClr val="7600BD"/>
    <a:srgbClr val="D18CFF"/>
    <a:srgbClr val="974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694"/>
  </p:normalViewPr>
  <p:slideViewPr>
    <p:cSldViewPr snapToGrid="0">
      <p:cViewPr varScale="1">
        <p:scale>
          <a:sx n="121" d="100"/>
          <a:sy n="121" d="100"/>
        </p:scale>
        <p:origin x="10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16.fntdata"/><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font" Target="fonts/font1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1.fntdata"/><Relationship Id="rId20" Type="http://schemas.openxmlformats.org/officeDocument/2006/relationships/font" Target="fonts/font15.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32" Type="http://schemas.openxmlformats.org/officeDocument/2006/relationships/theme" Target="theme/theme1.xml"/><Relationship Id="rId5" Type="http://schemas.openxmlformats.org/officeDocument/2006/relationships/notesMaster" Target="notesMasters/notesMaster1.xml"/><Relationship Id="rId15" Type="http://schemas.openxmlformats.org/officeDocument/2006/relationships/font" Target="fonts/font10.fntdata"/><Relationship Id="rId28" Type="http://customschemas.google.com/relationships/presentationmetadata" Target="metadata"/><Relationship Id="rId10" Type="http://schemas.openxmlformats.org/officeDocument/2006/relationships/font" Target="fonts/font5.fntdata"/><Relationship Id="rId19" Type="http://schemas.openxmlformats.org/officeDocument/2006/relationships/font" Target="fonts/font1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C6863C9-576B-6722-1453-5E0A914386A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3BDC278-3E78-0845-0A2A-306D1C7813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6337311-7649-9196-71A2-928D7E835A0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78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D688ECD-BBB6-1F2D-A7A6-32D34E0AC91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BD5052A6-13D6-BDAA-B40D-3981A13D6B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F719AAD9-0BD4-9046-8C80-40B362715AA3}"/>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6180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Det første møde med foreningerne har til formål at give eleverne kendskab til konkrete foreninger og deres nøglepersoner i trygge rammer på skolen. Derudover er formålet med mødet at give de unge konkrete og visuelle billeder af foreningslivet og frivilligopgaven.</a:t>
            </a:r>
            <a:endParaRPr dirty="0">
              <a:solidFill>
                <a:srgbClr val="FFFCEE"/>
              </a:solidFill>
              <a:latin typeface="Montserrat" pitchFamily="2" charset="77"/>
            </a:endParaRPr>
          </a:p>
        </p:txBody>
      </p:sp>
      <p:sp>
        <p:nvSpPr>
          <p:cNvPr id="91" name="Google Shape;91;p1"/>
          <p:cNvSpPr txBox="1"/>
          <p:nvPr/>
        </p:nvSpPr>
        <p:spPr>
          <a:xfrm>
            <a:off x="452281" y="2146791"/>
            <a:ext cx="6129389" cy="44550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Varighed: </a:t>
            </a:r>
            <a:r>
              <a:rPr lang="da-DK" dirty="0">
                <a:solidFill>
                  <a:schemeClr val="bg1"/>
                </a:solidFill>
                <a:latin typeface="Montserrat" pitchFamily="2" charset="77"/>
                <a:ea typeface="Montserrat Light"/>
                <a:cs typeface="Montserrat Light"/>
                <a:sym typeface="Montserrat Light"/>
              </a:rPr>
              <a:t>1-2 timer</a:t>
            </a:r>
            <a:br>
              <a:rPr lang="da-DK" sz="1400" dirty="0">
                <a:solidFill>
                  <a:schemeClr val="bg1"/>
                </a:solidFill>
                <a:latin typeface="Montserrat Medium"/>
                <a:ea typeface="Montserrat Medium"/>
                <a:cs typeface="Montserrat Medium"/>
                <a:sym typeface="Montserrat Medium"/>
              </a:rPr>
            </a:br>
            <a:r>
              <a:rPr lang="da-DK" sz="1400" dirty="0">
                <a:solidFill>
                  <a:schemeClr val="bg1"/>
                </a:solidFill>
                <a:latin typeface="Montserrat Medium"/>
                <a:ea typeface="Montserrat Medium"/>
                <a:cs typeface="Montserrat Medium"/>
                <a:sym typeface="Montserrat Medium"/>
              </a:rPr>
              <a:t>Deltagere: </a:t>
            </a:r>
            <a:r>
              <a:rPr lang="da-DK" sz="1400" dirty="0">
                <a:solidFill>
                  <a:schemeClr val="bg1"/>
                </a:solidFill>
                <a:latin typeface="Montserrat" pitchFamily="2" charset="77"/>
                <a:ea typeface="Montserrat Medium"/>
                <a:cs typeface="Montserrat Medium"/>
                <a:sym typeface="Montserrat Light"/>
              </a:rPr>
              <a:t>10</a:t>
            </a:r>
            <a:r>
              <a:rPr lang="da-DK" dirty="0">
                <a:solidFill>
                  <a:schemeClr val="bg1"/>
                </a:solidFill>
                <a:latin typeface="Montserrat" pitchFamily="2" charset="77"/>
                <a:ea typeface="Montserrat Light"/>
                <a:cs typeface="Montserrat Light"/>
                <a:sym typeface="Montserrat Light"/>
              </a:rPr>
              <a:t>-40 unge, undervisere og evt. foreninger</a:t>
            </a:r>
            <a:endParaRPr lang="da-DK" dirty="0">
              <a:solidFill>
                <a:schemeClr val="bg1"/>
              </a:solidFill>
              <a:latin typeface="Montserrat" pitchFamily="2" charset="77"/>
              <a:ea typeface="Montserrat Light"/>
            </a:endParaRPr>
          </a:p>
          <a:p>
            <a:pPr marL="0" marR="0" lvl="0" indent="0" algn="l" rtl="0">
              <a:lnSpc>
                <a:spcPct val="150000"/>
              </a:lnSpc>
              <a:spcBef>
                <a:spcPts val="0"/>
              </a:spcBef>
              <a:spcAft>
                <a:spcPts val="0"/>
              </a:spcAft>
              <a:buClr>
                <a:schemeClr val="bg1"/>
              </a:buClr>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Planlæg ‘mødet med foreningerne’ med undervisere og foreninger </a:t>
            </a:r>
            <a:br>
              <a:rPr lang="da-DK" sz="1200" dirty="0">
                <a:solidFill>
                  <a:schemeClr val="bg1"/>
                </a:solidFill>
                <a:latin typeface="Montserrat" pitchFamily="2" charset="77"/>
                <a:ea typeface="Montserrat Light"/>
                <a:cs typeface="Montserrat Light"/>
                <a:sym typeface="Montserrat Light"/>
              </a:rPr>
            </a:br>
            <a:r>
              <a:rPr lang="da-DK" sz="1200" dirty="0">
                <a:solidFill>
                  <a:schemeClr val="bg1"/>
                </a:solidFill>
                <a:latin typeface="Montserrat" pitchFamily="2" charset="77"/>
                <a:ea typeface="Montserrat Light"/>
                <a:cs typeface="Montserrat Light"/>
                <a:sym typeface="Montserrat Light"/>
              </a:rPr>
              <a:t>(max 3 styk)</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sym typeface="Montserrat Light"/>
              </a:rPr>
              <a:t>Klæd foreningerne på til mødet med de unge</a:t>
            </a:r>
            <a:endParaRPr lang="da-DK" sz="1200" dirty="0">
              <a:solidFill>
                <a:schemeClr val="bg1"/>
              </a:solidFill>
              <a:latin typeface="Montserrat" pitchFamily="2" charset="77"/>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Hav planlagt dato og sted for efterfølgende besøg i foreningerne og </a:t>
            </a:r>
            <a:br>
              <a:rPr lang="da-DK" sz="1200" dirty="0">
                <a:solidFill>
                  <a:schemeClr val="bg1"/>
                </a:solidFill>
                <a:latin typeface="Montserrat" pitchFamily="2" charset="77"/>
                <a:ea typeface="Montserrat Light"/>
                <a:cs typeface="Montserrat Light"/>
                <a:sym typeface="Montserrat Light"/>
              </a:rPr>
            </a:br>
            <a:r>
              <a:rPr lang="da-DK" sz="1200" dirty="0">
                <a:solidFill>
                  <a:schemeClr val="bg1"/>
                </a:solidFill>
                <a:latin typeface="Montserrat" pitchFamily="2" charset="77"/>
                <a:ea typeface="Montserrat Light"/>
                <a:cs typeface="Montserrat Light"/>
                <a:sym typeface="Montserrat Light"/>
              </a:rPr>
              <a:t>opstart af frivilligheden i foreningen, så det bliver konkret for de unge</a:t>
            </a:r>
          </a:p>
          <a:p>
            <a:pPr marL="0" marR="0" lvl="0" indent="0" algn="l" rtl="0">
              <a:lnSpc>
                <a:spcPct val="150000"/>
              </a:lnSpc>
              <a:spcBef>
                <a:spcPts val="0"/>
              </a:spcBef>
              <a:spcAft>
                <a:spcPts val="0"/>
              </a:spcAft>
              <a:buClr>
                <a:schemeClr val="bg1"/>
              </a:buClr>
              <a:buNone/>
            </a:pPr>
            <a:endParaRPr sz="1100" dirty="0">
              <a:solidFill>
                <a:schemeClr val="bg1"/>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indent="-171450">
              <a:lnSpc>
                <a:spcPct val="150000"/>
              </a:lnSpc>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PowerPoint show m. billeder eller video</a:t>
            </a: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Fysiske genstande fra foreningens arbejde fx madvarer, hvis de arbejder med madspild, bankoplader, hvis opgaven er banko på plejehjemmet </a:t>
            </a:r>
            <a:br>
              <a:rPr lang="da-DK" sz="1200" dirty="0">
                <a:solidFill>
                  <a:schemeClr val="bg1"/>
                </a:solidFill>
                <a:latin typeface="Montserrat" pitchFamily="2" charset="77"/>
                <a:sym typeface="Montserrat Light"/>
              </a:rPr>
            </a:br>
            <a:r>
              <a:rPr lang="da-DK" sz="1200" dirty="0">
                <a:solidFill>
                  <a:schemeClr val="bg1"/>
                </a:solidFill>
                <a:latin typeface="Montserrat" pitchFamily="2" charset="77"/>
                <a:sym typeface="Montserrat Light"/>
              </a:rPr>
              <a:t>eller tøj fra genbrugsbutikken – noget som kan gøre det konkret og visuelt</a:t>
            </a:r>
            <a:endParaRPr lang="da-DK" sz="1200" dirty="0">
              <a:solidFill>
                <a:schemeClr val="bg1"/>
              </a:solidFill>
              <a:latin typeface="Montserrat" pitchFamily="2" charset="77"/>
            </a:endParaRPr>
          </a:p>
        </p:txBody>
      </p:sp>
      <p:cxnSp>
        <p:nvCxnSpPr>
          <p:cNvPr id="92" name="Google Shape;92;p1"/>
          <p:cNvCxnSpPr>
            <a:cxnSpLocks/>
          </p:cNvCxnSpPr>
          <p:nvPr/>
        </p:nvCxnSpPr>
        <p:spPr>
          <a:xfrm>
            <a:off x="528177" y="3008171"/>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5000633"/>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517364" y="2822724"/>
            <a:ext cx="4776404" cy="4636164"/>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A0F55D6E-8965-B499-5C0C-DD9811EEBF82}"/>
              </a:ext>
            </a:extLst>
          </p:cNvPr>
          <p:cNvPicPr>
            <a:picLocks noChangeAspect="1"/>
          </p:cNvPicPr>
          <p:nvPr/>
        </p:nvPicPr>
        <p:blipFill>
          <a:blip r:embed="rId3"/>
          <a:srcRect/>
          <a:stretch/>
        </p:blipFill>
        <p:spPr>
          <a:xfrm>
            <a:off x="6928373" y="3334811"/>
            <a:ext cx="3097416" cy="3097416"/>
          </a:xfrm>
          <a:prstGeom prst="rect">
            <a:avLst/>
          </a:prstGeom>
        </p:spPr>
      </p:pic>
      <p:pic>
        <p:nvPicPr>
          <p:cNvPr id="5" name="Billede 4" descr="Et billede, der indeholder cirkel, Grafik, Font/skrifttype, tegneserie&#10;&#10;Automatisk genereret beskrivelse">
            <a:extLst>
              <a:ext uri="{FF2B5EF4-FFF2-40B4-BE49-F238E27FC236}">
                <a16:creationId xmlns:a16="http://schemas.microsoft.com/office/drawing/2014/main" id="{6178673C-A039-AEF1-523A-FC3B0CC43284}"/>
              </a:ext>
            </a:extLst>
          </p:cNvPr>
          <p:cNvPicPr>
            <a:picLocks noChangeAspect="1"/>
          </p:cNvPicPr>
          <p:nvPr/>
        </p:nvPicPr>
        <p:blipFill>
          <a:blip r:embed="rId4"/>
          <a:stretch>
            <a:fillRect/>
          </a:stretch>
        </p:blipFill>
        <p:spPr>
          <a:xfrm>
            <a:off x="365083" y="356966"/>
            <a:ext cx="616198" cy="616198"/>
          </a:xfrm>
          <a:prstGeom prst="rect">
            <a:avLst/>
          </a:prstGeom>
        </p:spPr>
      </p:pic>
      <p:grpSp>
        <p:nvGrpSpPr>
          <p:cNvPr id="7" name="Gruppe 6">
            <a:extLst>
              <a:ext uri="{FF2B5EF4-FFF2-40B4-BE49-F238E27FC236}">
                <a16:creationId xmlns:a16="http://schemas.microsoft.com/office/drawing/2014/main" id="{D242A8F0-936E-5A77-F204-58B690C36DAE}"/>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512E7627-4EF0-262D-21FA-B67CD681EB42}"/>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MØD FORENINGEN PÅ SKOLEN</a:t>
              </a:r>
              <a:endParaRPr lang="da-DK" sz="1100" dirty="0">
                <a:solidFill>
                  <a:schemeClr val="bg1"/>
                </a:solidFill>
                <a:latin typeface="Montserrat Medium" pitchFamily="2" charset="77"/>
              </a:endParaRPr>
            </a:p>
          </p:txBody>
        </p:sp>
        <p:sp>
          <p:nvSpPr>
            <p:cNvPr id="9" name="Google Shape;103;p2">
              <a:extLst>
                <a:ext uri="{FF2B5EF4-FFF2-40B4-BE49-F238E27FC236}">
                  <a16:creationId xmlns:a16="http://schemas.microsoft.com/office/drawing/2014/main" id="{3870AFED-CFAB-33F0-8514-E836E429D62B}"/>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2ED90F4B-A8D2-DC59-06B1-BC4905523E5B}"/>
            </a:ext>
          </a:extLst>
        </p:cNvPr>
        <p:cNvGrpSpPr/>
        <p:nvPr/>
      </p:nvGrpSpPr>
      <p:grpSpPr>
        <a:xfrm>
          <a:off x="0" y="0"/>
          <a:ext cx="0" cy="0"/>
          <a:chOff x="0" y="0"/>
          <a:chExt cx="0" cy="0"/>
        </a:xfrm>
      </p:grpSpPr>
      <p:pic>
        <p:nvPicPr>
          <p:cNvPr id="3" name="Billede 2" descr="Et billede, der indeholder cirkel, Grafik, Font/skrifttype, tegneserie&#10;&#10;Automatisk genereret beskrivelse">
            <a:extLst>
              <a:ext uri="{FF2B5EF4-FFF2-40B4-BE49-F238E27FC236}">
                <a16:creationId xmlns:a16="http://schemas.microsoft.com/office/drawing/2014/main" id="{25E2B431-844F-D40A-C2BF-6068F38B8D8D}"/>
              </a:ext>
            </a:extLst>
          </p:cNvPr>
          <p:cNvPicPr>
            <a:picLocks noChangeAspect="1"/>
          </p:cNvPicPr>
          <p:nvPr/>
        </p:nvPicPr>
        <p:blipFill>
          <a:blip r:embed="rId3"/>
          <a:stretch>
            <a:fillRect/>
          </a:stretch>
        </p:blipFill>
        <p:spPr>
          <a:xfrm>
            <a:off x="365083" y="356966"/>
            <a:ext cx="616198" cy="616198"/>
          </a:xfrm>
          <a:prstGeom prst="rect">
            <a:avLst/>
          </a:prstGeom>
        </p:spPr>
      </p:pic>
      <p:sp>
        <p:nvSpPr>
          <p:cNvPr id="90" name="Google Shape;90;p1">
            <a:extLst>
              <a:ext uri="{FF2B5EF4-FFF2-40B4-BE49-F238E27FC236}">
                <a16:creationId xmlns:a16="http://schemas.microsoft.com/office/drawing/2014/main" id="{0D7F81FF-AB00-19C8-A928-1988AF7EF0A0}"/>
              </a:ext>
            </a:extLst>
          </p:cNvPr>
          <p:cNvSpPr txBox="1"/>
          <p:nvPr/>
        </p:nvSpPr>
        <p:spPr>
          <a:xfrm>
            <a:off x="452280" y="1604581"/>
            <a:ext cx="881098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Du kan </a:t>
            </a:r>
            <a:r>
              <a:rPr lang="da-DK" sz="1200" dirty="0">
                <a:solidFill>
                  <a:srgbClr val="480062"/>
                </a:solidFill>
                <a:latin typeface="Montserrat" pitchFamily="2" charset="77"/>
                <a:ea typeface="Montserrat Light"/>
                <a:cs typeface="Montserrat Light"/>
                <a:sym typeface="Montserrat Light"/>
              </a:rPr>
              <a:t>arrangere, at foreningen møder de unge på skolen</a:t>
            </a: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 i forbindelse med introduktionsworkshoppen eller en anden dag. </a:t>
            </a:r>
            <a:r>
              <a:rPr lang="da-DK" sz="1200" dirty="0">
                <a:solidFill>
                  <a:srgbClr val="480062"/>
                </a:solidFill>
                <a:latin typeface="Montserrat" pitchFamily="2" charset="77"/>
                <a:ea typeface="Montserrat Light"/>
                <a:cs typeface="Montserrat Light"/>
                <a:sym typeface="Montserrat Light"/>
              </a:rPr>
              <a:t>Fordelen ved at gøre det på to forskellige dage er, at introduktionsworkshoppen ikke bliver for lang, og at de unge ikke mister koncentrationen. Men fordelen ved at gøre det samme dag kan være, at det hurtigt bliver meget konkret for de unge.</a:t>
            </a:r>
          </a:p>
        </p:txBody>
      </p:sp>
      <p:pic>
        <p:nvPicPr>
          <p:cNvPr id="4" name="Google Shape;101;p2" descr="Et billede, der indeholder tekst&#10;&#10;Automatisk genereret beskrivelse">
            <a:extLst>
              <a:ext uri="{FF2B5EF4-FFF2-40B4-BE49-F238E27FC236}">
                <a16:creationId xmlns:a16="http://schemas.microsoft.com/office/drawing/2014/main" id="{C7BA47FF-EFCA-A580-6137-A8122AA69507}"/>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sp>
        <p:nvSpPr>
          <p:cNvPr id="5" name="Ellipse 4">
            <a:extLst>
              <a:ext uri="{FF2B5EF4-FFF2-40B4-BE49-F238E27FC236}">
                <a16:creationId xmlns:a16="http://schemas.microsoft.com/office/drawing/2014/main" id="{617475D2-637F-DDFC-2DBC-986616B9DC13}"/>
              </a:ext>
            </a:extLst>
          </p:cNvPr>
          <p:cNvSpPr/>
          <p:nvPr/>
        </p:nvSpPr>
        <p:spPr>
          <a:xfrm rot="10800000">
            <a:off x="549377" y="13898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Google Shape;116;p3">
            <a:extLst>
              <a:ext uri="{FF2B5EF4-FFF2-40B4-BE49-F238E27FC236}">
                <a16:creationId xmlns:a16="http://schemas.microsoft.com/office/drawing/2014/main" id="{7FD8BBC1-1F66-0306-2EB0-A8B205133BF8}"/>
              </a:ext>
            </a:extLst>
          </p:cNvPr>
          <p:cNvSpPr txBox="1"/>
          <p:nvPr/>
        </p:nvSpPr>
        <p:spPr>
          <a:xfrm>
            <a:off x="795729" y="1352452"/>
            <a:ext cx="1051921"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dirty="0">
                <a:solidFill>
                  <a:srgbClr val="480062"/>
                </a:solidFill>
                <a:latin typeface="Montserrat Medium" pitchFamily="2" charset="77"/>
                <a:ea typeface="Montserrat"/>
                <a:cs typeface="Montserrat"/>
                <a:sym typeface="Montserrat"/>
              </a:rPr>
              <a:t>Hvornår?</a:t>
            </a:r>
            <a:endParaRPr sz="1600" dirty="0">
              <a:latin typeface="Montserrat Medium" pitchFamily="2" charset="77"/>
            </a:endParaRPr>
          </a:p>
        </p:txBody>
      </p:sp>
      <p:sp>
        <p:nvSpPr>
          <p:cNvPr id="7" name="Google Shape;118;p3">
            <a:extLst>
              <a:ext uri="{FF2B5EF4-FFF2-40B4-BE49-F238E27FC236}">
                <a16:creationId xmlns:a16="http://schemas.microsoft.com/office/drawing/2014/main" id="{9698C207-E8B8-405E-A892-533F560FB89F}"/>
              </a:ext>
            </a:extLst>
          </p:cNvPr>
          <p:cNvSpPr txBox="1"/>
          <p:nvPr/>
        </p:nvSpPr>
        <p:spPr>
          <a:xfrm>
            <a:off x="584783" y="1389837"/>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10" name="Google Shape;90;p1">
            <a:extLst>
              <a:ext uri="{FF2B5EF4-FFF2-40B4-BE49-F238E27FC236}">
                <a16:creationId xmlns:a16="http://schemas.microsoft.com/office/drawing/2014/main" id="{785C47EF-D7A0-1761-818E-111DC8B279FA}"/>
              </a:ext>
            </a:extLst>
          </p:cNvPr>
          <p:cNvSpPr txBox="1"/>
          <p:nvPr/>
        </p:nvSpPr>
        <p:spPr>
          <a:xfrm>
            <a:off x="452279" y="3272986"/>
            <a:ext cx="8810989" cy="2585283"/>
          </a:xfrm>
          <a:prstGeom prst="rect">
            <a:avLst/>
          </a:prstGeom>
          <a:noFill/>
          <a:ln>
            <a:noFill/>
          </a:ln>
        </p:spPr>
        <p:txBody>
          <a:bodyPr spcFirstLastPara="1" wrap="square" lIns="91425" tIns="45700" rIns="91425" bIns="45700" anchor="t" anchorCtr="0">
            <a:spAutoFit/>
          </a:bodyPr>
          <a:lstStyle/>
          <a:p>
            <a:pPr>
              <a:lnSpc>
                <a:spcPct val="150000"/>
              </a:lnSpc>
            </a:pPr>
            <a:r>
              <a:rPr lang="da-DK" sz="1200" dirty="0">
                <a:solidFill>
                  <a:srgbClr val="480062"/>
                </a:solidFill>
                <a:latin typeface="Montserrat" pitchFamily="2" charset="77"/>
              </a:rPr>
              <a:t>Mødet med nøglepersoner, frivillige og foreninger kan være grænseoverskridende for nogle unge, og det er derfor vigtigt at skabe et trygt rum. Det er vigtigt, at underviserne, som kender de unge bedst, også deltager. </a:t>
            </a:r>
          </a:p>
          <a:p>
            <a:pPr>
              <a:lnSpc>
                <a:spcPct val="150000"/>
              </a:lnSpc>
            </a:pPr>
            <a:r>
              <a:rPr lang="da-DK" sz="1200" dirty="0">
                <a:solidFill>
                  <a:srgbClr val="480062"/>
                </a:solidFill>
                <a:latin typeface="Montserrat" pitchFamily="2" charset="77"/>
              </a:rPr>
              <a:t>De kan også hjælpe med at understøtte samtalen mellem de unge og foreningerne.</a:t>
            </a:r>
            <a:endParaRPr lang="da-DK" sz="1200" dirty="0">
              <a:solidFill>
                <a:srgbClr val="480062"/>
              </a:solidFill>
              <a:latin typeface="Montserrat" pitchFamily="2" charset="77"/>
              <a:sym typeface="Montserrat Light"/>
            </a:endParaRP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Medium"/>
              <a:cs typeface="Montserrat Medium"/>
              <a:sym typeface="Montserrat Medium"/>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Medium"/>
                <a:cs typeface="Montserrat Light"/>
                <a:sym typeface="Montserrat Light"/>
              </a:rPr>
              <a:t>Foreningerne kan møde eleverne på forskellige måder – også afhængigt af om det kun er én forening eller flere. Det kan være som en kort præsentation fx ud fra fem korte spørgsmål (se mere på næste side). Det kan også være, at foreningerne hver får et bord i et større lokale, hvor eleverne selv kan gå rundt og møde de forskellige foreninger. Det kan også være, at foreningerne har en lille frivilligopgave med, som de unge kan prøve af. Uanset er godt at tage fysiske genstande med, så præsentationen om foreningen bliver meget konkret.</a:t>
            </a:r>
            <a:endParaRPr lang="da-DK" sz="1200" dirty="0">
              <a:solidFill>
                <a:srgbClr val="480062"/>
              </a:solidFill>
              <a:latin typeface="Montserrat" pitchFamily="2" charset="77"/>
              <a:ea typeface="Montserrat Medium"/>
              <a:cs typeface="Montserrat Medium"/>
              <a:sym typeface="Montserrat Medium"/>
            </a:endParaRPr>
          </a:p>
        </p:txBody>
      </p:sp>
      <p:sp>
        <p:nvSpPr>
          <p:cNvPr id="11" name="Ellipse 10">
            <a:extLst>
              <a:ext uri="{FF2B5EF4-FFF2-40B4-BE49-F238E27FC236}">
                <a16:creationId xmlns:a16="http://schemas.microsoft.com/office/drawing/2014/main" id="{99745289-90D0-1D4F-6156-1A3FC1F1CA57}"/>
              </a:ext>
            </a:extLst>
          </p:cNvPr>
          <p:cNvSpPr/>
          <p:nvPr/>
        </p:nvSpPr>
        <p:spPr>
          <a:xfrm rot="10800000">
            <a:off x="549377" y="3052750"/>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Google Shape;116;p3">
            <a:extLst>
              <a:ext uri="{FF2B5EF4-FFF2-40B4-BE49-F238E27FC236}">
                <a16:creationId xmlns:a16="http://schemas.microsoft.com/office/drawing/2014/main" id="{D238E3A3-C316-E8E2-3387-460D5275114C}"/>
              </a:ext>
            </a:extLst>
          </p:cNvPr>
          <p:cNvSpPr txBox="1"/>
          <p:nvPr/>
        </p:nvSpPr>
        <p:spPr>
          <a:xfrm>
            <a:off x="795729" y="3015365"/>
            <a:ext cx="126476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dirty="0">
                <a:solidFill>
                  <a:srgbClr val="480062"/>
                </a:solidFill>
                <a:latin typeface="Montserrat Medium" pitchFamily="2" charset="77"/>
                <a:ea typeface="Montserrat"/>
                <a:cs typeface="Montserrat"/>
                <a:sym typeface="Montserrat"/>
              </a:rPr>
              <a:t>Hvordan?</a:t>
            </a:r>
            <a:endParaRPr sz="1600" dirty="0">
              <a:latin typeface="Montserrat Medium" pitchFamily="2" charset="77"/>
            </a:endParaRPr>
          </a:p>
        </p:txBody>
      </p:sp>
      <p:sp>
        <p:nvSpPr>
          <p:cNvPr id="13" name="Google Shape;118;p3">
            <a:extLst>
              <a:ext uri="{FF2B5EF4-FFF2-40B4-BE49-F238E27FC236}">
                <a16:creationId xmlns:a16="http://schemas.microsoft.com/office/drawing/2014/main" id="{B6E5B950-BE71-3B66-A39A-5070CAAA6991}"/>
              </a:ext>
            </a:extLst>
          </p:cNvPr>
          <p:cNvSpPr txBox="1"/>
          <p:nvPr/>
        </p:nvSpPr>
        <p:spPr>
          <a:xfrm>
            <a:off x="584783" y="305275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grpSp>
        <p:nvGrpSpPr>
          <p:cNvPr id="9" name="Gruppe 8">
            <a:extLst>
              <a:ext uri="{FF2B5EF4-FFF2-40B4-BE49-F238E27FC236}">
                <a16:creationId xmlns:a16="http://schemas.microsoft.com/office/drawing/2014/main" id="{FD888A49-23A7-2F38-79C7-770F77DB36B7}"/>
              </a:ext>
            </a:extLst>
          </p:cNvPr>
          <p:cNvGrpSpPr/>
          <p:nvPr/>
        </p:nvGrpSpPr>
        <p:grpSpPr>
          <a:xfrm>
            <a:off x="1057481" y="414429"/>
            <a:ext cx="5041435" cy="525642"/>
            <a:chOff x="1189588" y="424397"/>
            <a:chExt cx="5041435" cy="525642"/>
          </a:xfrm>
        </p:grpSpPr>
        <p:sp>
          <p:nvSpPr>
            <p:cNvPr id="14" name="Google Shape;103;p2">
              <a:extLst>
                <a:ext uri="{FF2B5EF4-FFF2-40B4-BE49-F238E27FC236}">
                  <a16:creationId xmlns:a16="http://schemas.microsoft.com/office/drawing/2014/main" id="{4063C9BA-71C7-4C21-23A6-40F26B982F1A}"/>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MØD FORENINGEN PÅ SKOLEN</a:t>
              </a:r>
              <a:endParaRPr lang="da-DK" sz="1100" dirty="0">
                <a:solidFill>
                  <a:srgbClr val="480062"/>
                </a:solidFill>
                <a:latin typeface="Montserrat Medium" pitchFamily="2" charset="77"/>
              </a:endParaRPr>
            </a:p>
          </p:txBody>
        </p:sp>
        <p:sp>
          <p:nvSpPr>
            <p:cNvPr id="15" name="Google Shape;103;p2">
              <a:extLst>
                <a:ext uri="{FF2B5EF4-FFF2-40B4-BE49-F238E27FC236}">
                  <a16:creationId xmlns:a16="http://schemas.microsoft.com/office/drawing/2014/main" id="{DE18A37C-F6A2-4C93-630D-53AFC582121B}"/>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8910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5"/>
                                        </p:tgtEl>
                                        <p:attrNameLst>
                                          <p:attrName>style.color</p:attrName>
                                        </p:attrNameLst>
                                      </p:cBhvr>
                                      <p:to>
                                        <a:srgbClr val="FFA336"/>
                                      </p:to>
                                    </p:animClr>
                                    <p:animClr clrSpc="rgb" dir="cw">
                                      <p:cBhvr>
                                        <p:cTn id="7" dur="500" fill="hold"/>
                                        <p:tgtEl>
                                          <p:spTgt spid="5"/>
                                        </p:tgtEl>
                                        <p:attrNameLst>
                                          <p:attrName>fillcolor</p:attrName>
                                        </p:attrNameLst>
                                      </p:cBhvr>
                                      <p:to>
                                        <a:srgbClr val="FFA336"/>
                                      </p:to>
                                    </p:animClr>
                                    <p:set>
                                      <p:cBhvr>
                                        <p:cTn id="8" dur="500" fill="hold"/>
                                        <p:tgtEl>
                                          <p:spTgt spid="5"/>
                                        </p:tgtEl>
                                        <p:attrNameLst>
                                          <p:attrName>fill.type</p:attrName>
                                        </p:attrNameLst>
                                      </p:cBhvr>
                                      <p:to>
                                        <p:strVal val="solid"/>
                                      </p:to>
                                    </p:set>
                                    <p:set>
                                      <p:cBhvr>
                                        <p:cTn id="9" dur="500" fill="hold"/>
                                        <p:tgtEl>
                                          <p:spTgt spid="5"/>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11"/>
                                        </p:tgtEl>
                                        <p:attrNameLst>
                                          <p:attrName>style.color</p:attrName>
                                        </p:attrNameLst>
                                      </p:cBhvr>
                                      <p:to>
                                        <a:srgbClr val="FFA336"/>
                                      </p:to>
                                    </p:animClr>
                                    <p:animClr clrSpc="rgb" dir="cw">
                                      <p:cBhvr>
                                        <p:cTn id="14" dur="500" fill="hold"/>
                                        <p:tgtEl>
                                          <p:spTgt spid="11"/>
                                        </p:tgtEl>
                                        <p:attrNameLst>
                                          <p:attrName>fillcolor</p:attrName>
                                        </p:attrNameLst>
                                      </p:cBhvr>
                                      <p:to>
                                        <a:srgbClr val="FFA336"/>
                                      </p:to>
                                    </p:animClr>
                                    <p:set>
                                      <p:cBhvr>
                                        <p:cTn id="15" dur="500" fill="hold"/>
                                        <p:tgtEl>
                                          <p:spTgt spid="11"/>
                                        </p:tgtEl>
                                        <p:attrNameLst>
                                          <p:attrName>fill.type</p:attrName>
                                        </p:attrNameLst>
                                      </p:cBhvr>
                                      <p:to>
                                        <p:strVal val="solid"/>
                                      </p:to>
                                    </p:set>
                                    <p:set>
                                      <p:cBhvr>
                                        <p:cTn id="16" dur="5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5186D899-D565-A969-8118-D7B4EE031590}"/>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122802D3-F60D-0DDD-CABB-3CE97237C265}"/>
              </a:ext>
            </a:extLst>
          </p:cNvPr>
          <p:cNvSpPr txBox="1"/>
          <p:nvPr/>
        </p:nvSpPr>
        <p:spPr>
          <a:xfrm>
            <a:off x="452280" y="1604581"/>
            <a:ext cx="9453720" cy="4524275"/>
          </a:xfrm>
          <a:prstGeom prst="rect">
            <a:avLst/>
          </a:prstGeom>
          <a:noFill/>
          <a:ln>
            <a:noFill/>
          </a:ln>
        </p:spPr>
        <p:txBody>
          <a:bodyPr spcFirstLastPara="1" wrap="square" lIns="91425" tIns="45700" rIns="91425" bIns="45700" anchor="t" anchorCtr="0">
            <a:spAutoFit/>
          </a:bodyPr>
          <a:lstStyle/>
          <a:p>
            <a:pPr>
              <a:lnSpc>
                <a:spcPct val="150000"/>
              </a:lnSpc>
            </a:pPr>
            <a:r>
              <a:rPr lang="da-DK" sz="1200" dirty="0">
                <a:solidFill>
                  <a:srgbClr val="480062"/>
                </a:solidFill>
                <a:latin typeface="Montserrat" pitchFamily="2" charset="77"/>
                <a:sym typeface="Montserrat Medium"/>
              </a:rPr>
              <a:t>Forbered foreningerne på, hvilke unge de kommer til at møde. At det er unge med særlige behov eller handicap. </a:t>
            </a:r>
            <a:br>
              <a:rPr lang="da-DK" sz="1200" dirty="0">
                <a:solidFill>
                  <a:srgbClr val="480062"/>
                </a:solidFill>
                <a:latin typeface="Montserrat" pitchFamily="2" charset="77"/>
                <a:sym typeface="Montserrat Medium"/>
              </a:rPr>
            </a:br>
            <a:r>
              <a:rPr lang="da-DK" sz="1200" dirty="0">
                <a:solidFill>
                  <a:srgbClr val="480062"/>
                </a:solidFill>
                <a:latin typeface="Montserrat" pitchFamily="2" charset="77"/>
                <a:sym typeface="Montserrat Medium"/>
              </a:rPr>
              <a:t>At der brug for høj grad af visuel kommunikation, snarere end slides med tekst eller lange oplæg og forklaringer. </a:t>
            </a:r>
          </a:p>
          <a:p>
            <a:pPr>
              <a:lnSpc>
                <a:spcPct val="150000"/>
              </a:lnSpc>
            </a:pPr>
            <a:endParaRPr lang="da-DK" sz="1200" dirty="0">
              <a:solidFill>
                <a:srgbClr val="480062"/>
              </a:solidFill>
              <a:latin typeface="Montserrat" pitchFamily="2" charset="77"/>
              <a:sym typeface="Montserrat Medium"/>
            </a:endParaRPr>
          </a:p>
          <a:p>
            <a:pPr>
              <a:lnSpc>
                <a:spcPct val="150000"/>
              </a:lnSpc>
            </a:pPr>
            <a:r>
              <a:rPr lang="da-DK" sz="1200" dirty="0">
                <a:solidFill>
                  <a:srgbClr val="480062"/>
                </a:solidFill>
                <a:latin typeface="Montserrat" pitchFamily="2" charset="77"/>
                <a:sym typeface="Montserrat Medium"/>
              </a:rPr>
              <a:t>Forbered også foreningerne på, at de unge primært har behov for at få viden om foreningens sag, konkrete frivilligopgaver og at få svar på praktiske spørgsmål om, hvor ofte og hvor længe, hvordan man kommer derhen, hvad man skal lave som frivillig, osv.  I materialet findes en skabelon til en simpel PowerPoint, som foreningerne kan bruge, hvis de vil lave en præsentation. </a:t>
            </a:r>
          </a:p>
          <a:p>
            <a:pPr>
              <a:lnSpc>
                <a:spcPct val="150000"/>
              </a:lnSpc>
            </a:pPr>
            <a:endParaRPr lang="da-DK" sz="1200" dirty="0">
              <a:solidFill>
                <a:srgbClr val="480062"/>
              </a:solidFill>
              <a:latin typeface="Montserrat" pitchFamily="2" charset="77"/>
              <a:ea typeface="Montserrat Medium"/>
              <a:cs typeface="Montserrat Medium"/>
              <a:sym typeface="Montserrat Medium"/>
            </a:endParaRPr>
          </a:p>
          <a:p>
            <a:pPr marR="0" lvl="0" algn="l" rtl="0">
              <a:lnSpc>
                <a:spcPct val="150000"/>
              </a:lnSpc>
              <a:spcBef>
                <a:spcPts val="0"/>
              </a:spcBef>
              <a:spcAft>
                <a:spcPts val="0"/>
              </a:spcAft>
              <a:buClr>
                <a:srgbClr val="480062"/>
              </a:buClr>
              <a:buSzPts val="1200"/>
            </a:pPr>
            <a:r>
              <a:rPr lang="da-DK" sz="1200" u="none" strike="noStrike" cap="none" dirty="0">
                <a:solidFill>
                  <a:srgbClr val="480062"/>
                </a:solidFill>
                <a:latin typeface="Montserrat Medium" pitchFamily="2" charset="77"/>
                <a:ea typeface="Montserrat Light"/>
                <a:cs typeface="Montserrat Light"/>
                <a:sym typeface="Montserrat Light"/>
              </a:rPr>
              <a:t>Foreningernes præsentation kan tage udgangspunkt i følgende (med eksempler): </a:t>
            </a:r>
          </a:p>
          <a:p>
            <a:pPr marL="228600" marR="0" lvl="0" indent="-228600" algn="l" rtl="0">
              <a:lnSpc>
                <a:spcPct val="150000"/>
              </a:lnSpc>
              <a:spcBef>
                <a:spcPts val="0"/>
              </a:spcBef>
              <a:spcAft>
                <a:spcPts val="0"/>
              </a:spcAft>
              <a:buClr>
                <a:srgbClr val="480062"/>
              </a:buClr>
              <a:buSzPts val="1200"/>
              <a:buFont typeface="+mj-lt"/>
              <a:buAutoNum type="arabicPeriod"/>
            </a:pPr>
            <a:r>
              <a:rPr lang="da-DK" sz="1200" u="none" strike="noStrike" cap="none" dirty="0">
                <a:solidFill>
                  <a:srgbClr val="480062"/>
                </a:solidFill>
                <a:latin typeface="Montserrat" pitchFamily="2" charset="77"/>
                <a:ea typeface="Montserrat Light"/>
                <a:cs typeface="Montserrat Light"/>
                <a:sym typeface="Montserrat Light"/>
              </a:rPr>
              <a:t>Hvad arbejder foreningen med, og hvad er deres formål</a:t>
            </a:r>
            <a:r>
              <a:rPr lang="da-DK" sz="1200" dirty="0">
                <a:solidFill>
                  <a:srgbClr val="480062"/>
                </a:solidFill>
                <a:latin typeface="Montserrat" pitchFamily="2" charset="77"/>
                <a:ea typeface="Montserrat Light"/>
                <a:cs typeface="Montserrat Light"/>
                <a:sym typeface="Montserrat Light"/>
              </a:rPr>
              <a:t>:</a:t>
            </a:r>
            <a:r>
              <a:rPr lang="da-DK" sz="1200" i="1" u="none" strike="noStrike" cap="none" dirty="0">
                <a:solidFill>
                  <a:srgbClr val="480062"/>
                </a:solidFill>
                <a:latin typeface="Montserrat" pitchFamily="2" charset="77"/>
                <a:ea typeface="Montserrat Light"/>
                <a:cs typeface="Montserrat Light"/>
                <a:sym typeface="Montserrat Light"/>
              </a:rPr>
              <a:t> </a:t>
            </a:r>
            <a:r>
              <a:rPr lang="da-DK" sz="1200" i="1" dirty="0">
                <a:solidFill>
                  <a:srgbClr val="480062"/>
                </a:solidFill>
                <a:latin typeface="Montserrat" pitchFamily="2" charset="77"/>
                <a:ea typeface="Montserrat Light"/>
                <a:cs typeface="Montserrat Light"/>
                <a:sym typeface="Montserrat Light"/>
              </a:rPr>
              <a:t>V</a:t>
            </a:r>
            <a:r>
              <a:rPr lang="da-DK" sz="1200" i="1" u="none" strike="noStrike" cap="none" dirty="0">
                <a:solidFill>
                  <a:srgbClr val="480062"/>
                </a:solidFill>
                <a:latin typeface="Montserrat" pitchFamily="2" charset="77"/>
                <a:ea typeface="Montserrat Light"/>
                <a:cs typeface="Montserrat Light"/>
                <a:sym typeface="Montserrat Light"/>
              </a:rPr>
              <a:t>i sælger overskudsmadvarer i vores butik, fordi vi vil bekæmpe madspild</a:t>
            </a:r>
          </a:p>
          <a:p>
            <a:pPr marL="228600" marR="0" lvl="0" indent="-228600" algn="l" rtl="0">
              <a:lnSpc>
                <a:spcPct val="150000"/>
              </a:lnSpc>
              <a:spcBef>
                <a:spcPts val="0"/>
              </a:spcBef>
              <a:spcAft>
                <a:spcPts val="0"/>
              </a:spcAft>
              <a:buClr>
                <a:srgbClr val="480062"/>
              </a:buClr>
              <a:buSzPts val="1200"/>
              <a:buFont typeface="+mj-lt"/>
              <a:buAutoNum type="arabicPeriod"/>
            </a:pPr>
            <a:r>
              <a:rPr lang="da-DK" sz="1200" u="none" strike="noStrike" cap="none" dirty="0">
                <a:solidFill>
                  <a:srgbClr val="480062"/>
                </a:solidFill>
                <a:latin typeface="Montserrat" pitchFamily="2" charset="77"/>
                <a:ea typeface="Montserrat Light"/>
                <a:cs typeface="Montserrat Light"/>
                <a:sym typeface="Montserrat Light"/>
              </a:rPr>
              <a:t>Hvad kan man lave som frivillig: </a:t>
            </a:r>
            <a:r>
              <a:rPr lang="da-DK" sz="1200" i="1" u="none" strike="noStrike" cap="none" dirty="0">
                <a:solidFill>
                  <a:srgbClr val="480062"/>
                </a:solidFill>
                <a:latin typeface="Montserrat" pitchFamily="2" charset="77"/>
                <a:ea typeface="Montserrat Light"/>
                <a:cs typeface="Montserrat Light"/>
                <a:sym typeface="Montserrat Light"/>
              </a:rPr>
              <a:t>Man kan stå bag kassen, sætte varer på plads, gøre rent, tale med kunder</a:t>
            </a:r>
          </a:p>
          <a:p>
            <a:pPr marL="228600" marR="0" lvl="0" indent="-228600" algn="l" rtl="0">
              <a:lnSpc>
                <a:spcPct val="150000"/>
              </a:lnSpc>
              <a:spcBef>
                <a:spcPts val="0"/>
              </a:spcBef>
              <a:spcAft>
                <a:spcPts val="0"/>
              </a:spcAft>
              <a:buClr>
                <a:srgbClr val="480062"/>
              </a:buClr>
              <a:buSzPts val="1200"/>
              <a:buFont typeface="+mj-lt"/>
              <a:buAutoNum type="arabicPeriod" startAt="3"/>
            </a:pPr>
            <a:r>
              <a:rPr lang="da-DK" sz="1200" u="none" strike="noStrike" cap="none" dirty="0">
                <a:solidFill>
                  <a:srgbClr val="480062"/>
                </a:solidFill>
                <a:latin typeface="Montserrat" pitchFamily="2" charset="77"/>
                <a:ea typeface="Montserrat Light"/>
                <a:cs typeface="Montserrat Light"/>
                <a:sym typeface="Montserrat Light"/>
              </a:rPr>
              <a:t>Hvem arbejder og er frivillige: </a:t>
            </a:r>
            <a:r>
              <a:rPr lang="da-DK" sz="1200" dirty="0">
                <a:solidFill>
                  <a:srgbClr val="480062"/>
                </a:solidFill>
                <a:latin typeface="Montserrat" pitchFamily="2" charset="77"/>
                <a:ea typeface="Montserrat Light"/>
                <a:cs typeface="Montserrat Light"/>
                <a:sym typeface="Montserrat Light"/>
              </a:rPr>
              <a:t> </a:t>
            </a:r>
            <a:r>
              <a:rPr lang="da-DK" sz="1200" i="1" u="none" strike="noStrike" cap="none" dirty="0">
                <a:solidFill>
                  <a:srgbClr val="480062"/>
                </a:solidFill>
                <a:latin typeface="Montserrat" pitchFamily="2" charset="77"/>
                <a:ea typeface="Montserrat Light"/>
                <a:cs typeface="Montserrat Light"/>
                <a:sym typeface="Montserrat Light"/>
              </a:rPr>
              <a:t>Alle mulige forskellige er frivillige hver dag, men det vil være mig, I kommer til at møde</a:t>
            </a:r>
          </a:p>
          <a:p>
            <a:pPr marL="228600" marR="0" lvl="0" indent="-228600" algn="l" rtl="0">
              <a:lnSpc>
                <a:spcPct val="150000"/>
              </a:lnSpc>
              <a:spcBef>
                <a:spcPts val="0"/>
              </a:spcBef>
              <a:spcAft>
                <a:spcPts val="0"/>
              </a:spcAft>
              <a:buClr>
                <a:srgbClr val="480062"/>
              </a:buClr>
              <a:buSzPts val="1200"/>
              <a:buFont typeface="+mj-lt"/>
              <a:buAutoNum type="arabicPeriod" startAt="4"/>
            </a:pPr>
            <a:r>
              <a:rPr lang="da-DK" sz="1200" u="none" strike="noStrike" cap="none" dirty="0">
                <a:solidFill>
                  <a:srgbClr val="480062"/>
                </a:solidFill>
                <a:latin typeface="Montserrat" pitchFamily="2" charset="77"/>
                <a:ea typeface="Montserrat Light"/>
                <a:cs typeface="Montserrat Light"/>
                <a:sym typeface="Montserrat Light"/>
              </a:rPr>
              <a:t>Hvordan gør man en forskel i jeres forening – og hvem: </a:t>
            </a:r>
            <a:r>
              <a:rPr lang="da-DK" sz="1200" i="1" u="none" strike="noStrike" cap="none" dirty="0">
                <a:solidFill>
                  <a:srgbClr val="480062"/>
                </a:solidFill>
                <a:latin typeface="Montserrat" pitchFamily="2" charset="77"/>
                <a:ea typeface="Montserrat Light"/>
                <a:cs typeface="Montserrat Light"/>
                <a:sym typeface="Montserrat Light"/>
              </a:rPr>
              <a:t>Hvad end man laver som frivillig,  bidrager til vores sag. Overskuddet doneres til verdens fattigste</a:t>
            </a:r>
          </a:p>
          <a:p>
            <a:pPr marL="228600" marR="0" lvl="0" indent="-228600" algn="l" rtl="0">
              <a:lnSpc>
                <a:spcPct val="150000"/>
              </a:lnSpc>
              <a:spcBef>
                <a:spcPts val="0"/>
              </a:spcBef>
              <a:spcAft>
                <a:spcPts val="0"/>
              </a:spcAft>
              <a:buClr>
                <a:srgbClr val="480062"/>
              </a:buClr>
              <a:buSzPts val="1200"/>
              <a:buFont typeface="+mj-lt"/>
              <a:buAutoNum type="arabicPeriod" startAt="5"/>
            </a:pPr>
            <a:r>
              <a:rPr lang="da-DK" sz="1200" u="none" strike="noStrike" cap="none" dirty="0">
                <a:solidFill>
                  <a:srgbClr val="480062"/>
                </a:solidFill>
                <a:latin typeface="Montserrat" pitchFamily="2" charset="77"/>
                <a:ea typeface="Montserrat Light"/>
                <a:cs typeface="Montserrat Light"/>
                <a:sym typeface="Montserrat Light"/>
              </a:rPr>
              <a:t>Hvorfor er det fedt at være frivillig hos jer: </a:t>
            </a:r>
            <a:r>
              <a:rPr lang="da-DK" sz="1200" i="1" u="none" strike="noStrike" cap="none" dirty="0">
                <a:solidFill>
                  <a:srgbClr val="480062"/>
                </a:solidFill>
                <a:latin typeface="Montserrat" pitchFamily="2" charset="77"/>
                <a:ea typeface="Montserrat Light"/>
                <a:cs typeface="Montserrat Light"/>
                <a:sym typeface="Montserrat Light"/>
              </a:rPr>
              <a:t>Man lærer en masse nyt, og vi har det </a:t>
            </a:r>
            <a:r>
              <a:rPr lang="da-DK" sz="1200" i="1" u="none" strike="noStrike" cap="none" dirty="0" err="1">
                <a:solidFill>
                  <a:srgbClr val="480062"/>
                </a:solidFill>
                <a:latin typeface="Montserrat" pitchFamily="2" charset="77"/>
                <a:ea typeface="Montserrat Light"/>
                <a:cs typeface="Montserrat Light"/>
                <a:sym typeface="Montserrat Light"/>
              </a:rPr>
              <a:t>mega</a:t>
            </a:r>
            <a:r>
              <a:rPr lang="da-DK" sz="1200" i="1" u="none" strike="noStrike" cap="none" dirty="0">
                <a:solidFill>
                  <a:srgbClr val="480062"/>
                </a:solidFill>
                <a:latin typeface="Montserrat" pitchFamily="2" charset="77"/>
                <a:ea typeface="Montserrat Light"/>
                <a:cs typeface="Montserrat Light"/>
                <a:sym typeface="Montserrat Light"/>
              </a:rPr>
              <a:t> hyggeligt sammen i butikken</a:t>
            </a:r>
          </a:p>
        </p:txBody>
      </p:sp>
      <p:pic>
        <p:nvPicPr>
          <p:cNvPr id="4" name="Google Shape;101;p2" descr="Et billede, der indeholder tekst&#10;&#10;Automatisk genereret beskrivelse">
            <a:extLst>
              <a:ext uri="{FF2B5EF4-FFF2-40B4-BE49-F238E27FC236}">
                <a16:creationId xmlns:a16="http://schemas.microsoft.com/office/drawing/2014/main" id="{EC0AAF06-6150-5393-93F8-EEAC3588569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5" name="Ellipse 4">
            <a:extLst>
              <a:ext uri="{FF2B5EF4-FFF2-40B4-BE49-F238E27FC236}">
                <a16:creationId xmlns:a16="http://schemas.microsoft.com/office/drawing/2014/main" id="{240DDE8C-B20D-7F31-81D0-30A4550E0A85}"/>
              </a:ext>
            </a:extLst>
          </p:cNvPr>
          <p:cNvSpPr/>
          <p:nvPr/>
        </p:nvSpPr>
        <p:spPr>
          <a:xfrm rot="10800000">
            <a:off x="549377" y="1389837"/>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Google Shape;116;p3">
            <a:extLst>
              <a:ext uri="{FF2B5EF4-FFF2-40B4-BE49-F238E27FC236}">
                <a16:creationId xmlns:a16="http://schemas.microsoft.com/office/drawing/2014/main" id="{A470C0AA-6243-89CD-DAAA-3AD77482D52B}"/>
              </a:ext>
            </a:extLst>
          </p:cNvPr>
          <p:cNvSpPr txBox="1"/>
          <p:nvPr/>
        </p:nvSpPr>
        <p:spPr>
          <a:xfrm>
            <a:off x="795729" y="1352452"/>
            <a:ext cx="2478413"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dirty="0">
                <a:solidFill>
                  <a:srgbClr val="480062"/>
                </a:solidFill>
                <a:latin typeface="Montserrat Medium" pitchFamily="2" charset="77"/>
                <a:ea typeface="Montserrat"/>
                <a:cs typeface="Montserrat"/>
                <a:sym typeface="Montserrat"/>
              </a:rPr>
              <a:t>Klæd foreningerne på</a:t>
            </a:r>
            <a:endParaRPr sz="1600" dirty="0">
              <a:latin typeface="Montserrat Medium" pitchFamily="2" charset="77"/>
            </a:endParaRPr>
          </a:p>
        </p:txBody>
      </p:sp>
      <p:sp>
        <p:nvSpPr>
          <p:cNvPr id="7" name="Google Shape;118;p3">
            <a:extLst>
              <a:ext uri="{FF2B5EF4-FFF2-40B4-BE49-F238E27FC236}">
                <a16:creationId xmlns:a16="http://schemas.microsoft.com/office/drawing/2014/main" id="{F5DE96F1-D0C6-3A82-23E9-5A12F747DD6E}"/>
              </a:ext>
            </a:extLst>
          </p:cNvPr>
          <p:cNvSpPr txBox="1"/>
          <p:nvPr/>
        </p:nvSpPr>
        <p:spPr>
          <a:xfrm>
            <a:off x="584783" y="1389837"/>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pic>
        <p:nvPicPr>
          <p:cNvPr id="8" name="Billede 7" descr="Et billede, der indeholder cirkel, Grafik, Font/skrifttype, tegneserie&#10;&#10;Automatisk genereret beskrivelse">
            <a:extLst>
              <a:ext uri="{FF2B5EF4-FFF2-40B4-BE49-F238E27FC236}">
                <a16:creationId xmlns:a16="http://schemas.microsoft.com/office/drawing/2014/main" id="{3E51D581-087E-150E-161F-FCE928C6E686}"/>
              </a:ext>
            </a:extLst>
          </p:cNvPr>
          <p:cNvPicPr>
            <a:picLocks noChangeAspect="1"/>
          </p:cNvPicPr>
          <p:nvPr/>
        </p:nvPicPr>
        <p:blipFill>
          <a:blip r:embed="rId4"/>
          <a:stretch>
            <a:fillRect/>
          </a:stretch>
        </p:blipFill>
        <p:spPr>
          <a:xfrm>
            <a:off x="365083" y="356966"/>
            <a:ext cx="616198" cy="616198"/>
          </a:xfrm>
          <a:prstGeom prst="rect">
            <a:avLst/>
          </a:prstGeom>
        </p:spPr>
      </p:pic>
      <p:grpSp>
        <p:nvGrpSpPr>
          <p:cNvPr id="9" name="Gruppe 8">
            <a:extLst>
              <a:ext uri="{FF2B5EF4-FFF2-40B4-BE49-F238E27FC236}">
                <a16:creationId xmlns:a16="http://schemas.microsoft.com/office/drawing/2014/main" id="{071157FB-217E-CC66-1058-3E46F9714B61}"/>
              </a:ext>
            </a:extLst>
          </p:cNvPr>
          <p:cNvGrpSpPr/>
          <p:nvPr/>
        </p:nvGrpSpPr>
        <p:grpSpPr>
          <a:xfrm>
            <a:off x="1057481" y="414429"/>
            <a:ext cx="5041435" cy="525642"/>
            <a:chOff x="1189588" y="424397"/>
            <a:chExt cx="5041435" cy="525642"/>
          </a:xfrm>
        </p:grpSpPr>
        <p:sp>
          <p:nvSpPr>
            <p:cNvPr id="10" name="Google Shape;103;p2">
              <a:extLst>
                <a:ext uri="{FF2B5EF4-FFF2-40B4-BE49-F238E27FC236}">
                  <a16:creationId xmlns:a16="http://schemas.microsoft.com/office/drawing/2014/main" id="{C69DC35C-E9B3-1699-442C-D53091A1EB85}"/>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MØD FORENINGEN PÅ SKOLEN</a:t>
              </a:r>
              <a:endParaRPr lang="da-DK" sz="1100" dirty="0">
                <a:solidFill>
                  <a:srgbClr val="480062"/>
                </a:solidFill>
                <a:latin typeface="Montserrat Medium" pitchFamily="2" charset="77"/>
              </a:endParaRPr>
            </a:p>
          </p:txBody>
        </p:sp>
        <p:sp>
          <p:nvSpPr>
            <p:cNvPr id="11" name="Google Shape;103;p2">
              <a:extLst>
                <a:ext uri="{FF2B5EF4-FFF2-40B4-BE49-F238E27FC236}">
                  <a16:creationId xmlns:a16="http://schemas.microsoft.com/office/drawing/2014/main" id="{591A76B5-D5CB-3742-33C8-B1DE88016B0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267469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5"/>
                                        </p:tgtEl>
                                        <p:attrNameLst>
                                          <p:attrName>style.color</p:attrName>
                                        </p:attrNameLst>
                                      </p:cBhvr>
                                      <p:to>
                                        <a:srgbClr val="FFA336"/>
                                      </p:to>
                                    </p:animClr>
                                    <p:animClr clrSpc="rgb" dir="cw">
                                      <p:cBhvr>
                                        <p:cTn id="7" dur="500" fill="hold"/>
                                        <p:tgtEl>
                                          <p:spTgt spid="5"/>
                                        </p:tgtEl>
                                        <p:attrNameLst>
                                          <p:attrName>fillcolor</p:attrName>
                                        </p:attrNameLst>
                                      </p:cBhvr>
                                      <p:to>
                                        <a:srgbClr val="FFA336"/>
                                      </p:to>
                                    </p:animClr>
                                    <p:set>
                                      <p:cBhvr>
                                        <p:cTn id="8" dur="500" fill="hold"/>
                                        <p:tgtEl>
                                          <p:spTgt spid="5"/>
                                        </p:tgtEl>
                                        <p:attrNameLst>
                                          <p:attrName>fill.type</p:attrName>
                                        </p:attrNameLst>
                                      </p:cBhvr>
                                      <p:to>
                                        <p:strVal val="solid"/>
                                      </p:to>
                                    </p:set>
                                    <p:set>
                                      <p:cBhvr>
                                        <p:cTn id="9" dur="5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668</Words>
  <Application>Microsoft Macintosh PowerPoint</Application>
  <PresentationFormat>A4-papir (210 x 297 mm)</PresentationFormat>
  <Paragraphs>38</Paragraphs>
  <Slides>3</Slides>
  <Notes>3</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3</vt:i4>
      </vt:variant>
    </vt:vector>
  </HeadingPairs>
  <TitlesOfParts>
    <vt:vector size="10" baseType="lpstr">
      <vt:lpstr>Arial</vt:lpstr>
      <vt:lpstr>Montserrat Light</vt:lpstr>
      <vt:lpstr>Montserrat</vt:lpstr>
      <vt:lpstr>Calibri</vt:lpstr>
      <vt:lpstr>Montserrat Medium</vt:lpstr>
      <vt:lpstr>Montserrat Alternates Medium</vt:lpstr>
      <vt:lpstr>Office-tema</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115</cp:revision>
  <dcterms:created xsi:type="dcterms:W3CDTF">2022-08-09T11:08:44Z</dcterms:created>
  <dcterms:modified xsi:type="dcterms:W3CDTF">2025-01-09T16:47:29Z</dcterms:modified>
</cp:coreProperties>
</file>