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2"/>
    <p:sldId id="265" r:id="rId3"/>
  </p:sldIdLst>
  <p:sldSz cx="9906000" cy="6858000" type="A4"/>
  <p:notesSz cx="6858000" cy="9144000"/>
  <p:embeddedFontLst>
    <p:embeddedFont>
      <p:font typeface="Montserrat" pitchFamily="2" charset="77"/>
      <p:regular r:id="rId5"/>
      <p:bold r:id="rId6"/>
      <p:italic r:id="rId7"/>
      <p:boldItalic r:id="rId8"/>
    </p:embeddedFont>
    <p:embeddedFont>
      <p:font typeface="Montserrat Alternates Medium" panose="02000505000000020004" pitchFamily="2" charset="77"/>
      <p:regular r:id="rId9"/>
    </p:embeddedFont>
    <p:embeddedFont>
      <p:font typeface="Montserrat Light" pitchFamily="2" charset="77"/>
      <p:regular r:id="rId10"/>
      <p:bold r:id="rId11"/>
      <p:italic r:id="rId12"/>
      <p:boldItalic r:id="rId13"/>
    </p:embeddedFont>
    <p:embeddedFont>
      <p:font typeface="Montserrat Medium" pitchFamily="2" charset="77"/>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DEF"/>
    <a:srgbClr val="D18CFF"/>
    <a:srgbClr val="FFFBED"/>
    <a:srgbClr val="FFFCEE"/>
    <a:srgbClr val="7600BD"/>
    <a:srgbClr val="974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2"/>
    <p:restoredTop sz="94694"/>
  </p:normalViewPr>
  <p:slideViewPr>
    <p:cSldViewPr snapToGrid="0">
      <p:cViewPr varScale="1">
        <p:scale>
          <a:sx n="121" d="100"/>
          <a:sy n="121" d="100"/>
        </p:scale>
        <p:origin x="10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font" Target="fonts/font1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2.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font" Target="fonts/font1.fntdata"/><Relationship Id="rId15" Type="http://schemas.openxmlformats.org/officeDocument/2006/relationships/font" Target="fonts/font11.fntdata"/><Relationship Id="rId28" Type="http://customschemas.google.com/relationships/presentationmetadata" Target="metadata"/><Relationship Id="rId10" Type="http://schemas.openxmlformats.org/officeDocument/2006/relationships/font" Target="fonts/font6.fntdata"/><Relationship Id="rId31"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C6863C9-576B-6722-1453-5E0A914386A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3BDC278-3E78-0845-0A2A-306D1C7813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6337311-7649-9196-71A2-928D7E835A0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78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0" y="1280437"/>
            <a:ext cx="8723251" cy="181584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400" u="none" strike="noStrike" kern="0" cap="none" spc="0" normalizeH="0" baseline="0" noProof="0" dirty="0">
                <a:ln>
                  <a:noFill/>
                </a:ln>
                <a:solidFill>
                  <a:schemeClr val="bg1"/>
                </a:solidFill>
                <a:effectLst/>
                <a:uLnTx/>
                <a:uFillTx/>
                <a:latin typeface="Montserrat" pitchFamily="2" charset="77"/>
                <a:ea typeface="Montserrat Light"/>
                <a:cs typeface="Montserrat Light"/>
                <a:sym typeface="Montserrat Light"/>
              </a:rPr>
              <a:t>Frivilligguiden er en form for digital vejviser, hvor man kan oprette de specifikke foreninger, som </a:t>
            </a:r>
            <a:r>
              <a:rPr lang="da-DK" dirty="0">
                <a:solidFill>
                  <a:schemeClr val="bg1"/>
                </a:solidFill>
                <a:latin typeface="Montserrat" pitchFamily="2" charset="77"/>
                <a:ea typeface="Montserrat Light"/>
                <a:cs typeface="Montserrat Light"/>
                <a:sym typeface="Montserrat Light"/>
              </a:rPr>
              <a:t>STU</a:t>
            </a:r>
            <a:r>
              <a:rPr kumimoji="0" lang="da-DK" sz="1400" u="none" strike="noStrike" kern="0" cap="none" spc="0" normalizeH="0" baseline="0" noProof="0" dirty="0">
                <a:ln>
                  <a:noFill/>
                </a:ln>
                <a:solidFill>
                  <a:schemeClr val="bg1"/>
                </a:solidFill>
                <a:effectLst/>
                <a:uLnTx/>
                <a:uFillTx/>
                <a:latin typeface="Montserrat" pitchFamily="2" charset="77"/>
                <a:ea typeface="Montserrat Light"/>
                <a:cs typeface="Montserrat Light"/>
                <a:sym typeface="Montserrat Light"/>
              </a:rPr>
              <a:t>’en samarbejder med.</a:t>
            </a:r>
            <a:r>
              <a:rPr kumimoji="0" lang="da-DK" sz="1400" u="none" strike="noStrike" kern="0" cap="none" spc="0" normalizeH="0" baseline="0" noProof="0" dirty="0">
                <a:ln>
                  <a:noFill/>
                </a:ln>
                <a:solidFill>
                  <a:schemeClr val="bg1"/>
                </a:solidFill>
                <a:effectLst/>
                <a:uLnTx/>
                <a:uFillTx/>
                <a:latin typeface="Montserrat" pitchFamily="2" charset="77"/>
                <a:ea typeface="+mn-ea"/>
                <a:cs typeface="Montserrat Light"/>
                <a:sym typeface="Montserrat Light"/>
              </a:rPr>
              <a:t> </a:t>
            </a:r>
            <a:r>
              <a:rPr lang="da-DK" dirty="0">
                <a:solidFill>
                  <a:schemeClr val="bg1"/>
                </a:solidFill>
                <a:latin typeface="Montserrat" pitchFamily="2" charset="77"/>
                <a:ea typeface="+mn-ea"/>
                <a:cs typeface="Montserrat Light"/>
                <a:sym typeface="Montserrat Light"/>
              </a:rPr>
              <a:t>Frivilligguiden kan bruges til at klæde de unge på frivillighed, besøg i foreningen, eller hvis der er unge, der starter efter gruppens opstart. Frivilligguiden kan også være et værktøj, som vejlederen kan bruge til en snak med de unge om frivillighed undervejs eller fx når de stopper på STU.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dirty="0">
              <a:solidFill>
                <a:schemeClr val="bg1"/>
              </a:solidFill>
              <a:latin typeface="Montserrat" pitchFamily="2" charset="77"/>
              <a:ea typeface="+mn-ea"/>
              <a:cs typeface="Montserrat Light"/>
              <a:sym typeface="Montserrat Ligh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dirty="0">
                <a:solidFill>
                  <a:schemeClr val="bg1"/>
                </a:solidFill>
                <a:latin typeface="Montserrat" pitchFamily="2" charset="77"/>
                <a:ea typeface="+mn-ea"/>
                <a:cs typeface="Montserrat Light"/>
                <a:sym typeface="Montserrat Light"/>
              </a:rPr>
              <a:t>Frivilligguiden skal målrettes den enkelte STU. Foreningernes profiler og information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dirty="0">
                <a:solidFill>
                  <a:schemeClr val="bg1"/>
                </a:solidFill>
                <a:latin typeface="Montserrat" pitchFamily="2" charset="77"/>
                <a:ea typeface="+mn-ea"/>
                <a:cs typeface="Montserrat Light"/>
                <a:sym typeface="Montserrat Light"/>
              </a:rPr>
              <a:t>skal målrettes de unge, så det skal være ultrakort og gerne visuelt.</a:t>
            </a:r>
            <a:endParaRPr kumimoji="0" lang="da-DK" sz="1400" u="none" strike="noStrike" kern="0" cap="none" spc="0" normalizeH="0" baseline="0" noProof="0" dirty="0">
              <a:ln>
                <a:noFill/>
              </a:ln>
              <a:solidFill>
                <a:schemeClr val="bg1"/>
              </a:solidFill>
              <a:effectLst/>
              <a:uLnTx/>
              <a:uFillTx/>
              <a:latin typeface="Montserrat" pitchFamily="2" charset="77"/>
              <a:ea typeface="+mn-ea"/>
              <a:sym typeface="Arial"/>
            </a:endParaRPr>
          </a:p>
        </p:txBody>
      </p:sp>
      <p:sp>
        <p:nvSpPr>
          <p:cNvPr id="91" name="Google Shape;91;p1"/>
          <p:cNvSpPr txBox="1"/>
          <p:nvPr/>
        </p:nvSpPr>
        <p:spPr>
          <a:xfrm>
            <a:off x="452281" y="3569243"/>
            <a:ext cx="6135332" cy="293153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Du skal udfylde den digitale frivilligguide på din computer</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Materialer og information fra forening, nøglepersoner og undervisere </a:t>
            </a:r>
            <a:br>
              <a:rPr lang="da-DK" sz="1200" dirty="0">
                <a:solidFill>
                  <a:schemeClr val="bg1"/>
                </a:solidFill>
                <a:latin typeface="Montserrat" pitchFamily="2" charset="77"/>
                <a:ea typeface="Montserrat Light"/>
                <a:cs typeface="Montserrat Light"/>
                <a:sym typeface="Montserrat Light"/>
              </a:rPr>
            </a:br>
            <a:r>
              <a:rPr lang="da-DK" sz="1200" dirty="0">
                <a:solidFill>
                  <a:schemeClr val="bg1"/>
                </a:solidFill>
                <a:latin typeface="Montserrat" pitchFamily="2" charset="77"/>
                <a:ea typeface="Montserrat Light"/>
                <a:cs typeface="Montserrat Light"/>
                <a:sym typeface="Montserrat Light"/>
              </a:rPr>
              <a:t>(se hvilke på næste slide)</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I guiden ‘Sådan laver du den digitale frivilligguide’ finder du en udførlig trin-for-trin vedledning til, hvordan du udfylder og klargør guiden</a:t>
            </a:r>
          </a:p>
          <a:p>
            <a:pPr marL="0" marR="0" lvl="0" indent="0" algn="l" rtl="0">
              <a:lnSpc>
                <a:spcPct val="150000"/>
              </a:lnSpc>
              <a:spcBef>
                <a:spcPts val="0"/>
              </a:spcBef>
              <a:spcAft>
                <a:spcPts val="0"/>
              </a:spcAft>
              <a:buClr>
                <a:schemeClr val="bg1"/>
              </a:buClr>
              <a:buNone/>
            </a:pPr>
            <a:endParaRPr sz="1100" dirty="0">
              <a:solidFill>
                <a:schemeClr val="bg1"/>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En computer til at lave den digitale frivilligguide via platformen Genially</a:t>
            </a: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De unge skal tilgå guiden med deres smartphone</a:t>
            </a:r>
          </a:p>
        </p:txBody>
      </p:sp>
      <p:cxnSp>
        <p:nvCxnSpPr>
          <p:cNvPr id="92" name="Google Shape;92;p1"/>
          <p:cNvCxnSpPr>
            <a:cxnSpLocks/>
          </p:cNvCxnSpPr>
          <p:nvPr/>
        </p:nvCxnSpPr>
        <p:spPr>
          <a:xfrm>
            <a:off x="528177" y="3491646"/>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12431" y="5446455"/>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516415" y="2958436"/>
            <a:ext cx="4777353" cy="4637085"/>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 name="Billede 6">
            <a:extLst>
              <a:ext uri="{FF2B5EF4-FFF2-40B4-BE49-F238E27FC236}">
                <a16:creationId xmlns:a16="http://schemas.microsoft.com/office/drawing/2014/main" id="{4EE669C3-31D3-0AE7-3C35-F8834F20AFC6}"/>
              </a:ext>
            </a:extLst>
          </p:cNvPr>
          <p:cNvPicPr>
            <a:picLocks noChangeAspect="1"/>
          </p:cNvPicPr>
          <p:nvPr/>
        </p:nvPicPr>
        <p:blipFill>
          <a:blip r:embed="rId3"/>
          <a:srcRect/>
          <a:stretch/>
        </p:blipFill>
        <p:spPr>
          <a:xfrm>
            <a:off x="6841901" y="3451220"/>
            <a:ext cx="3098032" cy="3098032"/>
          </a:xfrm>
          <a:prstGeom prst="rect">
            <a:avLst/>
          </a:prstGeom>
        </p:spPr>
      </p:pic>
      <p:pic>
        <p:nvPicPr>
          <p:cNvPr id="5" name="Billede 4" descr="Et billede, der indeholder cirkel, Grafik, Font/skrifttype, tegneserie&#10;&#10;Automatisk genereret beskrivelse">
            <a:extLst>
              <a:ext uri="{FF2B5EF4-FFF2-40B4-BE49-F238E27FC236}">
                <a16:creationId xmlns:a16="http://schemas.microsoft.com/office/drawing/2014/main" id="{1D103657-6EC7-F3E6-8FDB-87EA8D86D8D4}"/>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6" name="Gruppe 5">
            <a:extLst>
              <a:ext uri="{FF2B5EF4-FFF2-40B4-BE49-F238E27FC236}">
                <a16:creationId xmlns:a16="http://schemas.microsoft.com/office/drawing/2014/main" id="{C2070381-011E-92A6-E79F-BB093A222D0E}"/>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CA8EE2AC-32B3-053C-65F3-4C0EED87023A}"/>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LAV EN DIGITAL FRIVILLIGGUIDE</a:t>
              </a:r>
              <a:endParaRPr lang="da-DK" sz="1100" dirty="0">
                <a:solidFill>
                  <a:schemeClr val="bg1"/>
                </a:solidFill>
                <a:latin typeface="Montserrat Medium" pitchFamily="2" charset="77"/>
              </a:endParaRPr>
            </a:p>
          </p:txBody>
        </p:sp>
        <p:sp>
          <p:nvSpPr>
            <p:cNvPr id="9" name="Google Shape;103;p2">
              <a:extLst>
                <a:ext uri="{FF2B5EF4-FFF2-40B4-BE49-F238E27FC236}">
                  <a16:creationId xmlns:a16="http://schemas.microsoft.com/office/drawing/2014/main" id="{79BC8D83-6E0D-A633-7CED-0764BEA1CAD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2ED90F4B-A8D2-DC59-06B1-BC4905523E5B}"/>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0D7F81FF-AB00-19C8-A928-1988AF7EF0A0}"/>
              </a:ext>
            </a:extLst>
          </p:cNvPr>
          <p:cNvSpPr txBox="1"/>
          <p:nvPr/>
        </p:nvSpPr>
        <p:spPr>
          <a:xfrm>
            <a:off x="452280" y="1643909"/>
            <a:ext cx="8810989" cy="2031285"/>
          </a:xfrm>
          <a:prstGeom prst="rect">
            <a:avLst/>
          </a:prstGeom>
          <a:noFill/>
          <a:ln>
            <a:noFill/>
          </a:ln>
        </p:spPr>
        <p:txBody>
          <a:bodyPr spcFirstLastPara="1" wrap="square" lIns="91425" tIns="45700" rIns="91425" bIns="45700" anchor="t" anchorCtr="0">
            <a:spAutoFit/>
          </a:bodyPr>
          <a:lstStyle/>
          <a:p>
            <a:pPr lvl="3">
              <a:lnSpc>
                <a:spcPct val="150000"/>
              </a:lnSpc>
            </a:pPr>
            <a:r>
              <a:rPr lang="da-DK" sz="1200" dirty="0">
                <a:solidFill>
                  <a:srgbClr val="480062"/>
                </a:solidFill>
                <a:latin typeface="Montserrat" pitchFamily="2" charset="77"/>
                <a:cs typeface="Montserrat Medium"/>
                <a:sym typeface="Montserrat Medium"/>
              </a:rPr>
              <a:t>’Sådan laver du den digitale frivilligguide’ viser dig trin for trin, hvordan du opsætter og udfylder den digitale frivilligguide i onlineprogrammet Genially. For at komme i gang skal du blot oprette en profil og kopiere skabelonen, som der linkes til i vejledningen. </a:t>
            </a:r>
          </a:p>
          <a:p>
            <a:pPr lvl="3">
              <a:lnSpc>
                <a:spcPct val="150000"/>
              </a:lnSpc>
            </a:pPr>
            <a:endParaRPr lang="da-DK" sz="1200" dirty="0">
              <a:solidFill>
                <a:srgbClr val="480062"/>
              </a:solidFill>
              <a:latin typeface="Montserrat" pitchFamily="2" charset="77"/>
              <a:cs typeface="Montserrat Medium"/>
              <a:sym typeface="Montserrat Medium"/>
            </a:endParaRPr>
          </a:p>
          <a:p>
            <a:pPr lvl="3">
              <a:lnSpc>
                <a:spcPct val="150000"/>
              </a:lnSpc>
            </a:pPr>
            <a:r>
              <a:rPr lang="da-DK" sz="1200" dirty="0">
                <a:solidFill>
                  <a:srgbClr val="480062"/>
                </a:solidFill>
                <a:latin typeface="Montserrat" pitchFamily="2" charset="77"/>
                <a:cs typeface="Montserrat Medium"/>
                <a:sym typeface="Montserrat Medium"/>
              </a:rPr>
              <a:t>For at kunne lave guiden, skal du have forskelligt materiale fra foreningerne: </a:t>
            </a:r>
          </a:p>
          <a:p>
            <a:pPr marL="171450" lvl="3" indent="-171450">
              <a:lnSpc>
                <a:spcPct val="150000"/>
              </a:lnSpc>
              <a:buFontTx/>
              <a:buChar char="-"/>
            </a:pPr>
            <a:r>
              <a:rPr lang="da-DK" sz="1200" dirty="0">
                <a:solidFill>
                  <a:srgbClr val="480062"/>
                </a:solidFill>
                <a:latin typeface="Montserrat" pitchFamily="2" charset="77"/>
                <a:cs typeface="Montserrat Medium"/>
                <a:sym typeface="Montserrat Medium"/>
              </a:rPr>
              <a:t>Korte videoer med intro til foreningen og til opgaven</a:t>
            </a:r>
          </a:p>
          <a:p>
            <a:pPr marL="171450" lvl="3" indent="-171450">
              <a:lnSpc>
                <a:spcPct val="150000"/>
              </a:lnSpc>
              <a:buFontTx/>
              <a:buChar char="-"/>
            </a:pPr>
            <a:r>
              <a:rPr lang="da-DK" sz="1200" dirty="0">
                <a:solidFill>
                  <a:srgbClr val="480062"/>
                </a:solidFill>
                <a:latin typeface="Montserrat" pitchFamily="2" charset="77"/>
                <a:cs typeface="Montserrat Medium"/>
                <a:sym typeface="Montserrat Medium"/>
              </a:rPr>
              <a:t>Fotos af foreningen, nøglepersoner og underviser</a:t>
            </a:r>
          </a:p>
        </p:txBody>
      </p:sp>
      <p:pic>
        <p:nvPicPr>
          <p:cNvPr id="4" name="Google Shape;101;p2" descr="Et billede, der indeholder tekst&#10;&#10;Automatisk genereret beskrivelse">
            <a:extLst>
              <a:ext uri="{FF2B5EF4-FFF2-40B4-BE49-F238E27FC236}">
                <a16:creationId xmlns:a16="http://schemas.microsoft.com/office/drawing/2014/main" id="{C7BA47FF-EFCA-A580-6137-A8122AA69507}"/>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5" name="Ellipse 4">
            <a:extLst>
              <a:ext uri="{FF2B5EF4-FFF2-40B4-BE49-F238E27FC236}">
                <a16:creationId xmlns:a16="http://schemas.microsoft.com/office/drawing/2014/main" id="{617475D2-637F-DDFC-2DBC-986616B9DC13}"/>
              </a:ext>
            </a:extLst>
          </p:cNvPr>
          <p:cNvSpPr/>
          <p:nvPr/>
        </p:nvSpPr>
        <p:spPr>
          <a:xfrm rot="10800000">
            <a:off x="549377" y="13898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Google Shape;116;p3">
            <a:extLst>
              <a:ext uri="{FF2B5EF4-FFF2-40B4-BE49-F238E27FC236}">
                <a16:creationId xmlns:a16="http://schemas.microsoft.com/office/drawing/2014/main" id="{7FD8BBC1-1F66-0306-2EB0-A8B205133BF8}"/>
              </a:ext>
            </a:extLst>
          </p:cNvPr>
          <p:cNvSpPr txBox="1"/>
          <p:nvPr/>
        </p:nvSpPr>
        <p:spPr>
          <a:xfrm>
            <a:off x="795728" y="1352452"/>
            <a:ext cx="548945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600" dirty="0">
                <a:solidFill>
                  <a:srgbClr val="480062"/>
                </a:solidFill>
                <a:latin typeface="Montserrat Medium" pitchFamily="2" charset="77"/>
                <a:sym typeface="Montserrat"/>
              </a:rPr>
              <a:t>Hvordan udfyldes den digitale frivilligguide? </a:t>
            </a:r>
            <a:endParaRPr sz="1600" dirty="0">
              <a:latin typeface="Montserrat Medium" pitchFamily="2" charset="77"/>
            </a:endParaRPr>
          </a:p>
        </p:txBody>
      </p:sp>
      <p:sp>
        <p:nvSpPr>
          <p:cNvPr id="7" name="Google Shape;118;p3">
            <a:extLst>
              <a:ext uri="{FF2B5EF4-FFF2-40B4-BE49-F238E27FC236}">
                <a16:creationId xmlns:a16="http://schemas.microsoft.com/office/drawing/2014/main" id="{9698C207-E8B8-405E-A892-533F560FB89F}"/>
              </a:ext>
            </a:extLst>
          </p:cNvPr>
          <p:cNvSpPr txBox="1"/>
          <p:nvPr/>
        </p:nvSpPr>
        <p:spPr>
          <a:xfrm>
            <a:off x="584783" y="1389837"/>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10" name="Google Shape;90;p1">
            <a:extLst>
              <a:ext uri="{FF2B5EF4-FFF2-40B4-BE49-F238E27FC236}">
                <a16:creationId xmlns:a16="http://schemas.microsoft.com/office/drawing/2014/main" id="{785C47EF-D7A0-1761-818E-111DC8B279FA}"/>
              </a:ext>
            </a:extLst>
          </p:cNvPr>
          <p:cNvSpPr txBox="1"/>
          <p:nvPr/>
        </p:nvSpPr>
        <p:spPr>
          <a:xfrm>
            <a:off x="452279" y="4276736"/>
            <a:ext cx="8810989" cy="646290"/>
          </a:xfrm>
          <a:prstGeom prst="rect">
            <a:avLst/>
          </a:prstGeom>
          <a:noFill/>
          <a:ln>
            <a:noFill/>
          </a:ln>
        </p:spPr>
        <p:txBody>
          <a:bodyPr spcFirstLastPara="1" wrap="square" lIns="91425" tIns="45700" rIns="91425" bIns="45700" anchor="t" anchorCtr="0">
            <a:spAutoFit/>
          </a:bodyPr>
          <a:lstStyle/>
          <a:p>
            <a:pPr>
              <a:lnSpc>
                <a:spcPct val="150000"/>
              </a:lnSpc>
            </a:pPr>
            <a:r>
              <a:rPr lang="da-DK" sz="1200" dirty="0">
                <a:solidFill>
                  <a:srgbClr val="480062"/>
                </a:solidFill>
                <a:latin typeface="Montserrat" pitchFamily="2" charset="77"/>
                <a:cs typeface="Montserrat Medium"/>
                <a:sym typeface="Montserrat Medium"/>
              </a:rPr>
              <a:t>Når du har lavet din frivilligguide, kan du lave en plakat med en QR-kode, som du kan hænge op på </a:t>
            </a:r>
            <a:r>
              <a:rPr lang="da-DK" sz="1200" dirty="0" err="1">
                <a:solidFill>
                  <a:srgbClr val="480062"/>
                </a:solidFill>
                <a:latin typeface="Montserrat" pitchFamily="2" charset="77"/>
                <a:cs typeface="Montserrat Medium"/>
                <a:sym typeface="Montserrat Medium"/>
              </a:rPr>
              <a:t>STU’en</a:t>
            </a:r>
            <a:r>
              <a:rPr lang="da-DK" sz="1200" dirty="0">
                <a:solidFill>
                  <a:srgbClr val="480062"/>
                </a:solidFill>
                <a:latin typeface="Montserrat" pitchFamily="2" charset="77"/>
                <a:cs typeface="Montserrat Medium"/>
                <a:sym typeface="Montserrat Medium"/>
              </a:rPr>
              <a:t>, så de unge også selv kan finde vej til informationen. Guiden ’Lav en plakat til din frivilligguide’ viser dig hvordan.</a:t>
            </a:r>
          </a:p>
        </p:txBody>
      </p:sp>
      <p:sp>
        <p:nvSpPr>
          <p:cNvPr id="11" name="Ellipse 10">
            <a:extLst>
              <a:ext uri="{FF2B5EF4-FFF2-40B4-BE49-F238E27FC236}">
                <a16:creationId xmlns:a16="http://schemas.microsoft.com/office/drawing/2014/main" id="{99745289-90D0-1D4F-6156-1A3FC1F1CA57}"/>
              </a:ext>
            </a:extLst>
          </p:cNvPr>
          <p:cNvSpPr/>
          <p:nvPr/>
        </p:nvSpPr>
        <p:spPr>
          <a:xfrm rot="10800000">
            <a:off x="549377" y="401717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Google Shape;116;p3">
            <a:extLst>
              <a:ext uri="{FF2B5EF4-FFF2-40B4-BE49-F238E27FC236}">
                <a16:creationId xmlns:a16="http://schemas.microsoft.com/office/drawing/2014/main" id="{D238E3A3-C316-E8E2-3387-460D5275114C}"/>
              </a:ext>
            </a:extLst>
          </p:cNvPr>
          <p:cNvSpPr txBox="1"/>
          <p:nvPr/>
        </p:nvSpPr>
        <p:spPr>
          <a:xfrm>
            <a:off x="795729" y="3979787"/>
            <a:ext cx="487985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dirty="0">
                <a:solidFill>
                  <a:srgbClr val="480062"/>
                </a:solidFill>
                <a:latin typeface="Montserrat Medium" pitchFamily="2" charset="77"/>
                <a:ea typeface="Montserrat"/>
                <a:cs typeface="Montserrat"/>
                <a:sym typeface="Montserrat"/>
              </a:rPr>
              <a:t>Lav en plakat til frivilligguiden</a:t>
            </a:r>
            <a:endParaRPr sz="1600" dirty="0">
              <a:latin typeface="Montserrat Medium" pitchFamily="2" charset="77"/>
            </a:endParaRPr>
          </a:p>
        </p:txBody>
      </p:sp>
      <p:sp>
        <p:nvSpPr>
          <p:cNvPr id="13" name="Google Shape;118;p3">
            <a:extLst>
              <a:ext uri="{FF2B5EF4-FFF2-40B4-BE49-F238E27FC236}">
                <a16:creationId xmlns:a16="http://schemas.microsoft.com/office/drawing/2014/main" id="{B6E5B950-BE71-3B66-A39A-5070CAAA6991}"/>
              </a:ext>
            </a:extLst>
          </p:cNvPr>
          <p:cNvSpPr txBox="1"/>
          <p:nvPr/>
        </p:nvSpPr>
        <p:spPr>
          <a:xfrm>
            <a:off x="584783" y="4017172"/>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pic>
        <p:nvPicPr>
          <p:cNvPr id="8" name="Billede 7" descr="Et billede, der indeholder cirkel, Grafik, Font/skrifttype, tegneserie&#10;&#10;Automatisk genereret beskrivelse">
            <a:extLst>
              <a:ext uri="{FF2B5EF4-FFF2-40B4-BE49-F238E27FC236}">
                <a16:creationId xmlns:a16="http://schemas.microsoft.com/office/drawing/2014/main" id="{9E6A3BA9-8E0D-45F1-9918-C4ED222BFB66}"/>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9" name="Gruppe 8">
            <a:extLst>
              <a:ext uri="{FF2B5EF4-FFF2-40B4-BE49-F238E27FC236}">
                <a16:creationId xmlns:a16="http://schemas.microsoft.com/office/drawing/2014/main" id="{7B7C8F23-0A4E-FA49-845E-24390ECF16A5}"/>
              </a:ext>
            </a:extLst>
          </p:cNvPr>
          <p:cNvGrpSpPr/>
          <p:nvPr/>
        </p:nvGrpSpPr>
        <p:grpSpPr>
          <a:xfrm>
            <a:off x="1057481" y="414429"/>
            <a:ext cx="5041435" cy="525642"/>
            <a:chOff x="1189588" y="424397"/>
            <a:chExt cx="5041435" cy="525642"/>
          </a:xfrm>
        </p:grpSpPr>
        <p:sp>
          <p:nvSpPr>
            <p:cNvPr id="14" name="Google Shape;103;p2">
              <a:extLst>
                <a:ext uri="{FF2B5EF4-FFF2-40B4-BE49-F238E27FC236}">
                  <a16:creationId xmlns:a16="http://schemas.microsoft.com/office/drawing/2014/main" id="{AA6D25B0-8EE7-13FD-E4A0-448B6A1C8C2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LAV EN DIGITAL FRIVILLIGGUIDE</a:t>
              </a:r>
              <a:endParaRPr lang="da-DK" sz="1100" dirty="0">
                <a:solidFill>
                  <a:srgbClr val="480062"/>
                </a:solidFill>
                <a:latin typeface="Montserrat Medium" pitchFamily="2" charset="77"/>
              </a:endParaRPr>
            </a:p>
          </p:txBody>
        </p:sp>
        <p:sp>
          <p:nvSpPr>
            <p:cNvPr id="15" name="Google Shape;103;p2">
              <a:extLst>
                <a:ext uri="{FF2B5EF4-FFF2-40B4-BE49-F238E27FC236}">
                  <a16:creationId xmlns:a16="http://schemas.microsoft.com/office/drawing/2014/main" id="{265EFB2F-9389-854E-1792-F210D1DB0845}"/>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8910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5"/>
                                        </p:tgtEl>
                                        <p:attrNameLst>
                                          <p:attrName>style.color</p:attrName>
                                        </p:attrNameLst>
                                      </p:cBhvr>
                                      <p:to>
                                        <a:srgbClr val="FFA336"/>
                                      </p:to>
                                    </p:animClr>
                                    <p:animClr clrSpc="rgb" dir="cw">
                                      <p:cBhvr>
                                        <p:cTn id="7" dur="500" fill="hold"/>
                                        <p:tgtEl>
                                          <p:spTgt spid="5"/>
                                        </p:tgtEl>
                                        <p:attrNameLst>
                                          <p:attrName>fillcolor</p:attrName>
                                        </p:attrNameLst>
                                      </p:cBhvr>
                                      <p:to>
                                        <a:srgbClr val="FFA336"/>
                                      </p:to>
                                    </p:animClr>
                                    <p:set>
                                      <p:cBhvr>
                                        <p:cTn id="8" dur="500" fill="hold"/>
                                        <p:tgtEl>
                                          <p:spTgt spid="5"/>
                                        </p:tgtEl>
                                        <p:attrNameLst>
                                          <p:attrName>fill.type</p:attrName>
                                        </p:attrNameLst>
                                      </p:cBhvr>
                                      <p:to>
                                        <p:strVal val="solid"/>
                                      </p:to>
                                    </p:set>
                                    <p:set>
                                      <p:cBhvr>
                                        <p:cTn id="9" dur="500" fill="hold"/>
                                        <p:tgtEl>
                                          <p:spTgt spid="5"/>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11"/>
                                        </p:tgtEl>
                                        <p:attrNameLst>
                                          <p:attrName>style.color</p:attrName>
                                        </p:attrNameLst>
                                      </p:cBhvr>
                                      <p:to>
                                        <a:srgbClr val="FFA336"/>
                                      </p:to>
                                    </p:animClr>
                                    <p:animClr clrSpc="rgb" dir="cw">
                                      <p:cBhvr>
                                        <p:cTn id="14" dur="500" fill="hold"/>
                                        <p:tgtEl>
                                          <p:spTgt spid="11"/>
                                        </p:tgtEl>
                                        <p:attrNameLst>
                                          <p:attrName>fillcolor</p:attrName>
                                        </p:attrNameLst>
                                      </p:cBhvr>
                                      <p:to>
                                        <a:srgbClr val="FFA336"/>
                                      </p:to>
                                    </p:animClr>
                                    <p:set>
                                      <p:cBhvr>
                                        <p:cTn id="15" dur="500" fill="hold"/>
                                        <p:tgtEl>
                                          <p:spTgt spid="11"/>
                                        </p:tgtEl>
                                        <p:attrNameLst>
                                          <p:attrName>fill.type</p:attrName>
                                        </p:attrNameLst>
                                      </p:cBhvr>
                                      <p:to>
                                        <p:strVal val="solid"/>
                                      </p:to>
                                    </p:set>
                                    <p:set>
                                      <p:cBhvr>
                                        <p:cTn id="16" dur="5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323</Words>
  <Application>Microsoft Macintosh PowerPoint</Application>
  <PresentationFormat>A4-papir (210 x 297 mm)</PresentationFormat>
  <Paragraphs>26</Paragraphs>
  <Slides>2</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vt:i4>
      </vt:variant>
    </vt:vector>
  </HeadingPairs>
  <TitlesOfParts>
    <vt:vector size="9" baseType="lpstr">
      <vt:lpstr>Arial</vt:lpstr>
      <vt:lpstr>Montserrat Light</vt:lpstr>
      <vt:lpstr>Montserrat</vt:lpstr>
      <vt:lpstr>Calibri</vt:lpstr>
      <vt:lpstr>Montserrat Medium</vt:lpstr>
      <vt:lpstr>Montserrat Alternates Medium</vt:lpstr>
      <vt:lpstr>Office-tema</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140</cp:revision>
  <dcterms:created xsi:type="dcterms:W3CDTF">2022-08-09T11:08:44Z</dcterms:created>
  <dcterms:modified xsi:type="dcterms:W3CDTF">2025-01-09T16:50:16Z</dcterms:modified>
</cp:coreProperties>
</file>