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
  </p:notesMasterIdLst>
  <p:sldIdLst>
    <p:sldId id="277" r:id="rId2"/>
    <p:sldId id="279" r:id="rId3"/>
    <p:sldId id="278" r:id="rId4"/>
  </p:sldIdLst>
  <p:sldSz cx="9906000" cy="6858000" type="A4"/>
  <p:notesSz cx="6858000" cy="9144000"/>
  <p:embeddedFontLst>
    <p:embeddedFont>
      <p:font typeface="Montserrat" pitchFamily="2" charset="77"/>
      <p:regular r:id="rId6"/>
      <p:bold r:id="rId7"/>
      <p:italic r:id="rId8"/>
      <p:boldItalic r:id="rId9"/>
    </p:embeddedFont>
    <p:embeddedFont>
      <p:font typeface="Montserrat Medium" pitchFamily="2" charset="77"/>
      <p:regular r:id="rId10"/>
      <p:bold r:id="rId11"/>
      <p:italic r:id="rId12"/>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g1jgg7uJk4Dtq/lb/hr0rg832FZ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2" clrIdx="0"/>
  <p:cmAuthor id="1" name="Sanne Sørensen"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FFFBED"/>
    <a:srgbClr val="D18CFF"/>
    <a:srgbClr val="FBF2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3"/>
    <p:restoredTop sz="89832"/>
  </p:normalViewPr>
  <p:slideViewPr>
    <p:cSldViewPr snapToGrid="0">
      <p:cViewPr>
        <p:scale>
          <a:sx n="97" d="100"/>
          <a:sy n="97" d="100"/>
        </p:scale>
        <p:origin x="2080" y="6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3" Type="http://schemas.openxmlformats.org/officeDocument/2006/relationships/slide" Target="slides/slide2.xml"/><Relationship Id="rId42" Type="http://schemas.openxmlformats.org/officeDocument/2006/relationships/commentAuthors" Target="commentAuthors.xml"/><Relationship Id="rId7" Type="http://schemas.openxmlformats.org/officeDocument/2006/relationships/font" Target="fonts/font2.fntdata"/><Relationship Id="rId12" Type="http://schemas.openxmlformats.org/officeDocument/2006/relationships/font" Target="fonts/font7.fntdata"/><Relationship Id="rId46" Type="http://schemas.openxmlformats.org/officeDocument/2006/relationships/tableStyles" Target="tableStyles.xml"/><Relationship Id="rId2" Type="http://schemas.openxmlformats.org/officeDocument/2006/relationships/slide" Target="slides/slide1.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notesMaster" Target="notesMasters/notesMaster1.xml"/><Relationship Id="rId10" Type="http://schemas.openxmlformats.org/officeDocument/2006/relationships/font" Target="fonts/font5.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4.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4161BD7-9103-784C-DE9C-D6F05603D1F8}"/>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B5C20D7-3219-8DD8-6CCF-1C7882D49A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66A393BA-D74A-ACC9-DEF8-F57217678A55}"/>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6723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pic>
        <p:nvPicPr>
          <p:cNvPr id="9" name="Billede 8" descr="Et billede, der indeholder cirkel, Grafik, Font/skrifttype, tegneserie&#10;&#10;Automatisk genereret beskrivelse">
            <a:extLst>
              <a:ext uri="{FF2B5EF4-FFF2-40B4-BE49-F238E27FC236}">
                <a16:creationId xmlns:a16="http://schemas.microsoft.com/office/drawing/2014/main" id="{FEAFC526-4BFA-5E30-8232-37D8D7464A0A}"/>
              </a:ext>
            </a:extLst>
          </p:cNvPr>
          <p:cNvPicPr>
            <a:picLocks noChangeAspect="1"/>
          </p:cNvPicPr>
          <p:nvPr/>
        </p:nvPicPr>
        <p:blipFill>
          <a:blip r:embed="rId3"/>
          <a:stretch>
            <a:fillRect/>
          </a:stretch>
        </p:blipFill>
        <p:spPr>
          <a:xfrm>
            <a:off x="365083" y="362166"/>
            <a:ext cx="616198" cy="616198"/>
          </a:xfrm>
          <a:prstGeom prst="rect">
            <a:avLst/>
          </a:prstGeom>
        </p:spPr>
      </p:pic>
      <p:sp>
        <p:nvSpPr>
          <p:cNvPr id="90" name="Google Shape;90;p1"/>
          <p:cNvSpPr txBox="1"/>
          <p:nvPr/>
        </p:nvSpPr>
        <p:spPr>
          <a:xfrm>
            <a:off x="452281" y="1280437"/>
            <a:ext cx="8718223" cy="1708120"/>
          </a:xfrm>
          <a:prstGeom prst="rect">
            <a:avLst/>
          </a:prstGeom>
          <a:noFill/>
          <a:ln>
            <a:noFill/>
          </a:ln>
        </p:spPr>
        <p:txBody>
          <a:bodyPr spcFirstLastPara="1" wrap="square" lIns="91425" tIns="45700" rIns="91425" bIns="45700" anchor="t" anchorCtr="0">
            <a:spAutoFit/>
          </a:bodyPr>
          <a:lstStyle/>
          <a:p>
            <a:pPr defTabSz="653156">
              <a:lnSpc>
                <a:spcPct val="150000"/>
              </a:lnSpc>
              <a:buClr>
                <a:srgbClr val="000000"/>
              </a:buClr>
            </a:pPr>
            <a:r>
              <a:rPr lang="da-DK" kern="0" dirty="0">
                <a:solidFill>
                  <a:schemeClr val="bg1"/>
                </a:solidFill>
                <a:latin typeface="Montserrat" pitchFamily="2" charset="77"/>
                <a:cs typeface="Arial" panose="020B0604020202020204" pitchFamily="34" charset="0"/>
                <a:sym typeface="Montserrat Alternates Medium"/>
              </a:rPr>
              <a:t>Det er vigtigt at skabe et godt match mellem unge og forening, og det er ikke altid, at det er den forening, man troede, var mest oplagt, som viser sig at være det. Når du har fået de første idéer til, hvilke foreninger som kunne være relevante at kontakte i forhold til et samarbejde, </a:t>
            </a:r>
          </a:p>
          <a:p>
            <a:pPr defTabSz="653156">
              <a:lnSpc>
                <a:spcPct val="150000"/>
              </a:lnSpc>
              <a:buClr>
                <a:srgbClr val="000000"/>
              </a:buClr>
            </a:pPr>
            <a:r>
              <a:rPr lang="da-DK" kern="0" dirty="0">
                <a:solidFill>
                  <a:schemeClr val="bg1"/>
                </a:solidFill>
                <a:latin typeface="Montserrat" pitchFamily="2" charset="77"/>
                <a:cs typeface="Arial" panose="020B0604020202020204" pitchFamily="34" charset="0"/>
                <a:sym typeface="Montserrat Alternates Medium"/>
              </a:rPr>
              <a:t>kan det være en god idé at tjekke deres frivilligopgaver ud - og om de kan indeholde </a:t>
            </a:r>
          </a:p>
          <a:p>
            <a:pPr defTabSz="653156">
              <a:lnSpc>
                <a:spcPct val="150000"/>
              </a:lnSpc>
              <a:buClr>
                <a:srgbClr val="000000"/>
              </a:buClr>
            </a:pPr>
            <a:r>
              <a:rPr lang="da-DK" kern="0" dirty="0">
                <a:solidFill>
                  <a:schemeClr val="bg1"/>
                </a:solidFill>
                <a:latin typeface="Montserrat" pitchFamily="2" charset="77"/>
                <a:cs typeface="Arial" panose="020B0604020202020204" pitchFamily="34" charset="0"/>
                <a:sym typeface="Montserrat Alternates Medium"/>
              </a:rPr>
              <a:t>flere delopgaver. </a:t>
            </a:r>
          </a:p>
        </p:txBody>
      </p:sp>
      <p:cxnSp>
        <p:nvCxnSpPr>
          <p:cNvPr id="5" name="Google Shape;92;p1">
            <a:extLst>
              <a:ext uri="{FF2B5EF4-FFF2-40B4-BE49-F238E27FC236}">
                <a16:creationId xmlns:a16="http://schemas.microsoft.com/office/drawing/2014/main" id="{44CCEC3D-2B87-AE4F-1EAE-E5362893551A}"/>
              </a:ext>
            </a:extLst>
          </p:cNvPr>
          <p:cNvCxnSpPr>
            <a:cxnSpLocks/>
          </p:cNvCxnSpPr>
          <p:nvPr/>
        </p:nvCxnSpPr>
        <p:spPr>
          <a:xfrm>
            <a:off x="545135" y="3236416"/>
            <a:ext cx="5868917" cy="0"/>
          </a:xfrm>
          <a:prstGeom prst="straightConnector1">
            <a:avLst/>
          </a:prstGeom>
          <a:noFill/>
          <a:ln w="28575" cap="flat" cmpd="sng">
            <a:solidFill>
              <a:srgbClr val="D18CFF"/>
            </a:solidFill>
            <a:prstDash val="solid"/>
            <a:miter lim="800000"/>
            <a:headEnd type="none" w="sm" len="sm"/>
            <a:tailEnd type="none" w="sm" len="sm"/>
          </a:ln>
        </p:spPr>
      </p:cxnSp>
      <p:grpSp>
        <p:nvGrpSpPr>
          <p:cNvPr id="6" name="Gruppe 5">
            <a:extLst>
              <a:ext uri="{FF2B5EF4-FFF2-40B4-BE49-F238E27FC236}">
                <a16:creationId xmlns:a16="http://schemas.microsoft.com/office/drawing/2014/main" id="{7B3C81B6-573E-305E-9E83-9B7D7409D213}"/>
              </a:ext>
            </a:extLst>
          </p:cNvPr>
          <p:cNvGrpSpPr/>
          <p:nvPr/>
        </p:nvGrpSpPr>
        <p:grpSpPr>
          <a:xfrm>
            <a:off x="1057481" y="414429"/>
            <a:ext cx="8483436" cy="525642"/>
            <a:chOff x="1189588" y="424397"/>
            <a:chExt cx="5041435" cy="525642"/>
          </a:xfrm>
        </p:grpSpPr>
        <p:sp>
          <p:nvSpPr>
            <p:cNvPr id="7" name="Google Shape;103;p2">
              <a:extLst>
                <a:ext uri="{FF2B5EF4-FFF2-40B4-BE49-F238E27FC236}">
                  <a16:creationId xmlns:a16="http://schemas.microsoft.com/office/drawing/2014/main" id="{444DA6F4-8D24-4C87-F63D-F058AC199614}"/>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FFFBED"/>
                  </a:solidFill>
                  <a:latin typeface="Montserrat Medium" pitchFamily="2" charset="77"/>
                  <a:ea typeface="Montserrat Alternates Medium"/>
                  <a:cs typeface="Montserrat Alternates Medium"/>
                  <a:sym typeface="Montserrat Alternates Medium"/>
                </a:rPr>
                <a:t>FIND KONKRETE FRIVILLIGOPGAVER OG -ROLLER TIL DE UNGE</a:t>
              </a:r>
              <a:endParaRPr lang="da-DK" sz="1100" dirty="0">
                <a:solidFill>
                  <a:srgbClr val="FFFBED"/>
                </a:solidFill>
                <a:latin typeface="Montserrat Medium" pitchFamily="2" charset="77"/>
              </a:endParaRPr>
            </a:p>
          </p:txBody>
        </p:sp>
        <p:sp>
          <p:nvSpPr>
            <p:cNvPr id="8" name="Google Shape;103;p2">
              <a:extLst>
                <a:ext uri="{FF2B5EF4-FFF2-40B4-BE49-F238E27FC236}">
                  <a16:creationId xmlns:a16="http://schemas.microsoft.com/office/drawing/2014/main" id="{EBAF74B7-FDCD-BEA5-2ECB-7CA250C31C69}"/>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KLÆD FORENINGERNE PÅ</a:t>
              </a:r>
              <a:endParaRPr sz="800" dirty="0">
                <a:solidFill>
                  <a:srgbClr val="FF9E00"/>
                </a:solidFill>
                <a:latin typeface="Montserrat Medium" pitchFamily="2" charset="77"/>
              </a:endParaRPr>
            </a:p>
          </p:txBody>
        </p:sp>
      </p:grpSp>
      <p:sp>
        <p:nvSpPr>
          <p:cNvPr id="10" name="Ellipse 9">
            <a:extLst>
              <a:ext uri="{FF2B5EF4-FFF2-40B4-BE49-F238E27FC236}">
                <a16:creationId xmlns:a16="http://schemas.microsoft.com/office/drawing/2014/main" id="{BAC1ECBB-1387-2C08-AE0F-C87A616E7D1E}"/>
              </a:ext>
            </a:extLst>
          </p:cNvPr>
          <p:cNvSpPr/>
          <p:nvPr/>
        </p:nvSpPr>
        <p:spPr>
          <a:xfrm>
            <a:off x="6183153" y="2803690"/>
            <a:ext cx="4896044" cy="4752291"/>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4" name="Billede 13" descr="Et billede, der indeholder clipart, tegneserie&#10;&#10;Automatisk genereret beskrivelse">
            <a:extLst>
              <a:ext uri="{FF2B5EF4-FFF2-40B4-BE49-F238E27FC236}">
                <a16:creationId xmlns:a16="http://schemas.microsoft.com/office/drawing/2014/main" id="{7DE3331A-0030-629F-4AEF-17C9D17D7565}"/>
              </a:ext>
            </a:extLst>
          </p:cNvPr>
          <p:cNvPicPr>
            <a:picLocks noChangeAspect="1"/>
          </p:cNvPicPr>
          <p:nvPr/>
        </p:nvPicPr>
        <p:blipFill>
          <a:blip r:embed="rId4"/>
          <a:stretch>
            <a:fillRect/>
          </a:stretch>
        </p:blipFill>
        <p:spPr>
          <a:xfrm>
            <a:off x="6520069" y="3425657"/>
            <a:ext cx="3412435" cy="3412435"/>
          </a:xfrm>
          <a:prstGeom prst="rect">
            <a:avLst/>
          </a:prstGeom>
        </p:spPr>
      </p:pic>
      <p:sp>
        <p:nvSpPr>
          <p:cNvPr id="15" name="Google Shape;90;p1">
            <a:extLst>
              <a:ext uri="{FF2B5EF4-FFF2-40B4-BE49-F238E27FC236}">
                <a16:creationId xmlns:a16="http://schemas.microsoft.com/office/drawing/2014/main" id="{D58C00F4-11A1-8E78-B5F3-E9C2B0A658A9}"/>
              </a:ext>
            </a:extLst>
          </p:cNvPr>
          <p:cNvSpPr txBox="1"/>
          <p:nvPr/>
        </p:nvSpPr>
        <p:spPr>
          <a:xfrm>
            <a:off x="452281" y="3478665"/>
            <a:ext cx="5730872" cy="1384954"/>
          </a:xfrm>
          <a:prstGeom prst="rect">
            <a:avLst/>
          </a:prstGeom>
          <a:noFill/>
          <a:ln>
            <a:noFill/>
          </a:ln>
        </p:spPr>
        <p:txBody>
          <a:bodyPr spcFirstLastPara="1" wrap="square" lIns="91425" tIns="45700" rIns="91425" bIns="45700" anchor="t" anchorCtr="0">
            <a:spAutoFit/>
          </a:bodyPr>
          <a:lstStyle/>
          <a:p>
            <a:pPr defTabSz="653156">
              <a:lnSpc>
                <a:spcPct val="150000"/>
              </a:lnSpc>
              <a:buClr>
                <a:srgbClr val="000000"/>
              </a:buClr>
            </a:pPr>
            <a:r>
              <a:rPr lang="da-DK" kern="0" dirty="0">
                <a:solidFill>
                  <a:schemeClr val="bg1"/>
                </a:solidFill>
                <a:latin typeface="Montserrat" pitchFamily="2" charset="77"/>
                <a:cs typeface="Arial" panose="020B0604020202020204" pitchFamily="34" charset="0"/>
                <a:sym typeface="Montserrat Alternates Medium"/>
              </a:rPr>
              <a:t>Redskabet her hjælper dig til at udfolde foreningens opgaver, så du sikrer flere forskelligartede og simple opgaver, et bedre match med de unge samt hvordan du kan gå til dialogen med foreningen.</a:t>
            </a:r>
            <a:endParaRPr lang="da-DK" sz="1200" kern="0" dirty="0">
              <a:solidFill>
                <a:schemeClr val="bg1"/>
              </a:solidFill>
              <a:latin typeface="Montserrat" pitchFamily="2" charset="77"/>
              <a:sym typeface="Montserrat Alternates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526D8C0A-A1A0-DB9A-FD5F-789B6C0FAD85}"/>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57DC533-432F-6D70-059B-9B910B5FDD58}"/>
              </a:ext>
            </a:extLst>
          </p:cNvPr>
          <p:cNvSpPr txBox="1"/>
          <p:nvPr/>
        </p:nvSpPr>
        <p:spPr>
          <a:xfrm>
            <a:off x="452281" y="1280437"/>
            <a:ext cx="8849374" cy="4108777"/>
          </a:xfrm>
          <a:prstGeom prst="rect">
            <a:avLst/>
          </a:prstGeom>
          <a:noFill/>
          <a:ln>
            <a:noFill/>
          </a:ln>
        </p:spPr>
        <p:txBody>
          <a:bodyPr spcFirstLastPara="1" wrap="square" lIns="91425" tIns="45700" rIns="91425" bIns="45700" anchor="t" anchorCtr="0">
            <a:spAutoFit/>
          </a:bodyPr>
          <a:lstStyle/>
          <a:p>
            <a:pPr defTabSz="653156">
              <a:lnSpc>
                <a:spcPct val="150000"/>
              </a:lnSpc>
              <a:buClr>
                <a:srgbClr val="000000"/>
              </a:buClr>
            </a:pPr>
            <a:r>
              <a:rPr lang="da-DK" kern="0" dirty="0">
                <a:solidFill>
                  <a:srgbClr val="480062"/>
                </a:solidFill>
                <a:latin typeface="Montserrat Medium" pitchFamily="2" charset="77"/>
                <a:cs typeface="Arial" panose="020B0604020202020204" pitchFamily="34" charset="0"/>
                <a:sym typeface="Montserrat Alternates Medium"/>
              </a:rPr>
              <a:t>Forberedelse og dialog med foreningen om frivilligopgaver</a:t>
            </a:r>
          </a:p>
          <a:p>
            <a:pPr defTabSz="653156">
              <a:lnSpc>
                <a:spcPct val="150000"/>
              </a:lnSpc>
              <a:buClr>
                <a:srgbClr val="000000"/>
              </a:buClr>
            </a:pPr>
            <a:r>
              <a:rPr lang="da-DK" sz="1200" kern="0" dirty="0">
                <a:solidFill>
                  <a:srgbClr val="480062"/>
                </a:solidFill>
                <a:latin typeface="Montserrat" pitchFamily="2" charset="77"/>
                <a:cs typeface="Arial" panose="020B0604020202020204" pitchFamily="34" charset="0"/>
                <a:sym typeface="Montserrat Alternates Medium"/>
              </a:rPr>
              <a:t>Øvelsen kan bruges til at finde helt konkrete frivilligopgaver, som matcher de unge. </a:t>
            </a:r>
            <a:r>
              <a:rPr lang="da-DK" sz="1200" dirty="0">
                <a:solidFill>
                  <a:srgbClr val="480062"/>
                </a:solidFill>
                <a:effectLst/>
                <a:latin typeface="Montserrat" pitchFamily="2" charset="77"/>
                <a:cs typeface="Arial" panose="020B0604020202020204" pitchFamily="34" charset="0"/>
              </a:rPr>
              <a:t>Du kan udføre øvelsen, inden du kontakter foreningen, så̊ du allerede har et par eksempler og forslag klar til, hvilke frivilligopgaver, de unge kan varetage. Det kan hjælpe foreningen til at kigge nysgerrigt indad og få motivation til at ændre deres praksis en smule. Du kan også̊ tage øvelsen med til jeres første møde, hvor I kan kigge på det sammen. </a:t>
            </a:r>
          </a:p>
          <a:p>
            <a:pPr defTabSz="653156">
              <a:lnSpc>
                <a:spcPct val="150000"/>
              </a:lnSpc>
              <a:buClr>
                <a:srgbClr val="000000"/>
              </a:buClr>
            </a:pPr>
            <a:endParaRPr lang="da-DK" sz="1200" dirty="0">
              <a:solidFill>
                <a:srgbClr val="480062"/>
              </a:solidFill>
              <a:effectLst/>
              <a:latin typeface="Montserrat" pitchFamily="2" charset="77"/>
              <a:cs typeface="Arial" panose="020B0604020202020204" pitchFamily="34" charset="0"/>
            </a:endParaRPr>
          </a:p>
          <a:p>
            <a:pPr defTabSz="653156">
              <a:lnSpc>
                <a:spcPct val="150000"/>
              </a:lnSpc>
              <a:buClr>
                <a:srgbClr val="000000"/>
              </a:buClr>
            </a:pPr>
            <a:r>
              <a:rPr lang="da-DK" dirty="0">
                <a:solidFill>
                  <a:srgbClr val="480062"/>
                </a:solidFill>
                <a:effectLst/>
                <a:latin typeface="Montserrat Medium" pitchFamily="2" charset="77"/>
                <a:cs typeface="Arial" panose="020B0604020202020204" pitchFamily="34" charset="0"/>
              </a:rPr>
              <a:t>De unge kan vokse med opgaverne</a:t>
            </a:r>
          </a:p>
          <a:p>
            <a:pPr defTabSz="653156">
              <a:lnSpc>
                <a:spcPct val="150000"/>
              </a:lnSpc>
              <a:buClr>
                <a:srgbClr val="000000"/>
              </a:buClr>
            </a:pPr>
            <a:r>
              <a:rPr lang="da-DK" sz="1200" kern="0" dirty="0">
                <a:solidFill>
                  <a:srgbClr val="480062"/>
                </a:solidFill>
                <a:latin typeface="Montserrat" pitchFamily="2" charset="77"/>
                <a:cs typeface="Arial" panose="020B0604020202020204" pitchFamily="34" charset="0"/>
                <a:sym typeface="Montserrat Alternates Medium"/>
              </a:rPr>
              <a:t>Overvej hvilke opgaver, de unge med fordel kan starte med, som nye i foreningen og hvilke opgaver de unge kan varetage, når de har været frivillige i et stykke tid og føler sig mere trygge med opgaverne og i foreningen. </a:t>
            </a:r>
          </a:p>
          <a:p>
            <a:pPr defTabSz="653156">
              <a:lnSpc>
                <a:spcPct val="150000"/>
              </a:lnSpc>
              <a:buClr>
                <a:srgbClr val="000000"/>
              </a:buClr>
            </a:pPr>
            <a:endParaRPr lang="da-DK" sz="1200" kern="0" dirty="0">
              <a:solidFill>
                <a:srgbClr val="480062"/>
              </a:solidFill>
              <a:latin typeface="Montserrat" pitchFamily="2" charset="77"/>
              <a:cs typeface="Arial" panose="020B0604020202020204" pitchFamily="34" charset="0"/>
              <a:sym typeface="Montserrat Alternates Medium"/>
            </a:endParaRPr>
          </a:p>
          <a:p>
            <a:pPr defTabSz="653156">
              <a:lnSpc>
                <a:spcPct val="150000"/>
              </a:lnSpc>
              <a:buClr>
                <a:srgbClr val="000000"/>
              </a:buClr>
            </a:pPr>
            <a:r>
              <a:rPr lang="da-DK" kern="0" dirty="0">
                <a:solidFill>
                  <a:srgbClr val="480062"/>
                </a:solidFill>
                <a:latin typeface="Montserrat Medium" pitchFamily="2" charset="77"/>
                <a:cs typeface="Arial" panose="020B0604020202020204" pitchFamily="34" charset="0"/>
                <a:sym typeface="Montserrat Alternates Medium"/>
              </a:rPr>
              <a:t>Vær opmærksom på, hvilke frivilligopgaver, der giver mening for de unge</a:t>
            </a:r>
          </a:p>
          <a:p>
            <a:pPr defTabSz="653156">
              <a:lnSpc>
                <a:spcPct val="150000"/>
              </a:lnSpc>
              <a:buClr>
                <a:srgbClr val="000000"/>
              </a:buClr>
            </a:pPr>
            <a:r>
              <a:rPr lang="da-DK" sz="1200" kern="0" dirty="0">
                <a:solidFill>
                  <a:srgbClr val="480062"/>
                </a:solidFill>
                <a:latin typeface="Montserrat" pitchFamily="2" charset="77"/>
                <a:cs typeface="Arial" panose="020B0604020202020204" pitchFamily="34" charset="0"/>
                <a:sym typeface="Montserrat Alternates Medium"/>
              </a:rPr>
              <a:t>Når du laver øvelsen og er i dialog med foreningen om frivilligopgaver, er det vigtigt at overveje, om det vil være en potentiel succesoplevelse for den unge at have de opgaver. Vil de unge få en oplevelse af at lykkes og bidrage til foreningen? Er opgaverne meningsfulde for de unge, og kan de finde motivation i dem? </a:t>
            </a:r>
            <a:endParaRPr lang="da-DK" sz="1200" kern="0" dirty="0">
              <a:solidFill>
                <a:srgbClr val="480062"/>
              </a:solidFill>
              <a:latin typeface="Montserrat" pitchFamily="2" charset="77"/>
              <a:sym typeface="Montserrat Alternates Medium"/>
            </a:endParaRPr>
          </a:p>
        </p:txBody>
      </p:sp>
      <p:pic>
        <p:nvPicPr>
          <p:cNvPr id="3" name="Billede 2" descr="Et billede, der indeholder cirkel, Grafik, Font/skrifttype, tegneserie&#10;&#10;Automatisk genereret beskrivelse">
            <a:extLst>
              <a:ext uri="{FF2B5EF4-FFF2-40B4-BE49-F238E27FC236}">
                <a16:creationId xmlns:a16="http://schemas.microsoft.com/office/drawing/2014/main" id="{4EBF80C7-1806-AFC5-0D9B-8BB2FD55A650}"/>
              </a:ext>
            </a:extLst>
          </p:cNvPr>
          <p:cNvPicPr>
            <a:picLocks noChangeAspect="1"/>
          </p:cNvPicPr>
          <p:nvPr/>
        </p:nvPicPr>
        <p:blipFill>
          <a:blip r:embed="rId3"/>
          <a:stretch>
            <a:fillRect/>
          </a:stretch>
        </p:blipFill>
        <p:spPr>
          <a:xfrm>
            <a:off x="365083" y="362166"/>
            <a:ext cx="616198" cy="616198"/>
          </a:xfrm>
          <a:prstGeom prst="rect">
            <a:avLst/>
          </a:prstGeom>
        </p:spPr>
      </p:pic>
      <p:grpSp>
        <p:nvGrpSpPr>
          <p:cNvPr id="6" name="Gruppe 5">
            <a:extLst>
              <a:ext uri="{FF2B5EF4-FFF2-40B4-BE49-F238E27FC236}">
                <a16:creationId xmlns:a16="http://schemas.microsoft.com/office/drawing/2014/main" id="{90204247-9B0B-1674-F60D-F8D363757231}"/>
              </a:ext>
            </a:extLst>
          </p:cNvPr>
          <p:cNvGrpSpPr/>
          <p:nvPr/>
        </p:nvGrpSpPr>
        <p:grpSpPr>
          <a:xfrm>
            <a:off x="1057481" y="414429"/>
            <a:ext cx="8483436" cy="525642"/>
            <a:chOff x="1189588" y="424397"/>
            <a:chExt cx="5041435" cy="525642"/>
          </a:xfrm>
        </p:grpSpPr>
        <p:sp>
          <p:nvSpPr>
            <p:cNvPr id="7" name="Google Shape;103;p2">
              <a:extLst>
                <a:ext uri="{FF2B5EF4-FFF2-40B4-BE49-F238E27FC236}">
                  <a16:creationId xmlns:a16="http://schemas.microsoft.com/office/drawing/2014/main" id="{8DA8D267-80D5-FEE6-5612-DC3F2C5C0DF2}"/>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FIND KONKRETE FRIVILLIGOPGAVER OG -ROLLER TIL DE UNGE</a:t>
              </a:r>
              <a:endParaRPr lang="da-DK" sz="1100" dirty="0">
                <a:solidFill>
                  <a:srgbClr val="480062"/>
                </a:solidFill>
                <a:latin typeface="Montserrat Medium" pitchFamily="2" charset="77"/>
              </a:endParaRPr>
            </a:p>
          </p:txBody>
        </p:sp>
        <p:sp>
          <p:nvSpPr>
            <p:cNvPr id="8" name="Google Shape;103;p2">
              <a:extLst>
                <a:ext uri="{FF2B5EF4-FFF2-40B4-BE49-F238E27FC236}">
                  <a16:creationId xmlns:a16="http://schemas.microsoft.com/office/drawing/2014/main" id="{3ABAC627-94DF-9B33-B7F3-161A34B88AD1}"/>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KLÆD FORENINGERNE PÅ</a:t>
              </a:r>
              <a:endParaRPr sz="800" dirty="0">
                <a:solidFill>
                  <a:srgbClr val="FF9E00"/>
                </a:solidFill>
                <a:latin typeface="Montserrat Medium" pitchFamily="2" charset="77"/>
              </a:endParaRPr>
            </a:p>
          </p:txBody>
        </p:sp>
      </p:grpSp>
      <p:pic>
        <p:nvPicPr>
          <p:cNvPr id="9" name="Google Shape;101;p2" descr="Et billede, der indeholder tekst&#10;&#10;Automatisk genereret beskrivelse">
            <a:extLst>
              <a:ext uri="{FF2B5EF4-FFF2-40B4-BE49-F238E27FC236}">
                <a16:creationId xmlns:a16="http://schemas.microsoft.com/office/drawing/2014/main" id="{988D845E-5BD0-BA7B-2C80-101EAD8EC9EA}"/>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spTree>
    <p:extLst>
      <p:ext uri="{BB962C8B-B14F-4D97-AF65-F5344CB8AC3E}">
        <p14:creationId xmlns:p14="http://schemas.microsoft.com/office/powerpoint/2010/main" val="2224740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sp>
        <p:nvSpPr>
          <p:cNvPr id="18" name="Ellipse 17">
            <a:extLst>
              <a:ext uri="{FF2B5EF4-FFF2-40B4-BE49-F238E27FC236}">
                <a16:creationId xmlns:a16="http://schemas.microsoft.com/office/drawing/2014/main" id="{E0B3B4DB-20EE-FCD7-6D7C-B3487AC54295}"/>
              </a:ext>
            </a:extLst>
          </p:cNvPr>
          <p:cNvSpPr/>
          <p:nvPr/>
        </p:nvSpPr>
        <p:spPr>
          <a:xfrm>
            <a:off x="6991434" y="2251001"/>
            <a:ext cx="1422730" cy="1422730"/>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Ellipse 18">
            <a:extLst>
              <a:ext uri="{FF2B5EF4-FFF2-40B4-BE49-F238E27FC236}">
                <a16:creationId xmlns:a16="http://schemas.microsoft.com/office/drawing/2014/main" id="{F112E98F-81C5-5450-5E58-92FC7ED7D584}"/>
              </a:ext>
            </a:extLst>
          </p:cNvPr>
          <p:cNvSpPr/>
          <p:nvPr/>
        </p:nvSpPr>
        <p:spPr>
          <a:xfrm>
            <a:off x="8360957" y="3292788"/>
            <a:ext cx="1221340" cy="1221340"/>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Ellipse 19">
            <a:extLst>
              <a:ext uri="{FF2B5EF4-FFF2-40B4-BE49-F238E27FC236}">
                <a16:creationId xmlns:a16="http://schemas.microsoft.com/office/drawing/2014/main" id="{DA78693C-120B-E6CC-2861-AADA52DA3A16}"/>
              </a:ext>
            </a:extLst>
          </p:cNvPr>
          <p:cNvSpPr/>
          <p:nvPr/>
        </p:nvSpPr>
        <p:spPr>
          <a:xfrm>
            <a:off x="7039651" y="3948519"/>
            <a:ext cx="1273090" cy="1273090"/>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Rektangel 15">
            <a:extLst>
              <a:ext uri="{FF2B5EF4-FFF2-40B4-BE49-F238E27FC236}">
                <a16:creationId xmlns:a16="http://schemas.microsoft.com/office/drawing/2014/main" id="{E05A7C54-649B-2C41-7ACD-B64ACB2C94F6}"/>
              </a:ext>
            </a:extLst>
          </p:cNvPr>
          <p:cNvSpPr/>
          <p:nvPr/>
        </p:nvSpPr>
        <p:spPr>
          <a:xfrm>
            <a:off x="518973" y="2229226"/>
            <a:ext cx="5689322" cy="3930942"/>
          </a:xfrm>
          <a:prstGeom prst="rect">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825534"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pitchFamily="2" charset="77"/>
                <a:ea typeface="Montserrat Medium"/>
                <a:cs typeface="Montserrat Medium"/>
                <a:sym typeface="Montserrat Medium"/>
              </a:rPr>
              <a:t>Start øvelsen med at brainstorme på alle de opgaver, frivillige løser i foreningen og brug listen til at prioritere 2-3 opgaver, som de unge bliver præsenteret for og starter ud med, så det bliver helt  konkret og overskueligt for de unge når de møder foreningen.</a:t>
            </a:r>
            <a:endParaRPr lang="da-DK" sz="1200" dirty="0">
              <a:solidFill>
                <a:srgbClr val="480062"/>
              </a:solidFill>
              <a:latin typeface="Montserrat" pitchFamily="2" charset="77"/>
              <a:sym typeface="Montserrat Light"/>
            </a:endParaRPr>
          </a:p>
        </p:txBody>
      </p:sp>
      <p:pic>
        <p:nvPicPr>
          <p:cNvPr id="5" name="Google Shape;101;p2" descr="Et billede, der indeholder tekst&#10;&#10;Automatisk genereret beskrivelse">
            <a:extLst>
              <a:ext uri="{FF2B5EF4-FFF2-40B4-BE49-F238E27FC236}">
                <a16:creationId xmlns:a16="http://schemas.microsoft.com/office/drawing/2014/main" id="{0E879C37-FB31-8922-4BEC-E53BE4464EB5}"/>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graphicFrame>
        <p:nvGraphicFramePr>
          <p:cNvPr id="7" name="Tabel 5">
            <a:extLst>
              <a:ext uri="{FF2B5EF4-FFF2-40B4-BE49-F238E27FC236}">
                <a16:creationId xmlns:a16="http://schemas.microsoft.com/office/drawing/2014/main" id="{F9FAE738-82F2-E5F1-E943-CA356E833282}"/>
              </a:ext>
            </a:extLst>
          </p:cNvPr>
          <p:cNvGraphicFramePr>
            <a:graphicFrameLocks noGrp="1"/>
          </p:cNvGraphicFramePr>
          <p:nvPr>
            <p:extLst>
              <p:ext uri="{D42A27DB-BD31-4B8C-83A1-F6EECF244321}">
                <p14:modId xmlns:p14="http://schemas.microsoft.com/office/powerpoint/2010/main" val="1141125646"/>
              </p:ext>
            </p:extLst>
          </p:nvPr>
        </p:nvGraphicFramePr>
        <p:xfrm>
          <a:off x="680588" y="2346342"/>
          <a:ext cx="2538699" cy="3818230"/>
        </p:xfrm>
        <a:graphic>
          <a:graphicData uri="http://schemas.openxmlformats.org/drawingml/2006/table">
            <a:tbl>
              <a:tblPr firstRow="1" bandRow="1"/>
              <a:tblGrid>
                <a:gridCol w="2538699">
                  <a:extLst>
                    <a:ext uri="{9D8B030D-6E8A-4147-A177-3AD203B41FA5}">
                      <a16:colId xmlns:a16="http://schemas.microsoft.com/office/drawing/2014/main" val="3865927735"/>
                    </a:ext>
                  </a:extLst>
                </a:gridCol>
              </a:tblGrid>
              <a:tr h="636814">
                <a:tc>
                  <a:txBody>
                    <a:bodyPr/>
                    <a:lstStyle/>
                    <a:p>
                      <a:r>
                        <a:rPr lang="da-DK" sz="1100" b="0" i="0" dirty="0">
                          <a:solidFill>
                            <a:srgbClr val="480062"/>
                          </a:solidFill>
                          <a:latin typeface="Montserrat" pitchFamily="2" charset="77"/>
                          <a:ea typeface="Montserrat Medium"/>
                          <a:cs typeface="Montserrat Medium"/>
                          <a:sym typeface="Montserrat Medium"/>
                        </a:rPr>
                        <a:t>Skriv en kerneopgave i en forening</a:t>
                      </a:r>
                      <a:br>
                        <a:rPr lang="da-DK" sz="1100" b="0" i="0" dirty="0">
                          <a:solidFill>
                            <a:srgbClr val="480062"/>
                          </a:solidFill>
                          <a:latin typeface="Montserrat" pitchFamily="2" charset="77"/>
                          <a:ea typeface="Montserrat Medium"/>
                          <a:cs typeface="Montserrat Medium"/>
                          <a:sym typeface="Montserrat Medium"/>
                        </a:rPr>
                      </a:br>
                      <a:endParaRPr lang="da-DK" sz="1100" b="0" i="0" dirty="0">
                        <a:solidFill>
                          <a:srgbClr val="480062"/>
                        </a:solidFill>
                        <a:latin typeface="Montserrat" pitchFamily="2" charset="77"/>
                        <a:ea typeface="Montserrat Medium"/>
                        <a:cs typeface="Montserrat Medium"/>
                        <a:sym typeface="Montserrat Medium"/>
                      </a:endParaRPr>
                    </a:p>
                    <a:p>
                      <a:endParaRPr lang="da-DK" sz="700" b="0" i="0" dirty="0">
                        <a:latin typeface="Montserrat" pitchFamily="2" charset="77"/>
                      </a:endParaRPr>
                    </a:p>
                  </a:txBody>
                  <a:tcPr marL="53068" marR="53068" marT="26534" marB="26534">
                    <a:lnL w="12700" cmpd="sng">
                      <a:noFill/>
                      <a:prstDash val="solid"/>
                    </a:lnL>
                    <a:lnR w="12700" cmpd="sng">
                      <a:noFill/>
                      <a:prstDash val="solid"/>
                    </a:lnR>
                    <a:lnT w="12700" cmpd="sng">
                      <a:noFill/>
                      <a:prstDash val="soli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2060134"/>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839454"/>
                  </a:ext>
                </a:extLst>
              </a:tr>
              <a:tr h="58374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700" b="0" i="1" dirty="0">
                          <a:solidFill>
                            <a:srgbClr val="480062"/>
                          </a:solidFill>
                          <a:latin typeface="Montserrat" pitchFamily="2" charset="77"/>
                          <a:ea typeface="Montserrat Medium"/>
                          <a:cs typeface="Montserrat Medium"/>
                          <a:sym typeface="Montserrat Medium"/>
                        </a:rPr>
                        <a:t>Skriv alle delopgaver </a:t>
                      </a:r>
                      <a:br>
                        <a:rPr lang="da-DK" sz="700" b="0" i="1" dirty="0">
                          <a:solidFill>
                            <a:srgbClr val="480062"/>
                          </a:solidFill>
                          <a:latin typeface="Montserrat" pitchFamily="2" charset="77"/>
                          <a:ea typeface="Montserrat Medium"/>
                          <a:cs typeface="Montserrat Medium"/>
                          <a:sym typeface="Montserrat Medium"/>
                        </a:rPr>
                      </a:br>
                      <a:r>
                        <a:rPr lang="da-DK" sz="700" b="0" i="1" dirty="0">
                          <a:solidFill>
                            <a:srgbClr val="480062"/>
                          </a:solidFill>
                          <a:latin typeface="Montserrat" pitchFamily="2" charset="77"/>
                          <a:ea typeface="Montserrat Medium"/>
                          <a:cs typeface="Montserrat Medium"/>
                          <a:sym typeface="Montserrat Medium"/>
                        </a:rPr>
                        <a:t>Tænk over, hvad der skal til for at kerneopgaven lykkes? Hvad laver man som frivillig før, under og efter opgaven?</a:t>
                      </a:r>
                    </a:p>
                  </a:txBody>
                  <a:tcPr marL="53068" marR="53068" marT="26534" marB="26534">
                    <a:lnL w="12700" cmpd="sng">
                      <a:noFill/>
                      <a:prstDash val="soli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4622945"/>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no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752652"/>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9454255"/>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2464283"/>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2329426"/>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7828173"/>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445822"/>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9609541"/>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0888554"/>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4250386"/>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5898824"/>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8524779"/>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9199985"/>
                  </a:ext>
                </a:extLst>
              </a:tr>
            </a:tbl>
          </a:graphicData>
        </a:graphic>
      </p:graphicFrame>
      <p:graphicFrame>
        <p:nvGraphicFramePr>
          <p:cNvPr id="8" name="Tabel 5">
            <a:extLst>
              <a:ext uri="{FF2B5EF4-FFF2-40B4-BE49-F238E27FC236}">
                <a16:creationId xmlns:a16="http://schemas.microsoft.com/office/drawing/2014/main" id="{4250FFBA-9431-703D-75FC-6E6C5C11FD5A}"/>
              </a:ext>
            </a:extLst>
          </p:cNvPr>
          <p:cNvGraphicFramePr>
            <a:graphicFrameLocks noGrp="1"/>
          </p:cNvGraphicFramePr>
          <p:nvPr>
            <p:extLst>
              <p:ext uri="{D42A27DB-BD31-4B8C-83A1-F6EECF244321}">
                <p14:modId xmlns:p14="http://schemas.microsoft.com/office/powerpoint/2010/main" val="339853459"/>
              </p:ext>
            </p:extLst>
          </p:nvPr>
        </p:nvGraphicFramePr>
        <p:xfrm>
          <a:off x="3478992" y="2375216"/>
          <a:ext cx="2538699" cy="3594544"/>
        </p:xfrm>
        <a:graphic>
          <a:graphicData uri="http://schemas.openxmlformats.org/drawingml/2006/table">
            <a:tbl>
              <a:tblPr firstRow="1" bandRow="1"/>
              <a:tblGrid>
                <a:gridCol w="2538699">
                  <a:extLst>
                    <a:ext uri="{9D8B030D-6E8A-4147-A177-3AD203B41FA5}">
                      <a16:colId xmlns:a16="http://schemas.microsoft.com/office/drawing/2014/main" val="3865927735"/>
                    </a:ext>
                  </a:extLst>
                </a:gridCol>
              </a:tblGrid>
              <a:tr h="636814">
                <a:tc>
                  <a:txBody>
                    <a:bodyPr/>
                    <a:lstStyle/>
                    <a:p>
                      <a:r>
                        <a:rPr lang="da-DK" sz="1100" b="0" i="0" dirty="0">
                          <a:solidFill>
                            <a:srgbClr val="480062"/>
                          </a:solidFill>
                          <a:latin typeface="Montserrat" pitchFamily="2" charset="77"/>
                          <a:ea typeface="Montserrat Medium"/>
                          <a:cs typeface="Montserrat Medium"/>
                          <a:sym typeface="Montserrat Medium"/>
                        </a:rPr>
                        <a:t>Skriv en kerneopgave i en forening </a:t>
                      </a:r>
                      <a:r>
                        <a:rPr lang="da-DK" sz="1100" b="0" i="0" dirty="0">
                          <a:solidFill>
                            <a:schemeClr val="accent2"/>
                          </a:solidFill>
                          <a:latin typeface="Montserrat" pitchFamily="2" charset="77"/>
                          <a:ea typeface="Montserrat Medium"/>
                          <a:cs typeface="Montserrat Medium"/>
                          <a:sym typeface="Montserrat Medium"/>
                        </a:rPr>
                        <a:t>EKSEMPEL</a:t>
                      </a:r>
                    </a:p>
                    <a:p>
                      <a:endParaRPr lang="da-DK" sz="700" b="0" i="0" dirty="0">
                        <a:latin typeface="Montserrat" pitchFamily="2" charset="77"/>
                      </a:endParaRPr>
                    </a:p>
                    <a:p>
                      <a:r>
                        <a:rPr lang="da-DK" sz="700" b="0" i="0" dirty="0">
                          <a:latin typeface="Montserrat" pitchFamily="2" charset="77"/>
                        </a:rPr>
                        <a:t>Butiksfrivillig i Wefood</a:t>
                      </a:r>
                    </a:p>
                  </a:txBody>
                  <a:tcPr marL="53068" marR="53068" marT="26534" marB="26534">
                    <a:lnL w="12700" cmpd="sng">
                      <a:noFill/>
                      <a:prstDash val="solid"/>
                    </a:lnL>
                    <a:lnR w="12700" cmpd="sng">
                      <a:noFill/>
                      <a:prstDash val="solid"/>
                    </a:lnR>
                    <a:lnT w="12700" cmpd="sng">
                      <a:noFill/>
                      <a:prstDash val="soli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2060134"/>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839454"/>
                  </a:ext>
                </a:extLst>
              </a:tr>
              <a:tr h="58374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700" b="0" i="1" dirty="0">
                          <a:solidFill>
                            <a:srgbClr val="480062"/>
                          </a:solidFill>
                          <a:latin typeface="Montserrat" pitchFamily="2" charset="77"/>
                          <a:ea typeface="Montserrat Medium"/>
                          <a:cs typeface="Montserrat Medium"/>
                          <a:sym typeface="Montserrat Medium"/>
                        </a:rPr>
                        <a:t>Skriv alle delopgaver </a:t>
                      </a:r>
                      <a:br>
                        <a:rPr lang="da-DK" sz="700" b="0" i="1" dirty="0">
                          <a:solidFill>
                            <a:srgbClr val="480062"/>
                          </a:solidFill>
                          <a:latin typeface="Montserrat" pitchFamily="2" charset="77"/>
                          <a:ea typeface="Montserrat Medium"/>
                          <a:cs typeface="Montserrat Medium"/>
                          <a:sym typeface="Montserrat Medium"/>
                        </a:rPr>
                      </a:br>
                      <a:r>
                        <a:rPr lang="da-DK" sz="700" b="0" i="1" dirty="0">
                          <a:solidFill>
                            <a:srgbClr val="480062"/>
                          </a:solidFill>
                          <a:latin typeface="Montserrat" pitchFamily="2" charset="77"/>
                          <a:ea typeface="Montserrat Medium"/>
                          <a:cs typeface="Montserrat Medium"/>
                          <a:sym typeface="Montserrat Medium"/>
                        </a:rPr>
                        <a:t>Tænk over, hvad der skal til for at kerneopgaven lykkes? Hvad laver man som frivillig før, under og efter opgaven?</a:t>
                      </a:r>
                    </a:p>
                  </a:txBody>
                  <a:tcPr marL="53068" marR="53068" marT="26534" marB="26534">
                    <a:lnL w="12700" cmpd="sng">
                      <a:noFill/>
                      <a:prstDash val="soli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4622945"/>
                  </a:ext>
                </a:extLst>
              </a:tr>
              <a:tr h="197832">
                <a:tc>
                  <a:txBody>
                    <a:bodyPr/>
                    <a:lstStyle/>
                    <a:p>
                      <a:r>
                        <a:rPr lang="da-DK" sz="700" b="0" i="0" dirty="0">
                          <a:solidFill>
                            <a:srgbClr val="480062"/>
                          </a:solidFill>
                          <a:latin typeface="Montserrat" pitchFamily="2" charset="77"/>
                        </a:rPr>
                        <a:t>Stå ved kassen</a:t>
                      </a:r>
                    </a:p>
                  </a:txBody>
                  <a:tcPr marL="53068" marR="53068" marT="26534" marB="26534">
                    <a:lnL w="12700" cmpd="sng">
                      <a:noFill/>
                      <a:prstDash val="solid"/>
                    </a:lnL>
                    <a:lnR w="12700" cmpd="sng">
                      <a:noFill/>
                      <a:prstDash val="solid"/>
                    </a:lnR>
                    <a:lnT w="12700" cap="flat" cmpd="sng" algn="ctr">
                      <a:no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752652"/>
                  </a:ext>
                </a:extLst>
              </a:tr>
              <a:tr h="197832">
                <a:tc>
                  <a:txBody>
                    <a:bodyPr/>
                    <a:lstStyle/>
                    <a:p>
                      <a:r>
                        <a:rPr lang="da-DK" sz="700" b="0" i="0" dirty="0">
                          <a:solidFill>
                            <a:srgbClr val="480062"/>
                          </a:solidFill>
                          <a:latin typeface="Montserrat" pitchFamily="2" charset="77"/>
                        </a:rPr>
                        <a:t>Pakke varer ud</a:t>
                      </a: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9454255"/>
                  </a:ext>
                </a:extLst>
              </a:tr>
              <a:tr h="197832">
                <a:tc>
                  <a:txBody>
                    <a:bodyPr/>
                    <a:lstStyle/>
                    <a:p>
                      <a:r>
                        <a:rPr lang="da-DK" sz="700" b="0" i="0" dirty="0">
                          <a:solidFill>
                            <a:srgbClr val="480062"/>
                          </a:solidFill>
                          <a:latin typeface="Montserrat" pitchFamily="2" charset="77"/>
                        </a:rPr>
                        <a:t>Gøre rent</a:t>
                      </a: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2464283"/>
                  </a:ext>
                </a:extLst>
              </a:tr>
              <a:tr h="197832">
                <a:tc>
                  <a:txBody>
                    <a:bodyPr/>
                    <a:lstStyle/>
                    <a:p>
                      <a:r>
                        <a:rPr lang="da-DK" sz="700" b="0" i="0" dirty="0">
                          <a:solidFill>
                            <a:srgbClr val="480062"/>
                          </a:solidFill>
                          <a:latin typeface="Montserrat" pitchFamily="2" charset="77"/>
                        </a:rPr>
                        <a:t>Sætte varer på plads</a:t>
                      </a: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2329426"/>
                  </a:ext>
                </a:extLst>
              </a:tr>
              <a:tr h="197832">
                <a:tc>
                  <a:txBody>
                    <a:bodyPr/>
                    <a:lstStyle/>
                    <a:p>
                      <a:r>
                        <a:rPr lang="da-DK" sz="700" b="0" i="0" dirty="0">
                          <a:solidFill>
                            <a:srgbClr val="480062"/>
                          </a:solidFill>
                          <a:latin typeface="Montserrat" pitchFamily="2" charset="77"/>
                        </a:rPr>
                        <a:t>Hente varer i butikker med chauffør </a:t>
                      </a: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7828173"/>
                  </a:ext>
                </a:extLst>
              </a:tr>
              <a:tr h="197832">
                <a:tc>
                  <a:txBody>
                    <a:bodyPr/>
                    <a:lstStyle/>
                    <a:p>
                      <a:r>
                        <a:rPr lang="da-DK" sz="700" b="0" i="0" dirty="0">
                          <a:solidFill>
                            <a:srgbClr val="480062"/>
                          </a:solidFill>
                          <a:latin typeface="Montserrat" pitchFamily="2" charset="77"/>
                        </a:rPr>
                        <a:t>Lave prisskilte</a:t>
                      </a: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445822"/>
                  </a:ext>
                </a:extLst>
              </a:tr>
              <a:tr h="197832">
                <a:tc>
                  <a:txBody>
                    <a:bodyPr/>
                    <a:lstStyle/>
                    <a:p>
                      <a:r>
                        <a:rPr lang="da-DK" sz="700" b="0" i="0" dirty="0">
                          <a:solidFill>
                            <a:srgbClr val="480062"/>
                          </a:solidFill>
                          <a:latin typeface="Montserrat" pitchFamily="2" charset="77"/>
                        </a:rPr>
                        <a:t>Lave SoMe-Opslag </a:t>
                      </a: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9609541"/>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0888554"/>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4250386"/>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5898824"/>
                  </a:ext>
                </a:extLst>
              </a:tr>
              <a:tr h="197832">
                <a:tc>
                  <a:txBody>
                    <a:bodyPr/>
                    <a:lstStyle/>
                    <a:p>
                      <a:endParaRPr lang="da-DK" sz="700" b="0" i="0" dirty="0">
                        <a:latin typeface="Montserrat" pitchFamily="2" charset="77"/>
                      </a:endParaRPr>
                    </a:p>
                  </a:txBody>
                  <a:tcPr marL="53068" marR="53068" marT="26534" marB="26534">
                    <a:lnL w="12700" cmpd="sng">
                      <a:noFill/>
                      <a:prstDash val="solid"/>
                    </a:lnL>
                    <a:lnR w="12700" cmpd="sng">
                      <a:noFill/>
                      <a:prstDash val="solid"/>
                    </a:lnR>
                    <a:lnT w="12700" cap="flat" cmpd="sng" algn="ctr">
                      <a:solidFill>
                        <a:srgbClr val="FFA336"/>
                      </a:solidFill>
                      <a:prstDash val="solid"/>
                      <a:round/>
                      <a:headEnd type="none" w="med" len="med"/>
                      <a:tailEnd type="none" w="med" len="med"/>
                    </a:lnT>
                    <a:lnB w="12700" cap="flat" cmpd="sng" algn="ctr">
                      <a:solidFill>
                        <a:srgbClr val="FFA3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8524779"/>
                  </a:ext>
                </a:extLst>
              </a:tr>
            </a:tbl>
          </a:graphicData>
        </a:graphic>
      </p:graphicFrame>
      <p:sp>
        <p:nvSpPr>
          <p:cNvPr id="10" name="Tekstfelt 9">
            <a:extLst>
              <a:ext uri="{FF2B5EF4-FFF2-40B4-BE49-F238E27FC236}">
                <a16:creationId xmlns:a16="http://schemas.microsoft.com/office/drawing/2014/main" id="{A27ACE8B-F5A3-C5D4-3896-EB243678E50A}"/>
              </a:ext>
            </a:extLst>
          </p:cNvPr>
          <p:cNvSpPr txBox="1"/>
          <p:nvPr/>
        </p:nvSpPr>
        <p:spPr>
          <a:xfrm>
            <a:off x="7044666" y="2588614"/>
            <a:ext cx="1316265" cy="738664"/>
          </a:xfrm>
          <a:prstGeom prst="rect">
            <a:avLst/>
          </a:prstGeom>
          <a:noFill/>
        </p:spPr>
        <p:txBody>
          <a:bodyPr wrap="square">
            <a:spAutoFit/>
          </a:bodyPr>
          <a:lstStyle/>
          <a:p>
            <a:pPr algn="ctr" defTabSz="530689">
              <a:buClr>
                <a:srgbClr val="D28DFF"/>
              </a:buClr>
              <a:buSzPts val="1600"/>
            </a:pPr>
            <a:r>
              <a:rPr lang="da-DK" sz="700" dirty="0">
                <a:solidFill>
                  <a:schemeClr val="bg1"/>
                </a:solidFill>
                <a:latin typeface="Montserrat" pitchFamily="2" charset="77"/>
                <a:ea typeface="Montserrat Light"/>
                <a:cs typeface="Montserrat Light"/>
                <a:sym typeface="Montserrat Light"/>
              </a:rPr>
              <a:t>Er der opgaver</a:t>
            </a:r>
          </a:p>
          <a:p>
            <a:pPr algn="ctr" defTabSz="530689">
              <a:buClr>
                <a:srgbClr val="D28DFF"/>
              </a:buClr>
              <a:buSzPts val="1600"/>
            </a:pPr>
            <a:r>
              <a:rPr lang="da-DK" sz="700" dirty="0">
                <a:solidFill>
                  <a:schemeClr val="bg1"/>
                </a:solidFill>
                <a:latin typeface="Montserrat" pitchFamily="2" charset="77"/>
                <a:ea typeface="Montserrat Light"/>
                <a:cs typeface="Montserrat Light"/>
                <a:sym typeface="Montserrat Light"/>
              </a:rPr>
              <a:t> eller små afgrænsede ansvarsområder, som man med fordel kan starte med som ny i foreningen?</a:t>
            </a:r>
          </a:p>
        </p:txBody>
      </p:sp>
      <p:sp>
        <p:nvSpPr>
          <p:cNvPr id="12" name="Tekstfelt 11">
            <a:extLst>
              <a:ext uri="{FF2B5EF4-FFF2-40B4-BE49-F238E27FC236}">
                <a16:creationId xmlns:a16="http://schemas.microsoft.com/office/drawing/2014/main" id="{3D802B66-B693-8611-134F-A8F41159ECED}"/>
              </a:ext>
            </a:extLst>
          </p:cNvPr>
          <p:cNvSpPr txBox="1"/>
          <p:nvPr/>
        </p:nvSpPr>
        <p:spPr>
          <a:xfrm>
            <a:off x="8384965" y="3609022"/>
            <a:ext cx="1162338" cy="630942"/>
          </a:xfrm>
          <a:prstGeom prst="rect">
            <a:avLst/>
          </a:prstGeom>
          <a:noFill/>
        </p:spPr>
        <p:txBody>
          <a:bodyPr wrap="square">
            <a:spAutoFit/>
          </a:bodyPr>
          <a:lstStyle/>
          <a:p>
            <a:pPr algn="ctr" defTabSz="530689">
              <a:buClr>
                <a:srgbClr val="D28DFF"/>
              </a:buClr>
              <a:buSzPts val="1600"/>
            </a:pPr>
            <a:r>
              <a:rPr lang="da-DK" sz="700" dirty="0">
                <a:solidFill>
                  <a:schemeClr val="bg1"/>
                </a:solidFill>
                <a:latin typeface="Montserrat" pitchFamily="2" charset="77"/>
                <a:ea typeface="Montserrat Light"/>
                <a:cs typeface="Montserrat Light"/>
                <a:sym typeface="Montserrat Light"/>
              </a:rPr>
              <a:t>Er der opgaver, </a:t>
            </a:r>
          </a:p>
          <a:p>
            <a:pPr algn="ctr" defTabSz="530689">
              <a:buClr>
                <a:srgbClr val="D28DFF"/>
              </a:buClr>
              <a:buSzPts val="1600"/>
            </a:pPr>
            <a:r>
              <a:rPr lang="da-DK" sz="700" dirty="0">
                <a:solidFill>
                  <a:schemeClr val="bg1"/>
                </a:solidFill>
                <a:latin typeface="Montserrat" pitchFamily="2" charset="77"/>
                <a:ea typeface="Montserrat Light"/>
                <a:cs typeface="Montserrat Light"/>
                <a:sym typeface="Montserrat Light"/>
              </a:rPr>
              <a:t>som I ikke får løst i dag, men er vigtige for at foreningen løber rundt?</a:t>
            </a:r>
          </a:p>
        </p:txBody>
      </p:sp>
      <p:sp>
        <p:nvSpPr>
          <p:cNvPr id="14" name="Tekstfelt 13">
            <a:extLst>
              <a:ext uri="{FF2B5EF4-FFF2-40B4-BE49-F238E27FC236}">
                <a16:creationId xmlns:a16="http://schemas.microsoft.com/office/drawing/2014/main" id="{29EF89C5-33C4-6D64-ED59-F7FFCF60FD25}"/>
              </a:ext>
            </a:extLst>
          </p:cNvPr>
          <p:cNvSpPr txBox="1"/>
          <p:nvPr/>
        </p:nvSpPr>
        <p:spPr>
          <a:xfrm>
            <a:off x="7130402" y="4269593"/>
            <a:ext cx="1091587" cy="630942"/>
          </a:xfrm>
          <a:prstGeom prst="rect">
            <a:avLst/>
          </a:prstGeom>
          <a:noFill/>
        </p:spPr>
        <p:txBody>
          <a:bodyPr wrap="square">
            <a:spAutoFit/>
          </a:bodyPr>
          <a:lstStyle/>
          <a:p>
            <a:pPr algn="ctr" defTabSz="530689"/>
            <a:r>
              <a:rPr lang="da-DK" sz="700" dirty="0">
                <a:solidFill>
                  <a:schemeClr val="bg1"/>
                </a:solidFill>
                <a:latin typeface="Montserrat" pitchFamily="2" charset="77"/>
                <a:ea typeface="Montserrat Light"/>
                <a:cs typeface="Montserrat Light"/>
                <a:sym typeface="Montserrat Light"/>
              </a:rPr>
              <a:t>Kan man dele opgaverne op og kun få ansvar for en afgrænset del af en opgave?</a:t>
            </a:r>
            <a:endParaRPr lang="da-DK" sz="700" dirty="0">
              <a:solidFill>
                <a:schemeClr val="bg1"/>
              </a:solidFill>
              <a:latin typeface="Montserrat" pitchFamily="2" charset="77"/>
            </a:endParaRPr>
          </a:p>
        </p:txBody>
      </p:sp>
      <p:sp>
        <p:nvSpPr>
          <p:cNvPr id="15" name="Tekstfelt 14">
            <a:extLst>
              <a:ext uri="{FF2B5EF4-FFF2-40B4-BE49-F238E27FC236}">
                <a16:creationId xmlns:a16="http://schemas.microsoft.com/office/drawing/2014/main" id="{C4976290-30AA-4823-1F09-388CD9770E73}"/>
              </a:ext>
            </a:extLst>
          </p:cNvPr>
          <p:cNvSpPr txBox="1"/>
          <p:nvPr/>
        </p:nvSpPr>
        <p:spPr>
          <a:xfrm>
            <a:off x="8360958" y="2313826"/>
            <a:ext cx="1221339" cy="553998"/>
          </a:xfrm>
          <a:prstGeom prst="rect">
            <a:avLst/>
          </a:prstGeom>
          <a:noFill/>
        </p:spPr>
        <p:txBody>
          <a:bodyPr wrap="square" rtlCol="0">
            <a:spAutoFit/>
          </a:bodyPr>
          <a:lstStyle/>
          <a:p>
            <a:pPr algn="r" defTabSz="530689"/>
            <a:r>
              <a:rPr lang="da-DK" sz="1000" dirty="0">
                <a:solidFill>
                  <a:srgbClr val="480062"/>
                </a:solidFill>
                <a:latin typeface="Montserrat Medium" pitchFamily="2" charset="77"/>
              </a:rPr>
              <a:t>Inspiration til dialog med foreningen</a:t>
            </a:r>
          </a:p>
        </p:txBody>
      </p:sp>
      <p:pic>
        <p:nvPicPr>
          <p:cNvPr id="3" name="Billede 2" descr="Et billede, der indeholder cirkel, Grafik, Font/skrifttype, tegneserie&#10;&#10;Automatisk genereret beskrivelse">
            <a:extLst>
              <a:ext uri="{FF2B5EF4-FFF2-40B4-BE49-F238E27FC236}">
                <a16:creationId xmlns:a16="http://schemas.microsoft.com/office/drawing/2014/main" id="{B47F8093-7C75-88A9-7BBA-2AD74C1C7833}"/>
              </a:ext>
            </a:extLst>
          </p:cNvPr>
          <p:cNvPicPr>
            <a:picLocks noChangeAspect="1"/>
          </p:cNvPicPr>
          <p:nvPr/>
        </p:nvPicPr>
        <p:blipFill>
          <a:blip r:embed="rId4"/>
          <a:stretch>
            <a:fillRect/>
          </a:stretch>
        </p:blipFill>
        <p:spPr>
          <a:xfrm>
            <a:off x="365083" y="362166"/>
            <a:ext cx="616198" cy="616198"/>
          </a:xfrm>
          <a:prstGeom prst="rect">
            <a:avLst/>
          </a:prstGeom>
        </p:spPr>
      </p:pic>
      <p:grpSp>
        <p:nvGrpSpPr>
          <p:cNvPr id="4" name="Gruppe 3">
            <a:extLst>
              <a:ext uri="{FF2B5EF4-FFF2-40B4-BE49-F238E27FC236}">
                <a16:creationId xmlns:a16="http://schemas.microsoft.com/office/drawing/2014/main" id="{3271ACAF-376D-F584-CA33-9B30BDA1E880}"/>
              </a:ext>
            </a:extLst>
          </p:cNvPr>
          <p:cNvGrpSpPr/>
          <p:nvPr/>
        </p:nvGrpSpPr>
        <p:grpSpPr>
          <a:xfrm>
            <a:off x="1057481" y="414429"/>
            <a:ext cx="8483436" cy="525642"/>
            <a:chOff x="1189588" y="424397"/>
            <a:chExt cx="5041435" cy="525642"/>
          </a:xfrm>
        </p:grpSpPr>
        <p:sp>
          <p:nvSpPr>
            <p:cNvPr id="9" name="Google Shape;103;p2">
              <a:extLst>
                <a:ext uri="{FF2B5EF4-FFF2-40B4-BE49-F238E27FC236}">
                  <a16:creationId xmlns:a16="http://schemas.microsoft.com/office/drawing/2014/main" id="{E75171E1-AC78-E642-A000-87D11C1381DC}"/>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FIND KONKRETE FRIVILLIGOPGAVER OG -ROLLER TIL DE UNGE</a:t>
              </a:r>
              <a:endParaRPr lang="da-DK" sz="1100" dirty="0">
                <a:solidFill>
                  <a:srgbClr val="480062"/>
                </a:solidFill>
                <a:latin typeface="Montserrat Medium" pitchFamily="2" charset="77"/>
              </a:endParaRPr>
            </a:p>
          </p:txBody>
        </p:sp>
        <p:sp>
          <p:nvSpPr>
            <p:cNvPr id="11" name="Google Shape;103;p2">
              <a:extLst>
                <a:ext uri="{FF2B5EF4-FFF2-40B4-BE49-F238E27FC236}">
                  <a16:creationId xmlns:a16="http://schemas.microsoft.com/office/drawing/2014/main" id="{8A499481-E1B7-FC68-62BB-83404A97FA3F}"/>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KLÆD FORENINGERNE PÅ</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91872556"/>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TotalTime>
  <Words>582</Words>
  <Application>Microsoft Macintosh PowerPoint</Application>
  <PresentationFormat>A4-papir (210 x 297 mm)</PresentationFormat>
  <Paragraphs>38</Paragraphs>
  <Slides>3</Slides>
  <Notes>3</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3</vt:i4>
      </vt:variant>
    </vt:vector>
  </HeadingPairs>
  <TitlesOfParts>
    <vt:vector size="8" baseType="lpstr">
      <vt:lpstr>Arial</vt:lpstr>
      <vt:lpstr>Calibri</vt:lpstr>
      <vt:lpstr>Montserrat</vt:lpstr>
      <vt:lpstr>Montserrat Medium</vt:lpstr>
      <vt:lpstr>Office-tema</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137</cp:revision>
  <dcterms:created xsi:type="dcterms:W3CDTF">2022-08-09T11:08:44Z</dcterms:created>
  <dcterms:modified xsi:type="dcterms:W3CDTF">2025-01-07T14:35:24Z</dcterms:modified>
</cp:coreProperties>
</file>