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sldIdLst>
    <p:sldId id="315" r:id="rId5"/>
    <p:sldId id="284" r:id="rId6"/>
    <p:sldId id="320" r:id="rId7"/>
    <p:sldId id="321" r:id="rId8"/>
    <p:sldId id="323" r:id="rId9"/>
    <p:sldId id="298" r:id="rId10"/>
    <p:sldId id="364" r:id="rId11"/>
    <p:sldId id="365" r:id="rId12"/>
    <p:sldId id="367" r:id="rId13"/>
    <p:sldId id="366" r:id="rId14"/>
    <p:sldId id="369" r:id="rId15"/>
    <p:sldId id="370" r:id="rId16"/>
    <p:sldId id="371" r:id="rId17"/>
    <p:sldId id="372" r:id="rId18"/>
    <p:sldId id="373" r:id="rId19"/>
    <p:sldId id="374" r:id="rId20"/>
    <p:sldId id="375" r:id="rId21"/>
    <p:sldId id="376" r:id="rId22"/>
    <p:sldId id="349" r:id="rId23"/>
    <p:sldId id="379" r:id="rId24"/>
    <p:sldId id="380" r:id="rId25"/>
    <p:sldId id="381" r:id="rId26"/>
    <p:sldId id="382" r:id="rId27"/>
    <p:sldId id="383" r:id="rId28"/>
    <p:sldId id="384" r:id="rId29"/>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0062"/>
    <a:srgbClr val="FFFBED"/>
    <a:srgbClr val="FD9597"/>
    <a:srgbClr val="D863FD"/>
    <a:srgbClr val="BFFD7B"/>
    <a:srgbClr val="B0C3E6"/>
    <a:srgbClr val="8AFB0D"/>
    <a:srgbClr val="C822F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55" autoAdjust="0"/>
    <p:restoredTop sz="94660"/>
  </p:normalViewPr>
  <p:slideViewPr>
    <p:cSldViewPr snapToGrid="0">
      <p:cViewPr varScale="1">
        <p:scale>
          <a:sx n="116" d="100"/>
          <a:sy n="116" d="100"/>
        </p:scale>
        <p:origin x="224" y="3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04D57B-F3DD-452D-8ED4-DA3029275597}" type="datetimeFigureOut">
              <a:rPr lang="da-DK" smtClean="0"/>
              <a:t>18.10.2023</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94D112-6681-4645-AF0F-521847D7A58B}" type="slidenum">
              <a:rPr lang="da-DK" smtClean="0"/>
              <a:t>‹nr.›</a:t>
            </a:fld>
            <a:endParaRPr lang="da-DK"/>
          </a:p>
        </p:txBody>
      </p:sp>
    </p:spTree>
    <p:extLst>
      <p:ext uri="{BB962C8B-B14F-4D97-AF65-F5344CB8AC3E}">
        <p14:creationId xmlns:p14="http://schemas.microsoft.com/office/powerpoint/2010/main" val="3558303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959F97-EDA2-2D92-4084-7B4BC26EE8A8}"/>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A7F0415B-2919-34AD-DE87-956A272251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42A001C8-21F7-F5A0-E9C4-046979819246}"/>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5" name="Pladsholder til sidefod 4">
            <a:extLst>
              <a:ext uri="{FF2B5EF4-FFF2-40B4-BE49-F238E27FC236}">
                <a16:creationId xmlns:a16="http://schemas.microsoft.com/office/drawing/2014/main" id="{48E8E3A3-ECA5-4CD7-A72E-0D0B1016DF3A}"/>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86832BE4-202A-A0FA-3E44-D692D7D52FE6}"/>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2905253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CBBE0F-298C-73EC-216A-E4B30C1E7467}"/>
              </a:ext>
            </a:extLst>
          </p:cNvPr>
          <p:cNvSpPr>
            <a:spLocks noGrp="1"/>
          </p:cNvSpPr>
          <p:nvPr>
            <p:ph type="title"/>
          </p:nvPr>
        </p:nvSpPr>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4AF63315-ADCD-1FD8-5D90-34D41C0ACC70}"/>
              </a:ext>
            </a:extLst>
          </p:cNvPr>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DA11956-6C67-521F-65CE-8B8C2EC3CFBD}"/>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5" name="Pladsholder til sidefod 4">
            <a:extLst>
              <a:ext uri="{FF2B5EF4-FFF2-40B4-BE49-F238E27FC236}">
                <a16:creationId xmlns:a16="http://schemas.microsoft.com/office/drawing/2014/main" id="{2DCBBD47-9526-B108-7BF3-22802BDFC54E}"/>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0E81329E-80D7-1101-2140-6BD5A1327840}"/>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660359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658767F5-123D-AC2A-2DF1-FE77866863C3}"/>
              </a:ext>
            </a:extLst>
          </p:cNvPr>
          <p:cNvSpPr>
            <a:spLocks noGrp="1"/>
          </p:cNvSpPr>
          <p:nvPr>
            <p:ph type="title" orient="vert"/>
          </p:nvPr>
        </p:nvSpPr>
        <p:spPr>
          <a:xfrm>
            <a:off x="8724900" y="365125"/>
            <a:ext cx="2628900" cy="5811838"/>
          </a:xfr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B8F0E37C-6C3D-2F5B-CBC5-7F928F419B91}"/>
              </a:ext>
            </a:extLst>
          </p:cNvPr>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126A4D7F-DD87-95F9-099A-C696F759352B}"/>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5" name="Pladsholder til sidefod 4">
            <a:extLst>
              <a:ext uri="{FF2B5EF4-FFF2-40B4-BE49-F238E27FC236}">
                <a16:creationId xmlns:a16="http://schemas.microsoft.com/office/drawing/2014/main" id="{C6D27A81-1B75-DA12-AC1B-9A0F7E4D0E1D}"/>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0B2DBB6A-9491-54FE-4460-D9ABB58D8FCC}"/>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2897726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2CDCC2-A29D-3179-EB64-E60496CCE332}"/>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2A03D19A-2FCF-50A2-EE85-F8D4E468F603}"/>
              </a:ext>
            </a:extLst>
          </p:cNvPr>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65C963B-60AF-2476-BC1C-EB4594A20FFD}"/>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5" name="Pladsholder til sidefod 4">
            <a:extLst>
              <a:ext uri="{FF2B5EF4-FFF2-40B4-BE49-F238E27FC236}">
                <a16:creationId xmlns:a16="http://schemas.microsoft.com/office/drawing/2014/main" id="{89FDD8D7-E8B5-6A6B-FE3A-F77ABFB2A2AD}"/>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24F71918-2569-9E16-8065-DC0F0C4B04D9}"/>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1159923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1804E0-9596-977E-B64F-6EAF72C09AD2}"/>
              </a:ext>
            </a:extLst>
          </p:cNvPr>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8E08C84A-BEA5-97D1-098E-CA61A64DF0D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A679ADD0-E086-F50D-630B-CCA89C694D0B}"/>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5" name="Pladsholder til sidefod 4">
            <a:extLst>
              <a:ext uri="{FF2B5EF4-FFF2-40B4-BE49-F238E27FC236}">
                <a16:creationId xmlns:a16="http://schemas.microsoft.com/office/drawing/2014/main" id="{0BDC31CD-FE5C-49BF-4D0C-4FB5B067A2D4}"/>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5B84E09B-F232-7999-B86A-E5E0310DC7E3}"/>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1479445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0A9CF8-A147-17E1-0064-32EAADB137BD}"/>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86665B87-C9A2-E966-00A6-278EA2902F8B}"/>
              </a:ext>
            </a:extLst>
          </p:cNvPr>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E2609133-5373-CE70-9152-A730B61D6A9F}"/>
              </a:ext>
            </a:extLst>
          </p:cNvPr>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03474F55-BE29-DCAA-6813-2D234418C057}"/>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6" name="Pladsholder til sidefod 5">
            <a:extLst>
              <a:ext uri="{FF2B5EF4-FFF2-40B4-BE49-F238E27FC236}">
                <a16:creationId xmlns:a16="http://schemas.microsoft.com/office/drawing/2014/main" id="{5C4DA4EA-14AA-8BAE-93C6-076AE364C034}"/>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B6241579-BCA3-5C03-1AB5-A94A07E9D4C7}"/>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2844843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70506B-0C3A-AB85-A574-731D786EE4DC}"/>
              </a:ext>
            </a:extLst>
          </p:cNvPr>
          <p:cNvSpPr>
            <a:spLocks noGrp="1"/>
          </p:cNvSpPr>
          <p:nvPr>
            <p:ph type="title"/>
          </p:nvPr>
        </p:nvSpPr>
        <p:spPr>
          <a:xfrm>
            <a:off x="839788" y="365125"/>
            <a:ext cx="10515600" cy="1325563"/>
          </a:xfr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5EC3BD37-9408-F412-7AB5-31BC8A6110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AC22B06D-2C38-FC26-2F71-92027D295721}"/>
              </a:ext>
            </a:extLst>
          </p:cNvPr>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650CB3C7-59DA-E96D-BB81-49AF46BE55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DDBB2DBB-58E0-A017-3FD0-68FC82D79762}"/>
              </a:ext>
            </a:extLst>
          </p:cNvPr>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2E44880F-5207-B66F-637D-E14BD8B0D2D9}"/>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8" name="Pladsholder til sidefod 7">
            <a:extLst>
              <a:ext uri="{FF2B5EF4-FFF2-40B4-BE49-F238E27FC236}">
                <a16:creationId xmlns:a16="http://schemas.microsoft.com/office/drawing/2014/main" id="{65A97290-D810-BE05-B649-0AEA769FE5AC}"/>
              </a:ext>
            </a:extLst>
          </p:cNvPr>
          <p:cNvSpPr>
            <a:spLocks noGrp="1"/>
          </p:cNvSpPr>
          <p:nvPr>
            <p:ph type="ftr" sz="quarter" idx="11"/>
          </p:nvPr>
        </p:nvSpPr>
        <p:spPr/>
        <p:txBody>
          <a:bodyPr/>
          <a:lstStyle/>
          <a:p>
            <a:endParaRPr lang="da-DK"/>
          </a:p>
        </p:txBody>
      </p:sp>
      <p:sp>
        <p:nvSpPr>
          <p:cNvPr id="9" name="Pladsholder til slidenummer 8">
            <a:extLst>
              <a:ext uri="{FF2B5EF4-FFF2-40B4-BE49-F238E27FC236}">
                <a16:creationId xmlns:a16="http://schemas.microsoft.com/office/drawing/2014/main" id="{2C243996-1FA5-DA5D-1948-47F07AFAAA73}"/>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1717665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1D297A-225D-5807-0958-65D9F84614B1}"/>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40DEF08C-31C7-020D-95F3-2382E3546DF8}"/>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4" name="Pladsholder til sidefod 3">
            <a:extLst>
              <a:ext uri="{FF2B5EF4-FFF2-40B4-BE49-F238E27FC236}">
                <a16:creationId xmlns:a16="http://schemas.microsoft.com/office/drawing/2014/main" id="{0D4133D3-F7D3-4536-5703-6E9C4CF4B12D}"/>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D71E172E-5D95-A67A-2877-2265EB58DD06}"/>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3297544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D24A9A0C-04C6-07AB-F5A8-2C534F06786A}"/>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3" name="Pladsholder til sidefod 2">
            <a:extLst>
              <a:ext uri="{FF2B5EF4-FFF2-40B4-BE49-F238E27FC236}">
                <a16:creationId xmlns:a16="http://schemas.microsoft.com/office/drawing/2014/main" id="{1239D817-C6E2-3305-9D5F-A3E9763B8711}"/>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12289C58-7A6F-DB3C-DD74-CB39B49D91C8}"/>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351492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12F177-2E5F-E806-6710-9162661F4778}"/>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CE709177-173B-6839-EAC9-33118FBD2A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C55D93CE-000A-00B3-E806-D3D09D5089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A7FAD7EB-82EC-7F85-3FCD-A1D73C1C2309}"/>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6" name="Pladsholder til sidefod 5">
            <a:extLst>
              <a:ext uri="{FF2B5EF4-FFF2-40B4-BE49-F238E27FC236}">
                <a16:creationId xmlns:a16="http://schemas.microsoft.com/office/drawing/2014/main" id="{677119F4-14F0-255A-0480-0B35D71E7019}"/>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4061D3D7-E04D-1BB1-4BC6-80821AE22EC8}"/>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1283215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7EC1FB-20DA-8BC9-6C5D-76EA6ADDEEEA}"/>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43DD06F9-5C1F-16AB-24C1-9193375093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5E2C6165-8CAA-382B-1E7C-AB41FFDA11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E96323C6-F4DB-3852-CC10-C468751D2B11}"/>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6" name="Pladsholder til sidefod 5">
            <a:extLst>
              <a:ext uri="{FF2B5EF4-FFF2-40B4-BE49-F238E27FC236}">
                <a16:creationId xmlns:a16="http://schemas.microsoft.com/office/drawing/2014/main" id="{00BF6960-79E7-5C26-276D-33DA78909A03}"/>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34E93BD7-9D31-7892-BC08-5FAD96B633DC}"/>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2261197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BFB43503-B526-536B-1BD0-73B8C57F87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4AE1B932-784B-D2F0-33D5-66C29D5FCB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12509EB5-00F5-F748-B708-9A0CFD8E36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1AADE8-0C3B-448E-8DB5-2DAA3875E9DA}" type="datetimeFigureOut">
              <a:rPr lang="da-DK" smtClean="0"/>
              <a:t>18.10.2023</a:t>
            </a:fld>
            <a:endParaRPr lang="da-DK"/>
          </a:p>
        </p:txBody>
      </p:sp>
      <p:sp>
        <p:nvSpPr>
          <p:cNvPr id="5" name="Pladsholder til sidefod 4">
            <a:extLst>
              <a:ext uri="{FF2B5EF4-FFF2-40B4-BE49-F238E27FC236}">
                <a16:creationId xmlns:a16="http://schemas.microsoft.com/office/drawing/2014/main" id="{A6FD1125-B786-3965-0775-1A8C7374D1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slidenummer 5">
            <a:extLst>
              <a:ext uri="{FF2B5EF4-FFF2-40B4-BE49-F238E27FC236}">
                <a16:creationId xmlns:a16="http://schemas.microsoft.com/office/drawing/2014/main" id="{08485B4C-DEC8-2F99-3D6C-26C9D87852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0CF6D2-4227-4581-AED6-73F7ABF17B76}" type="slidenum">
              <a:rPr lang="da-DK" smtClean="0"/>
              <a:t>‹nr.›</a:t>
            </a:fld>
            <a:endParaRPr lang="da-DK"/>
          </a:p>
        </p:txBody>
      </p:sp>
    </p:spTree>
    <p:extLst>
      <p:ext uri="{BB962C8B-B14F-4D97-AF65-F5344CB8AC3E}">
        <p14:creationId xmlns:p14="http://schemas.microsoft.com/office/powerpoint/2010/main" val="27846146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3.pn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4" name="Billede 3">
            <a:extLst>
              <a:ext uri="{FF2B5EF4-FFF2-40B4-BE49-F238E27FC236}">
                <a16:creationId xmlns:a16="http://schemas.microsoft.com/office/drawing/2014/main" id="{9A972AB1-73DD-FF27-6DBB-EB5FED2C4056}"/>
              </a:ext>
            </a:extLst>
          </p:cNvPr>
          <p:cNvPicPr>
            <a:picLocks noChangeAspect="1"/>
          </p:cNvPicPr>
          <p:nvPr/>
        </p:nvPicPr>
        <p:blipFill>
          <a:blip r:embed="rId2"/>
          <a:stretch>
            <a:fillRect/>
          </a:stretch>
        </p:blipFill>
        <p:spPr>
          <a:xfrm>
            <a:off x="4934521" y="1505242"/>
            <a:ext cx="7257479" cy="5352757"/>
          </a:xfrm>
          <a:prstGeom prst="rect">
            <a:avLst/>
          </a:prstGeom>
        </p:spPr>
      </p:pic>
      <p:pic>
        <p:nvPicPr>
          <p:cNvPr id="9" name="Billede 8" descr="Et billede, der indeholder Ansigt, person, tøj, smil&#10;&#10;Automatisk genereret beskrivelse">
            <a:extLst>
              <a:ext uri="{FF2B5EF4-FFF2-40B4-BE49-F238E27FC236}">
                <a16:creationId xmlns:a16="http://schemas.microsoft.com/office/drawing/2014/main" id="{1ABDFF25-D0DF-E539-EB7A-13E7F53448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243" y="752621"/>
            <a:ext cx="5352757" cy="5352757"/>
          </a:xfrm>
          <a:prstGeom prst="rect">
            <a:avLst/>
          </a:prstGeom>
        </p:spPr>
      </p:pic>
      <p:sp>
        <p:nvSpPr>
          <p:cNvPr id="5" name="Tekstfelt 4">
            <a:extLst>
              <a:ext uri="{FF2B5EF4-FFF2-40B4-BE49-F238E27FC236}">
                <a16:creationId xmlns:a16="http://schemas.microsoft.com/office/drawing/2014/main" id="{7EAFD4D9-9C9A-2A19-2AD0-7159DC363189}"/>
              </a:ext>
            </a:extLst>
          </p:cNvPr>
          <p:cNvSpPr txBox="1"/>
          <p:nvPr/>
        </p:nvSpPr>
        <p:spPr>
          <a:xfrm>
            <a:off x="6587403" y="2480823"/>
            <a:ext cx="4977353" cy="1896353"/>
          </a:xfrm>
          <a:prstGeom prst="rect">
            <a:avLst/>
          </a:prstGeom>
          <a:noFill/>
        </p:spPr>
        <p:txBody>
          <a:bodyPr wrap="square" rtlCol="0">
            <a:spAutoFit/>
          </a:bodyPr>
          <a:lstStyle/>
          <a:p>
            <a:pPr>
              <a:lnSpc>
                <a:spcPts val="4900"/>
              </a:lnSpc>
            </a:pPr>
            <a:r>
              <a:rPr lang="da-DK" sz="2800" dirty="0">
                <a:solidFill>
                  <a:srgbClr val="480062"/>
                </a:solidFill>
                <a:latin typeface="Montserrat Alternates Medium" panose="02000505000000020004" pitchFamily="2" charset="77"/>
              </a:rPr>
              <a:t>Til dig, der er leder eller </a:t>
            </a:r>
          </a:p>
          <a:p>
            <a:pPr>
              <a:lnSpc>
                <a:spcPts val="4900"/>
              </a:lnSpc>
            </a:pPr>
            <a:r>
              <a:rPr lang="da-DK" sz="2800" dirty="0">
                <a:solidFill>
                  <a:srgbClr val="480062"/>
                </a:solidFill>
                <a:latin typeface="Montserrat Alternates Medium" panose="02000505000000020004" pitchFamily="2" charset="77"/>
              </a:rPr>
              <a:t>aktivitetsmedarbejder </a:t>
            </a:r>
            <a:br>
              <a:rPr lang="da-DK" sz="2800" dirty="0">
                <a:solidFill>
                  <a:srgbClr val="480062"/>
                </a:solidFill>
                <a:latin typeface="Montserrat Alternates Medium" panose="02000505000000020004" pitchFamily="2" charset="77"/>
              </a:rPr>
            </a:br>
            <a:r>
              <a:rPr lang="da-DK" sz="2800" dirty="0">
                <a:solidFill>
                  <a:srgbClr val="480062"/>
                </a:solidFill>
                <a:latin typeface="Montserrat Alternates Medium" panose="02000505000000020004" pitchFamily="2" charset="77"/>
              </a:rPr>
              <a:t>på et plejehjem</a:t>
            </a:r>
          </a:p>
        </p:txBody>
      </p:sp>
    </p:spTree>
    <p:extLst>
      <p:ext uri="{BB962C8B-B14F-4D97-AF65-F5344CB8AC3E}">
        <p14:creationId xmlns:p14="http://schemas.microsoft.com/office/powerpoint/2010/main" val="29138233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4864280"/>
          </a:xfrm>
          <a:prstGeom prst="rect">
            <a:avLst/>
          </a:prstGeom>
          <a:noFill/>
        </p:spPr>
        <p:txBody>
          <a:bodyPr wrap="square" rtlCol="0">
            <a:spAutoFit/>
          </a:bodyPr>
          <a:lstStyle/>
          <a:p>
            <a:pPr marL="0" marR="0" lvl="0" indent="0" algn="l" rtl="0">
              <a:lnSpc>
                <a:spcPct val="130000"/>
              </a:lnSpc>
              <a:spcBef>
                <a:spcPts val="0"/>
              </a:spcBef>
              <a:spcAft>
                <a:spcPts val="0"/>
              </a:spcAft>
              <a:buNone/>
            </a:pPr>
            <a:r>
              <a:rPr lang="da-DK" b="1" dirty="0">
                <a:solidFill>
                  <a:srgbClr val="480062"/>
                </a:solidFill>
                <a:latin typeface="Montserrat SemiBold" pitchFamily="2" charset="77"/>
                <a:ea typeface="Montserrat Medium"/>
                <a:cs typeface="Montserrat Medium"/>
                <a:sym typeface="Montserrat Medium"/>
              </a:rPr>
              <a:t>Roller og opgaver </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Samarbejder med koordinatoren om at skabe opmærksomhed om muligheden for at blive besøgsven fx gennem oplæg på botilbud</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Medium"/>
              </a:rPr>
              <a:t>Støtter og motiverer den frivillige i både at høre om besøgsvenner, besøge et plejehjem og prøve det af</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Medium"/>
              </a:rPr>
              <a:t>Skriver det ind i den frivilliges ugeplan</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Medium"/>
              </a:rPr>
              <a:t>Hjælper den frivillige med at holde aftaler og blive klar, når det frivillige arbejde er i gang</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Medium"/>
              </a:rPr>
              <a:t>Hjælper, hvis den frivillige har behov for det, med at melde afbud eller lign.</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Medium"/>
              </a:rPr>
              <a:t>Plejer og fastholde den frivilliges indsats ved løbende at spørge ind til det frivillige arbejde – er nysgerrig</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47910" y="4614239"/>
            <a:ext cx="5399147" cy="1663469"/>
          </a:xfrm>
          <a:prstGeom prst="rect">
            <a:avLst/>
          </a:prstGeom>
          <a:noFill/>
        </p:spPr>
        <p:txBody>
          <a:bodyPr wrap="square" rtlCol="0">
            <a:spAutoFit/>
          </a:bodyPr>
          <a:lstStyle/>
          <a:p>
            <a:pPr lvl="0">
              <a:lnSpc>
                <a:spcPct val="130000"/>
              </a:lnSpc>
            </a:pPr>
            <a:r>
              <a:rPr lang="da-DK" sz="1600" dirty="0">
                <a:solidFill>
                  <a:srgbClr val="480062"/>
                </a:solidFill>
                <a:latin typeface="Montserrat" pitchFamily="2" charset="77"/>
                <a:ea typeface="Montserrat Light"/>
                <a:cs typeface="Montserrat Light"/>
                <a:sym typeface="Montserrat Light"/>
              </a:rPr>
              <a:t>”Jeg har kun oplevet en rigtig tilfreds </a:t>
            </a:r>
          </a:p>
          <a:p>
            <a:pPr lvl="0">
              <a:lnSpc>
                <a:spcPct val="130000"/>
              </a:lnSpc>
            </a:pPr>
            <a:r>
              <a:rPr lang="da-DK" sz="1600" dirty="0">
                <a:solidFill>
                  <a:srgbClr val="480062"/>
                </a:solidFill>
                <a:latin typeface="Montserrat" pitchFamily="2" charset="77"/>
                <a:ea typeface="Montserrat Light"/>
                <a:cs typeface="Montserrat Light"/>
                <a:sym typeface="Montserrat Light"/>
              </a:rPr>
              <a:t>Alexander. Han siger, at han er </a:t>
            </a:r>
          </a:p>
          <a:p>
            <a:pPr lvl="0">
              <a:lnSpc>
                <a:spcPct val="130000"/>
              </a:lnSpc>
            </a:pPr>
            <a:r>
              <a:rPr lang="da-DK" sz="1600" dirty="0">
                <a:solidFill>
                  <a:srgbClr val="480062"/>
                </a:solidFill>
                <a:latin typeface="Montserrat" pitchFamily="2" charset="77"/>
                <a:ea typeface="Montserrat Light"/>
                <a:cs typeface="Montserrat Light"/>
                <a:sym typeface="Montserrat Light"/>
              </a:rPr>
              <a:t>virkelig glad for det. ”</a:t>
            </a:r>
          </a:p>
          <a:p>
            <a:pPr lvl="0">
              <a:lnSpc>
                <a:spcPct val="130000"/>
              </a:lnSpc>
            </a:pPr>
            <a:r>
              <a:rPr lang="da-DK" sz="1600" dirty="0">
                <a:solidFill>
                  <a:srgbClr val="480062"/>
                </a:solidFill>
                <a:latin typeface="Montserrat" pitchFamily="2" charset="77"/>
                <a:ea typeface="Montserrat Light"/>
                <a:cs typeface="Montserrat Light"/>
                <a:sym typeface="Montserrat Light"/>
              </a:rPr>
              <a:t>- Henrik, kontaktperson for Alexander der bor på bosted</a:t>
            </a:r>
            <a:r>
              <a:rPr lang="da-DK" sz="1600" dirty="0">
                <a:latin typeface="Montserrat" pitchFamily="2" charset="77"/>
              </a:rPr>
              <a:t> </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3"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Hvad er medarbejder i kommunens rolle og opgaver </a:t>
            </a:r>
            <a:endParaRPr lang="da-DK" sz="2600" dirty="0"/>
          </a:p>
        </p:txBody>
      </p:sp>
    </p:spTree>
    <p:extLst>
      <p:ext uri="{BB962C8B-B14F-4D97-AF65-F5344CB8AC3E}">
        <p14:creationId xmlns:p14="http://schemas.microsoft.com/office/powerpoint/2010/main" val="2667986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4">
            <a:extLst>
              <a:ext uri="{FF2B5EF4-FFF2-40B4-BE49-F238E27FC236}">
                <a16:creationId xmlns:a16="http://schemas.microsoft.com/office/drawing/2014/main" id="{EB114404-DFF5-28C8-3011-3D7035367C71}"/>
              </a:ext>
            </a:extLst>
          </p:cNvPr>
          <p:cNvGraphicFramePr>
            <a:graphicFrameLocks noGrp="1"/>
          </p:cNvGraphicFramePr>
          <p:nvPr>
            <p:ph idx="1"/>
            <p:extLst>
              <p:ext uri="{D42A27DB-BD31-4B8C-83A1-F6EECF244321}">
                <p14:modId xmlns:p14="http://schemas.microsoft.com/office/powerpoint/2010/main" val="3339469830"/>
              </p:ext>
            </p:extLst>
          </p:nvPr>
        </p:nvGraphicFramePr>
        <p:xfrm>
          <a:off x="483905" y="1270769"/>
          <a:ext cx="11224191" cy="5224958"/>
        </p:xfrm>
        <a:graphic>
          <a:graphicData uri="http://schemas.openxmlformats.org/drawingml/2006/table">
            <a:tbl>
              <a:tblPr firstRow="1" bandRow="1">
                <a:tableStyleId>{00A15C55-8517-42AA-B614-E9B94910E393}</a:tableStyleId>
              </a:tblPr>
              <a:tblGrid>
                <a:gridCol w="1888182">
                  <a:extLst>
                    <a:ext uri="{9D8B030D-6E8A-4147-A177-3AD203B41FA5}">
                      <a16:colId xmlns:a16="http://schemas.microsoft.com/office/drawing/2014/main" val="2998054606"/>
                    </a:ext>
                  </a:extLst>
                </a:gridCol>
                <a:gridCol w="3257188">
                  <a:extLst>
                    <a:ext uri="{9D8B030D-6E8A-4147-A177-3AD203B41FA5}">
                      <a16:colId xmlns:a16="http://schemas.microsoft.com/office/drawing/2014/main" val="1380894094"/>
                    </a:ext>
                  </a:extLst>
                </a:gridCol>
                <a:gridCol w="3128963">
                  <a:extLst>
                    <a:ext uri="{9D8B030D-6E8A-4147-A177-3AD203B41FA5}">
                      <a16:colId xmlns:a16="http://schemas.microsoft.com/office/drawing/2014/main" val="419668348"/>
                    </a:ext>
                  </a:extLst>
                </a:gridCol>
                <a:gridCol w="2949858">
                  <a:extLst>
                    <a:ext uri="{9D8B030D-6E8A-4147-A177-3AD203B41FA5}">
                      <a16:colId xmlns:a16="http://schemas.microsoft.com/office/drawing/2014/main" val="2826354420"/>
                    </a:ext>
                  </a:extLst>
                </a:gridCol>
              </a:tblGrid>
              <a:tr h="529454">
                <a:tc>
                  <a:txBody>
                    <a:bodyPr/>
                    <a:lstStyle/>
                    <a:p>
                      <a:pPr algn="l"/>
                      <a:r>
                        <a:rPr lang="da-DK" sz="1400" b="0" i="0" dirty="0">
                          <a:solidFill>
                            <a:srgbClr val="480062"/>
                          </a:solidFill>
                          <a:latin typeface="Montserrat Medium" pitchFamily="2" charset="77"/>
                          <a:cs typeface="Arial" panose="020B0604020202020204" pitchFamily="34" charset="0"/>
                        </a:rPr>
                        <a:t>HVAD</a:t>
                      </a:r>
                    </a:p>
                  </a:txBody>
                  <a:tcPr anchor="ctr">
                    <a:solidFill>
                      <a:srgbClr val="FFA336"/>
                    </a:solidFill>
                  </a:tcPr>
                </a:tc>
                <a:tc>
                  <a:txBody>
                    <a:bodyPr/>
                    <a:lstStyle/>
                    <a:p>
                      <a:pPr algn="l"/>
                      <a:r>
                        <a:rPr lang="da-DK" sz="1400" b="0" i="0" dirty="0">
                          <a:solidFill>
                            <a:srgbClr val="480062"/>
                          </a:solidFill>
                          <a:latin typeface="Montserrat Medium" pitchFamily="2" charset="77"/>
                        </a:rPr>
                        <a:t>HVORDAN</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METODE</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HVEM</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extLst>
                  <a:ext uri="{0D108BD9-81ED-4DB2-BD59-A6C34878D82A}">
                    <a16:rowId xmlns:a16="http://schemas.microsoft.com/office/drawing/2014/main" val="3716997664"/>
                  </a:ext>
                </a:extLst>
              </a:tr>
              <a:tr h="1078871">
                <a:tc>
                  <a:txBody>
                    <a:bodyPr/>
                    <a:lstStyle/>
                    <a:p>
                      <a:r>
                        <a:rPr lang="da-DK" sz="1200" b="0" i="0" dirty="0">
                          <a:solidFill>
                            <a:srgbClr val="480062"/>
                          </a:solidFill>
                          <a:latin typeface="Montserrat Medium" pitchFamily="2" charset="77"/>
                        </a:rPr>
                        <a:t>Rekruttering af frivillige</a:t>
                      </a:r>
                    </a:p>
                    <a:p>
                      <a:endParaRPr lang="da-DK" sz="1200" b="0" i="0" dirty="0">
                        <a:solidFill>
                          <a:srgbClr val="480062"/>
                        </a:solidFill>
                        <a:latin typeface="Montserrat Medium" pitchFamily="2" charset="77"/>
                        <a:cs typeface="Arial" panose="020B0604020202020204" pitchFamily="34" charset="0"/>
                      </a:endParaRPr>
                    </a:p>
                  </a:txBody>
                  <a:tcPr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Invitér til informationsmøde</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Oplæg på bosteder og på netværkstilbud </a:t>
                      </a: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Brug SoMe</a:t>
                      </a: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Lav en præsentation med eksempler på opgaver som besøgsven</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Brug også gerne rollemodelfilm  og frivilligportrætterne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extLst>
                  <a:ext uri="{0D108BD9-81ED-4DB2-BD59-A6C34878D82A}">
                    <a16:rowId xmlns:a16="http://schemas.microsoft.com/office/drawing/2014/main" val="432212436"/>
                  </a:ext>
                </a:extLst>
              </a:tr>
              <a:tr h="1096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0" i="0" dirty="0">
                          <a:solidFill>
                            <a:srgbClr val="480062"/>
                          </a:solidFill>
                          <a:latin typeface="Montserrat Medium" pitchFamily="2" charset="77"/>
                        </a:rPr>
                        <a:t>Indledende samtale frivillige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b="0" i="0" dirty="0">
                        <a:solidFill>
                          <a:srgbClr val="480062"/>
                        </a:solidFill>
                        <a:latin typeface="Montserrat Medium" pitchFamily="2" charset="77"/>
                        <a:cs typeface="Arial" panose="020B0604020202020204" pitchFamily="34" charset="0"/>
                      </a:endParaRPr>
                    </a:p>
                  </a:txBody>
                  <a:tcPr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Invitér til indledende samtale og spørg nysgerrigt ind til motivation, interesser og ønsker.</a:t>
                      </a: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extLst>
                  <a:ext uri="{0D108BD9-81ED-4DB2-BD59-A6C34878D82A}">
                    <a16:rowId xmlns:a16="http://schemas.microsoft.com/office/drawing/2014/main" val="3769328198"/>
                  </a:ext>
                </a:extLst>
              </a:tr>
              <a:tr h="8959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0" i="0" dirty="0">
                          <a:solidFill>
                            <a:srgbClr val="480062"/>
                          </a:solidFill>
                          <a:latin typeface="Montserrat Medium" pitchFamily="2" charset="77"/>
                        </a:rPr>
                        <a:t>Rekrutterings af samarbejdspartner</a:t>
                      </a:r>
                      <a:endParaRPr lang="da-DK" sz="1200" b="0" i="0" dirty="0">
                        <a:solidFill>
                          <a:srgbClr val="480062"/>
                        </a:solidFill>
                        <a:latin typeface="Montserrat Medium" pitchFamily="2" charset="77"/>
                        <a:cs typeface="Arial" panose="020B0604020202020204" pitchFamily="34" charset="0"/>
                      </a:endParaRPr>
                    </a:p>
                  </a:txBody>
                  <a:tcPr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Send en mail til leder af plejehjem og fortæl kort om besøgsvennerne.</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Invitér til et uforpligtende møde og bliv klogere på, om der er grobund for et samarbejde</a:t>
                      </a: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extLst>
                  <a:ext uri="{0D108BD9-81ED-4DB2-BD59-A6C34878D82A}">
                    <a16:rowId xmlns:a16="http://schemas.microsoft.com/office/drawing/2014/main" val="2628102542"/>
                  </a:ext>
                </a:extLst>
              </a:tr>
              <a:tr h="10368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0" i="0" dirty="0">
                          <a:solidFill>
                            <a:srgbClr val="480062"/>
                          </a:solidFill>
                          <a:latin typeface="Montserrat Medium" pitchFamily="2" charset="77"/>
                        </a:rPr>
                        <a:t>Indledende samtale samarbejdspartner</a:t>
                      </a:r>
                      <a:endParaRPr lang="da-DK" sz="1200" b="0" i="0" dirty="0">
                        <a:solidFill>
                          <a:srgbClr val="480062"/>
                        </a:solidFill>
                        <a:latin typeface="Montserrat Medium" pitchFamily="2" charset="77"/>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b="0" i="0" dirty="0">
                        <a:solidFill>
                          <a:srgbClr val="480062"/>
                        </a:solidFill>
                        <a:latin typeface="Montserrat Medium" pitchFamily="2" charset="77"/>
                      </a:endParaRPr>
                    </a:p>
                    <a:p>
                      <a:endParaRPr lang="da-DK" sz="1200" b="0" i="0" dirty="0">
                        <a:solidFill>
                          <a:srgbClr val="480062"/>
                        </a:solidFill>
                        <a:latin typeface="Montserrat Medium" pitchFamily="2" charset="77"/>
                        <a:cs typeface="Arial" panose="020B0604020202020204" pitchFamily="34" charset="0"/>
                      </a:endParaRPr>
                    </a:p>
                  </a:txBody>
                  <a:tcPr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Afdækker aktiviteter og mulige opgave - undersøge mulige match</a:t>
                      </a: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Fysisk møde på plejehjemmet</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Ugeskema over aktiviteter</a:t>
                      </a: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endParaRPr lang="da-DK" sz="1200" b="0" i="0" dirty="0">
                        <a:solidFill>
                          <a:srgbClr val="480062"/>
                        </a:solidFill>
                        <a:latin typeface="Montserrat" pitchFamily="2" charset="77"/>
                        <a:ea typeface="Montserrat Light"/>
                        <a:cs typeface="Montserrat Light"/>
                        <a:sym typeface="Montserrat Light"/>
                      </a:endParaRP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Medarbejder og leder fra plejehjem</a:t>
                      </a:r>
                    </a:p>
                  </a:txBody>
                  <a:tcPr marL="91450" marR="91450" marT="45725" marB="45725" anchor="ctr">
                    <a:solidFill>
                      <a:srgbClr val="FFFBED"/>
                    </a:solidFill>
                  </a:tcPr>
                </a:tc>
                <a:extLst>
                  <a:ext uri="{0D108BD9-81ED-4DB2-BD59-A6C34878D82A}">
                    <a16:rowId xmlns:a16="http://schemas.microsoft.com/office/drawing/2014/main" val="3357667798"/>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Drejebog – rekruttering og indledende samtale</a:t>
            </a:r>
            <a:endParaRPr lang="da-DK" sz="2600" dirty="0"/>
          </a:p>
        </p:txBody>
      </p:sp>
    </p:spTree>
    <p:extLst>
      <p:ext uri="{BB962C8B-B14F-4D97-AF65-F5344CB8AC3E}">
        <p14:creationId xmlns:p14="http://schemas.microsoft.com/office/powerpoint/2010/main" val="3602883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4">
            <a:extLst>
              <a:ext uri="{FF2B5EF4-FFF2-40B4-BE49-F238E27FC236}">
                <a16:creationId xmlns:a16="http://schemas.microsoft.com/office/drawing/2014/main" id="{EB114404-DFF5-28C8-3011-3D7035367C71}"/>
              </a:ext>
            </a:extLst>
          </p:cNvPr>
          <p:cNvGraphicFramePr>
            <a:graphicFrameLocks noGrp="1"/>
          </p:cNvGraphicFramePr>
          <p:nvPr>
            <p:ph idx="1"/>
            <p:extLst>
              <p:ext uri="{D42A27DB-BD31-4B8C-83A1-F6EECF244321}">
                <p14:modId xmlns:p14="http://schemas.microsoft.com/office/powerpoint/2010/main" val="3586667784"/>
              </p:ext>
            </p:extLst>
          </p:nvPr>
        </p:nvGraphicFramePr>
        <p:xfrm>
          <a:off x="483905" y="1270769"/>
          <a:ext cx="11224191" cy="5159378"/>
        </p:xfrm>
        <a:graphic>
          <a:graphicData uri="http://schemas.openxmlformats.org/drawingml/2006/table">
            <a:tbl>
              <a:tblPr firstRow="1" bandRow="1">
                <a:tableStyleId>{00A15C55-8517-42AA-B614-E9B94910E393}</a:tableStyleId>
              </a:tblPr>
              <a:tblGrid>
                <a:gridCol w="1888182">
                  <a:extLst>
                    <a:ext uri="{9D8B030D-6E8A-4147-A177-3AD203B41FA5}">
                      <a16:colId xmlns:a16="http://schemas.microsoft.com/office/drawing/2014/main" val="2998054606"/>
                    </a:ext>
                  </a:extLst>
                </a:gridCol>
                <a:gridCol w="4743088">
                  <a:extLst>
                    <a:ext uri="{9D8B030D-6E8A-4147-A177-3AD203B41FA5}">
                      <a16:colId xmlns:a16="http://schemas.microsoft.com/office/drawing/2014/main" val="1380894094"/>
                    </a:ext>
                  </a:extLst>
                </a:gridCol>
                <a:gridCol w="2486025">
                  <a:extLst>
                    <a:ext uri="{9D8B030D-6E8A-4147-A177-3AD203B41FA5}">
                      <a16:colId xmlns:a16="http://schemas.microsoft.com/office/drawing/2014/main" val="419668348"/>
                    </a:ext>
                  </a:extLst>
                </a:gridCol>
                <a:gridCol w="2106896">
                  <a:extLst>
                    <a:ext uri="{9D8B030D-6E8A-4147-A177-3AD203B41FA5}">
                      <a16:colId xmlns:a16="http://schemas.microsoft.com/office/drawing/2014/main" val="2826354420"/>
                    </a:ext>
                  </a:extLst>
                </a:gridCol>
              </a:tblGrid>
              <a:tr h="529454">
                <a:tc>
                  <a:txBody>
                    <a:bodyPr/>
                    <a:lstStyle/>
                    <a:p>
                      <a:pPr algn="l"/>
                      <a:r>
                        <a:rPr lang="da-DK" sz="1400" b="0" i="0" dirty="0">
                          <a:solidFill>
                            <a:srgbClr val="480062"/>
                          </a:solidFill>
                          <a:latin typeface="Montserrat Medium" pitchFamily="2" charset="77"/>
                          <a:cs typeface="Arial" panose="020B0604020202020204" pitchFamily="34" charset="0"/>
                        </a:rPr>
                        <a:t>HVAD</a:t>
                      </a:r>
                    </a:p>
                  </a:txBody>
                  <a:tcPr anchor="ctr">
                    <a:solidFill>
                      <a:srgbClr val="FFA336"/>
                    </a:solidFill>
                  </a:tcPr>
                </a:tc>
                <a:tc>
                  <a:txBody>
                    <a:bodyPr/>
                    <a:lstStyle/>
                    <a:p>
                      <a:pPr algn="l"/>
                      <a:r>
                        <a:rPr lang="da-DK" sz="1400" b="0" i="0" dirty="0">
                          <a:solidFill>
                            <a:srgbClr val="480062"/>
                          </a:solidFill>
                          <a:latin typeface="Montserrat Medium" pitchFamily="2" charset="77"/>
                        </a:rPr>
                        <a:t>HVORDAN</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METODE</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HVEM</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extLst>
                  <a:ext uri="{0D108BD9-81ED-4DB2-BD59-A6C34878D82A}">
                    <a16:rowId xmlns:a16="http://schemas.microsoft.com/office/drawing/2014/main" val="3716997664"/>
                  </a:ext>
                </a:extLst>
              </a:tr>
              <a:tr h="1078871">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Interesse- og forventnings-afstemning  frivillig</a:t>
                      </a:r>
                      <a:endParaRPr sz="1200" b="0" i="0" dirty="0">
                        <a:solidFill>
                          <a:srgbClr val="480062"/>
                        </a:solidFill>
                        <a:latin typeface="Montserrat Medium" pitchFamily="2" charset="77"/>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Fortæl om plejehjemmet og de konkrete opgaver. Ved interesse: Fortæl om næste skridt og aftal besøg</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1" i="0" dirty="0">
                          <a:solidFill>
                            <a:srgbClr val="480062"/>
                          </a:solidFill>
                          <a:latin typeface="Montserrat SemiBold" pitchFamily="2" charset="77"/>
                          <a:ea typeface="Montserrat Light"/>
                          <a:cs typeface="Montserrat Light"/>
                          <a:sym typeface="Montserrat Light"/>
                        </a:rPr>
                        <a:t>Vigtigt</a:t>
                      </a:r>
                      <a:r>
                        <a:rPr lang="da-DK" sz="1200" b="0" i="0" dirty="0">
                          <a:solidFill>
                            <a:srgbClr val="480062"/>
                          </a:solidFill>
                          <a:latin typeface="Montserrat" pitchFamily="2" charset="77"/>
                          <a:ea typeface="Montserrat Light"/>
                          <a:cs typeface="Montserrat Light"/>
                          <a:sym typeface="Montserrat Light"/>
                        </a:rPr>
                        <a:t> med en blød start dvs. en gang om ugen og få antal timer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Fysisk møde eller telefonsamtale</a:t>
                      </a:r>
                    </a:p>
                  </a:txBody>
                  <a:tcPr marL="91450" marR="91450" marT="45725" marB="45725" anchor="ctr">
                    <a:solidFill>
                      <a:srgbClr val="FAF2D6"/>
                    </a:solidFill>
                  </a:tcPr>
                </a:tc>
                <a:tc>
                  <a:txBody>
                    <a:bodyPr/>
                    <a:lstStyle/>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Koordinator</a:t>
                      </a:r>
                    </a:p>
                  </a:txBody>
                  <a:tcPr marL="91450" marR="91450" marT="45725" marB="45725" anchor="ctr">
                    <a:solidFill>
                      <a:srgbClr val="FAF2D6"/>
                    </a:solidFill>
                  </a:tcPr>
                </a:tc>
                <a:extLst>
                  <a:ext uri="{0D108BD9-81ED-4DB2-BD59-A6C34878D82A}">
                    <a16:rowId xmlns:a16="http://schemas.microsoft.com/office/drawing/2014/main" val="432212436"/>
                  </a:ext>
                </a:extLst>
              </a:tr>
              <a:tr h="1096200">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Interesse- og forventnings-afstemning</a:t>
                      </a:r>
                    </a:p>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samarbejdspartner</a:t>
                      </a:r>
                      <a:endParaRPr sz="1200" b="0" i="0" dirty="0">
                        <a:solidFill>
                          <a:srgbClr val="480062"/>
                        </a:solidFill>
                        <a:latin typeface="Montserrat Medium" pitchFamily="2" charset="77"/>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Fortæl kort om den frivillige og rammerne fx opgaven, antal timer, tid på dagen og ugedag. Ved interesse: Fortæl om næste skridt, aftal kontaktperson og første besøg.</a:t>
                      </a: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endParaRPr lang="da-DK" sz="1200" b="0" i="0" dirty="0">
                        <a:solidFill>
                          <a:srgbClr val="480062"/>
                        </a:solidFill>
                        <a:latin typeface="Montserrat" pitchFamily="2" charset="77"/>
                        <a:ea typeface="Montserrat Light"/>
                        <a:cs typeface="Montserrat Light"/>
                        <a:sym typeface="Montserrat Light"/>
                      </a:endParaRP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1" i="0" dirty="0">
                          <a:solidFill>
                            <a:srgbClr val="480062"/>
                          </a:solidFill>
                          <a:latin typeface="Montserrat SemiBold" pitchFamily="2" charset="77"/>
                          <a:ea typeface="Montserrat Light"/>
                          <a:cs typeface="Montserrat Light"/>
                          <a:sym typeface="Montserrat Light"/>
                        </a:rPr>
                        <a:t>Vigtigt</a:t>
                      </a:r>
                      <a:r>
                        <a:rPr lang="da-DK" sz="1200" b="0" i="0" dirty="0">
                          <a:solidFill>
                            <a:srgbClr val="480062"/>
                          </a:solidFill>
                          <a:latin typeface="Montserrat" pitchFamily="2" charset="77"/>
                          <a:ea typeface="Montserrat Light"/>
                          <a:cs typeface="Montserrat Light"/>
                          <a:sym typeface="Montserrat Light"/>
                        </a:rPr>
                        <a:t> med en blød start dvs. en gang om ugen og få antal timer </a:t>
                      </a:r>
                    </a:p>
                  </a:txBody>
                  <a:tcPr marL="91450" marR="91450" marT="45725" marB="45725" anchor="ctr">
                    <a:solidFill>
                      <a:srgbClr val="FFFBED"/>
                    </a:solidFill>
                  </a:tcPr>
                </a:tc>
                <a:tc>
                  <a:txBody>
                    <a:bodyPr/>
                    <a:lstStyle/>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endParaRPr lang="da-DK" sz="1200" b="0" i="0" dirty="0">
                        <a:solidFill>
                          <a:srgbClr val="480062"/>
                        </a:solidFill>
                        <a:latin typeface="Montserrat" pitchFamily="2" charset="77"/>
                        <a:ea typeface="Montserrat Light"/>
                        <a:cs typeface="Montserrat Light"/>
                        <a:sym typeface="Montserrat Light"/>
                      </a:endParaRP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Telefonsamtale og mail</a:t>
                      </a: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endParaRPr lang="da-DK" sz="1200" b="0" i="0" dirty="0">
                        <a:solidFill>
                          <a:srgbClr val="480062"/>
                        </a:solidFill>
                        <a:latin typeface="Montserrat" pitchFamily="2" charset="77"/>
                        <a:ea typeface="Montserrat Light"/>
                        <a:cs typeface="Montserrat Light"/>
                        <a:sym typeface="Montserrat Light"/>
                      </a:endParaRP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Udveksle telefonnummer og mailadresser</a:t>
                      </a: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Medarbejder og leder  plejehjem</a:t>
                      </a:r>
                    </a:p>
                  </a:txBody>
                  <a:tcPr marL="91450" marR="91450" marT="45725" marB="45725" anchor="ctr">
                    <a:solidFill>
                      <a:srgbClr val="FFFBED"/>
                    </a:solidFill>
                  </a:tcPr>
                </a:tc>
                <a:extLst>
                  <a:ext uri="{0D108BD9-81ED-4DB2-BD59-A6C34878D82A}">
                    <a16:rowId xmlns:a16="http://schemas.microsoft.com/office/drawing/2014/main" val="3769328198"/>
                  </a:ext>
                </a:extLst>
              </a:tr>
              <a:tr h="895902">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På dagen</a:t>
                      </a:r>
                      <a:endParaRPr sz="1200" b="0" i="0" dirty="0">
                        <a:solidFill>
                          <a:srgbClr val="480062"/>
                        </a:solidFill>
                        <a:latin typeface="Montserrat Medium" pitchFamily="2" charset="77"/>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 og frivillig mødes på et aftalt sted og følges til plejehjemmet</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extLst>
                  <a:ext uri="{0D108BD9-81ED-4DB2-BD59-A6C34878D82A}">
                    <a16:rowId xmlns:a16="http://schemas.microsoft.com/office/drawing/2014/main" val="2628102542"/>
                  </a:ext>
                </a:extLst>
              </a:tr>
              <a:tr h="1036804">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Første møde og match</a:t>
                      </a:r>
                      <a:endParaRPr sz="1200" b="0" i="0" dirty="0">
                        <a:solidFill>
                          <a:srgbClr val="480062"/>
                        </a:solidFill>
                        <a:latin typeface="Montserrat Medium" pitchFamily="2" charset="77"/>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Rundvisning og hilse på, herunder afklare rammer og indhold for samarbejdet</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Fortæller, hvem der er kontaktperson og praktisk information</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Fortæller om plejehjemmets aktiviteter, værdigrundlag, tavshedspligt eller lign. </a:t>
                      </a: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Kontaktperson plejehjem</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extLst>
                  <a:ext uri="{0D108BD9-81ED-4DB2-BD59-A6C34878D82A}">
                    <a16:rowId xmlns:a16="http://schemas.microsoft.com/office/drawing/2014/main" val="3357667798"/>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Drejebog – forventningsafstemning og første besøg</a:t>
            </a:r>
            <a:endParaRPr lang="da-DK" sz="2600" dirty="0"/>
          </a:p>
        </p:txBody>
      </p:sp>
    </p:spTree>
    <p:extLst>
      <p:ext uri="{BB962C8B-B14F-4D97-AF65-F5344CB8AC3E}">
        <p14:creationId xmlns:p14="http://schemas.microsoft.com/office/powerpoint/2010/main" val="2401086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4">
            <a:extLst>
              <a:ext uri="{FF2B5EF4-FFF2-40B4-BE49-F238E27FC236}">
                <a16:creationId xmlns:a16="http://schemas.microsoft.com/office/drawing/2014/main" id="{EB114404-DFF5-28C8-3011-3D7035367C71}"/>
              </a:ext>
            </a:extLst>
          </p:cNvPr>
          <p:cNvGraphicFramePr>
            <a:graphicFrameLocks noGrp="1"/>
          </p:cNvGraphicFramePr>
          <p:nvPr>
            <p:ph idx="1"/>
          </p:nvPr>
        </p:nvGraphicFramePr>
        <p:xfrm>
          <a:off x="483905" y="1270769"/>
          <a:ext cx="11224191" cy="5282100"/>
        </p:xfrm>
        <a:graphic>
          <a:graphicData uri="http://schemas.openxmlformats.org/drawingml/2006/table">
            <a:tbl>
              <a:tblPr firstRow="1" bandRow="1">
                <a:tableStyleId>{00A15C55-8517-42AA-B614-E9B94910E393}</a:tableStyleId>
              </a:tblPr>
              <a:tblGrid>
                <a:gridCol w="1888182">
                  <a:extLst>
                    <a:ext uri="{9D8B030D-6E8A-4147-A177-3AD203B41FA5}">
                      <a16:colId xmlns:a16="http://schemas.microsoft.com/office/drawing/2014/main" val="2998054606"/>
                    </a:ext>
                  </a:extLst>
                </a:gridCol>
                <a:gridCol w="4743088">
                  <a:extLst>
                    <a:ext uri="{9D8B030D-6E8A-4147-A177-3AD203B41FA5}">
                      <a16:colId xmlns:a16="http://schemas.microsoft.com/office/drawing/2014/main" val="1380894094"/>
                    </a:ext>
                  </a:extLst>
                </a:gridCol>
                <a:gridCol w="2486025">
                  <a:extLst>
                    <a:ext uri="{9D8B030D-6E8A-4147-A177-3AD203B41FA5}">
                      <a16:colId xmlns:a16="http://schemas.microsoft.com/office/drawing/2014/main" val="419668348"/>
                    </a:ext>
                  </a:extLst>
                </a:gridCol>
                <a:gridCol w="2106896">
                  <a:extLst>
                    <a:ext uri="{9D8B030D-6E8A-4147-A177-3AD203B41FA5}">
                      <a16:colId xmlns:a16="http://schemas.microsoft.com/office/drawing/2014/main" val="2826354420"/>
                    </a:ext>
                  </a:extLst>
                </a:gridCol>
              </a:tblGrid>
              <a:tr h="529454">
                <a:tc>
                  <a:txBody>
                    <a:bodyPr/>
                    <a:lstStyle/>
                    <a:p>
                      <a:pPr algn="l"/>
                      <a:r>
                        <a:rPr lang="da-DK" sz="1400" b="0" i="0" dirty="0">
                          <a:solidFill>
                            <a:srgbClr val="480062"/>
                          </a:solidFill>
                          <a:latin typeface="Montserrat Medium" pitchFamily="2" charset="77"/>
                          <a:cs typeface="Arial" panose="020B0604020202020204" pitchFamily="34" charset="0"/>
                        </a:rPr>
                        <a:t>HVAD</a:t>
                      </a:r>
                    </a:p>
                  </a:txBody>
                  <a:tcPr anchor="ctr">
                    <a:solidFill>
                      <a:srgbClr val="FFA336"/>
                    </a:solidFill>
                  </a:tcPr>
                </a:tc>
                <a:tc>
                  <a:txBody>
                    <a:bodyPr/>
                    <a:lstStyle/>
                    <a:p>
                      <a:pPr algn="l"/>
                      <a:r>
                        <a:rPr lang="da-DK" sz="1400" b="0" i="0" dirty="0">
                          <a:solidFill>
                            <a:srgbClr val="480062"/>
                          </a:solidFill>
                          <a:latin typeface="Montserrat Medium" pitchFamily="2" charset="77"/>
                        </a:rPr>
                        <a:t>HVORDAN</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METODE</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HVEM</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extLst>
                  <a:ext uri="{0D108BD9-81ED-4DB2-BD59-A6C34878D82A}">
                    <a16:rowId xmlns:a16="http://schemas.microsoft.com/office/drawing/2014/main" val="3716997664"/>
                  </a:ext>
                </a:extLst>
              </a:tr>
              <a:tr h="1078871">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Opstart frivillig</a:t>
                      </a:r>
                      <a:endParaRPr sz="1200" b="0" i="0" dirty="0">
                        <a:solidFill>
                          <a:srgbClr val="480062"/>
                        </a:solidFill>
                        <a:latin typeface="Montserrat Medium" pitchFamily="2" charset="77"/>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Den frivillige møder selv ind, henter navneskilt og evt. materialer til aktiviteten. Den frivillige er selv ansvarlig for udførelsen men kan søge støtte og sparring </a:t>
                      </a: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God idé med navneskilt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Frivillige </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Kontaktperson plejehjem</a:t>
                      </a:r>
                    </a:p>
                  </a:txBody>
                  <a:tcPr marL="91450" marR="91450" marT="45725" marB="45725" anchor="ctr">
                    <a:solidFill>
                      <a:srgbClr val="FAF2D6"/>
                    </a:solidFill>
                  </a:tcPr>
                </a:tc>
                <a:extLst>
                  <a:ext uri="{0D108BD9-81ED-4DB2-BD59-A6C34878D82A}">
                    <a16:rowId xmlns:a16="http://schemas.microsoft.com/office/drawing/2014/main" val="432212436"/>
                  </a:ext>
                </a:extLst>
              </a:tr>
              <a:tr h="807081">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Koordinators rolle og opgave</a:t>
                      </a:r>
                      <a:endParaRPr sz="1200" b="0" i="0" dirty="0">
                        <a:solidFill>
                          <a:srgbClr val="480062"/>
                        </a:solidFill>
                        <a:latin typeface="Montserrat Medium" pitchFamily="2" charset="77"/>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Koordinatoren er med  på sidelinjen, indtil den frivillige og plejehjemmet føler sig trygge</a:t>
                      </a: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extLst>
                  <a:ext uri="{0D108BD9-81ED-4DB2-BD59-A6C34878D82A}">
                    <a16:rowId xmlns:a16="http://schemas.microsoft.com/office/drawing/2014/main" val="3769328198"/>
                  </a:ext>
                </a:extLst>
              </a:tr>
              <a:tr h="895902">
                <a:tc>
                  <a:txBody>
                    <a:bodyPr/>
                    <a:lstStyle/>
                    <a:p>
                      <a:pPr marL="0" marR="0" lvl="0" indent="0" algn="l" defTabSz="914400" rtl="0" eaLnBrk="1" fontAlgn="auto" latinLnBrk="0" hangingPunct="1">
                        <a:lnSpc>
                          <a:spcPct val="100000"/>
                        </a:lnSpc>
                        <a:spcBef>
                          <a:spcPts val="0"/>
                        </a:spcBef>
                        <a:spcAft>
                          <a:spcPts val="0"/>
                        </a:spcAft>
                        <a:buClr>
                          <a:schemeClr val="lt1"/>
                        </a:buClr>
                        <a:buSzPts val="1400"/>
                        <a:buFont typeface="Montserrat Medium"/>
                        <a:buNone/>
                        <a:tabLst/>
                        <a:defRPr/>
                      </a:pPr>
                      <a:r>
                        <a:rPr lang="da-DK" sz="1200" b="0" i="0" dirty="0">
                          <a:solidFill>
                            <a:srgbClr val="480062"/>
                          </a:solidFill>
                          <a:latin typeface="Montserrat Medium" pitchFamily="2" charset="77"/>
                          <a:ea typeface="Montserrat Medium"/>
                          <a:cs typeface="Montserrat Medium"/>
                          <a:sym typeface="Montserrat Medium"/>
                        </a:rPr>
                        <a:t>Kontaktpersons rolle og opgave</a:t>
                      </a:r>
                    </a:p>
                  </a:txBody>
                  <a:tcPr marL="91450" marR="91450" marT="45725" marB="45725"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Tager imod den frivillige og være til rådighed for støtte og sparring</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Hvis aktiviteten foregår udenfor kontaktpersonens arbejdstid, sørge for anden kontaktperson til at tage imod og være til rådighed for støtte og sparring</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Giver den frivillige besked om ændringen</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Kontaktperson plejehjem</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extLst>
                  <a:ext uri="{0D108BD9-81ED-4DB2-BD59-A6C34878D82A}">
                    <a16:rowId xmlns:a16="http://schemas.microsoft.com/office/drawing/2014/main" val="2628102542"/>
                  </a:ext>
                </a:extLst>
              </a:tr>
              <a:tr h="1036804">
                <a:tc>
                  <a:txBody>
                    <a:bodyPr/>
                    <a:lstStyle/>
                    <a:p>
                      <a:pPr marL="0" marR="0" lvl="0" indent="0" algn="l" defTabSz="914400" rtl="0" eaLnBrk="1" fontAlgn="auto" latinLnBrk="0" hangingPunct="1">
                        <a:lnSpc>
                          <a:spcPct val="100000"/>
                        </a:lnSpc>
                        <a:spcBef>
                          <a:spcPts val="0"/>
                        </a:spcBef>
                        <a:spcAft>
                          <a:spcPts val="0"/>
                        </a:spcAft>
                        <a:buClr>
                          <a:schemeClr val="lt1"/>
                        </a:buClr>
                        <a:buSzPts val="1400"/>
                        <a:buFont typeface="Montserrat Medium"/>
                        <a:buNone/>
                        <a:tabLst/>
                        <a:defRPr/>
                      </a:pPr>
                      <a:r>
                        <a:rPr lang="da-DK" sz="1200" b="0" i="0" dirty="0">
                          <a:solidFill>
                            <a:srgbClr val="480062"/>
                          </a:solidFill>
                          <a:latin typeface="Montserrat Medium" pitchFamily="2" charset="77"/>
                          <a:ea typeface="Montserrat Medium"/>
                          <a:cs typeface="Montserrat Medium"/>
                          <a:sym typeface="Montserrat Medium"/>
                        </a:rPr>
                        <a:t>Information personale og beboere</a:t>
                      </a:r>
                    </a:p>
                  </a:txBody>
                  <a:tcPr marL="91450" marR="91450" marT="45725" marB="45725"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Sikrer, at beboerne og det øvrige personale ved, at den frivillige kommer og deltager som frivillig i en aftalt aktivitet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Informere om det på: uge-afdelingsmøder samt i nyhedsbrev/avis eller lign.</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Leder af plejehjem</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Kontaktperson plejehjem</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extLst>
                  <a:ext uri="{0D108BD9-81ED-4DB2-BD59-A6C34878D82A}">
                    <a16:rowId xmlns:a16="http://schemas.microsoft.com/office/drawing/2014/main" val="3357667798"/>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Drejebog – prøveperiode</a:t>
            </a:r>
            <a:endParaRPr lang="da-DK" sz="2600" dirty="0"/>
          </a:p>
        </p:txBody>
      </p:sp>
    </p:spTree>
    <p:extLst>
      <p:ext uri="{BB962C8B-B14F-4D97-AF65-F5344CB8AC3E}">
        <p14:creationId xmlns:p14="http://schemas.microsoft.com/office/powerpoint/2010/main" val="2383179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4">
            <a:extLst>
              <a:ext uri="{FF2B5EF4-FFF2-40B4-BE49-F238E27FC236}">
                <a16:creationId xmlns:a16="http://schemas.microsoft.com/office/drawing/2014/main" id="{EB114404-DFF5-28C8-3011-3D7035367C71}"/>
              </a:ext>
            </a:extLst>
          </p:cNvPr>
          <p:cNvGraphicFramePr>
            <a:graphicFrameLocks noGrp="1"/>
          </p:cNvGraphicFramePr>
          <p:nvPr>
            <p:ph idx="1"/>
          </p:nvPr>
        </p:nvGraphicFramePr>
        <p:xfrm>
          <a:off x="483905" y="1270769"/>
          <a:ext cx="11224191" cy="4561677"/>
        </p:xfrm>
        <a:graphic>
          <a:graphicData uri="http://schemas.openxmlformats.org/drawingml/2006/table">
            <a:tbl>
              <a:tblPr firstRow="1" bandRow="1">
                <a:tableStyleId>{00A15C55-8517-42AA-B614-E9B94910E393}</a:tableStyleId>
              </a:tblPr>
              <a:tblGrid>
                <a:gridCol w="1888182">
                  <a:extLst>
                    <a:ext uri="{9D8B030D-6E8A-4147-A177-3AD203B41FA5}">
                      <a16:colId xmlns:a16="http://schemas.microsoft.com/office/drawing/2014/main" val="2998054606"/>
                    </a:ext>
                  </a:extLst>
                </a:gridCol>
                <a:gridCol w="4743088">
                  <a:extLst>
                    <a:ext uri="{9D8B030D-6E8A-4147-A177-3AD203B41FA5}">
                      <a16:colId xmlns:a16="http://schemas.microsoft.com/office/drawing/2014/main" val="1380894094"/>
                    </a:ext>
                  </a:extLst>
                </a:gridCol>
                <a:gridCol w="2486025">
                  <a:extLst>
                    <a:ext uri="{9D8B030D-6E8A-4147-A177-3AD203B41FA5}">
                      <a16:colId xmlns:a16="http://schemas.microsoft.com/office/drawing/2014/main" val="419668348"/>
                    </a:ext>
                  </a:extLst>
                </a:gridCol>
                <a:gridCol w="2106896">
                  <a:extLst>
                    <a:ext uri="{9D8B030D-6E8A-4147-A177-3AD203B41FA5}">
                      <a16:colId xmlns:a16="http://schemas.microsoft.com/office/drawing/2014/main" val="2826354420"/>
                    </a:ext>
                  </a:extLst>
                </a:gridCol>
              </a:tblGrid>
              <a:tr h="529454">
                <a:tc>
                  <a:txBody>
                    <a:bodyPr/>
                    <a:lstStyle/>
                    <a:p>
                      <a:pPr algn="l"/>
                      <a:r>
                        <a:rPr lang="da-DK" sz="1400" b="0" i="0" dirty="0">
                          <a:solidFill>
                            <a:srgbClr val="480062"/>
                          </a:solidFill>
                          <a:latin typeface="Montserrat Medium" pitchFamily="2" charset="77"/>
                          <a:cs typeface="Arial" panose="020B0604020202020204" pitchFamily="34" charset="0"/>
                        </a:rPr>
                        <a:t>HVAD</a:t>
                      </a:r>
                    </a:p>
                  </a:txBody>
                  <a:tcPr anchor="ctr">
                    <a:solidFill>
                      <a:srgbClr val="FFA336"/>
                    </a:solidFill>
                  </a:tcPr>
                </a:tc>
                <a:tc>
                  <a:txBody>
                    <a:bodyPr/>
                    <a:lstStyle/>
                    <a:p>
                      <a:pPr algn="l"/>
                      <a:r>
                        <a:rPr lang="da-DK" sz="1400" b="0" i="0" dirty="0">
                          <a:solidFill>
                            <a:srgbClr val="480062"/>
                          </a:solidFill>
                          <a:latin typeface="Montserrat Medium" pitchFamily="2" charset="77"/>
                        </a:rPr>
                        <a:t>HVORDAN</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METODE</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HVEM</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extLst>
                  <a:ext uri="{0D108BD9-81ED-4DB2-BD59-A6C34878D82A}">
                    <a16:rowId xmlns:a16="http://schemas.microsoft.com/office/drawing/2014/main" val="3716997664"/>
                  </a:ext>
                </a:extLst>
              </a:tr>
              <a:tr h="1078871">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Evaluering af prøveperiode frivillig</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Afstem med den frivillige om motivation, ønske og interesse for at fortsætte som besøgsven – aftal og foretag justeringer ved behov</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Fysisk møde eller telefonsamtale</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Frivillig</a:t>
                      </a:r>
                    </a:p>
                    <a:p>
                      <a:pPr marL="0" marR="0" lvl="0" indent="0" algn="l" rtl="0">
                        <a:lnSpc>
                          <a:spcPct val="13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p>
                  </a:txBody>
                  <a:tcPr marL="91450" marR="91450" marT="45725" marB="45725" anchor="ctr">
                    <a:solidFill>
                      <a:srgbClr val="FAF2D6"/>
                    </a:solidFill>
                  </a:tcPr>
                </a:tc>
                <a:extLst>
                  <a:ext uri="{0D108BD9-81ED-4DB2-BD59-A6C34878D82A}">
                    <a16:rowId xmlns:a16="http://schemas.microsoft.com/office/drawing/2014/main" val="432212436"/>
                  </a:ext>
                </a:extLst>
              </a:tr>
              <a:tr h="807081">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Evaluering af prøveperiode plejehjem</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Afstem med plejehjemmet om de ønsker at fortsætte samarbejdet med den frivillige – aftal og foretage justeringer ved behov</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Telefonsamtale eller mail</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Kontaktperson plejehjem</a:t>
                      </a:r>
                    </a:p>
                    <a:p>
                      <a:pPr marL="0" marR="0" lvl="0" indent="0" algn="l" rtl="0">
                        <a:lnSpc>
                          <a:spcPct val="13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 </a:t>
                      </a:r>
                    </a:p>
                  </a:txBody>
                  <a:tcPr marL="91450" marR="91450" marT="45725" marB="45725" anchor="ctr">
                    <a:solidFill>
                      <a:srgbClr val="FFFBED"/>
                    </a:solidFill>
                  </a:tcPr>
                </a:tc>
                <a:extLst>
                  <a:ext uri="{0D108BD9-81ED-4DB2-BD59-A6C34878D82A}">
                    <a16:rowId xmlns:a16="http://schemas.microsoft.com/office/drawing/2014/main" val="3769328198"/>
                  </a:ext>
                </a:extLst>
              </a:tr>
              <a:tr h="895902">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Aftaler med frivillig</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defTabSz="914400" rtl="0" eaLnBrk="1" fontAlgn="auto" latinLnBrk="0" hangingPunct="1">
                        <a:lnSpc>
                          <a:spcPct val="13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Sikrer, at den frivillige er med på, at koordinator skal kontaktes, hvis der er noget, der driller.</a:t>
                      </a:r>
                      <a:endParaRPr lang="da-DK" sz="1200" b="0" i="0" dirty="0">
                        <a:latin typeface="Montserrat" pitchFamily="2" charset="77"/>
                      </a:endParaRPr>
                    </a:p>
                  </a:txBody>
                  <a:tcPr marL="91450" marR="91450" marT="45725" marB="45725" anchor="ctr">
                    <a:solidFill>
                      <a:srgbClr val="FAF2D6"/>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Fysisk møde eller telefonsamtale</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extLst>
                  <a:ext uri="{0D108BD9-81ED-4DB2-BD59-A6C34878D82A}">
                    <a16:rowId xmlns:a16="http://schemas.microsoft.com/office/drawing/2014/main" val="2628102542"/>
                  </a:ext>
                </a:extLst>
              </a:tr>
              <a:tr h="1036804">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Aftaler med plejehjem</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defTabSz="914400" rtl="0" eaLnBrk="1" fontAlgn="auto" latinLnBrk="0" hangingPunct="1">
                        <a:lnSpc>
                          <a:spcPct val="13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Sikrer, at plejehjemmet er med på, at koordinator skal kontaktes, hvis der er noget, der driller.</a:t>
                      </a:r>
                      <a:endParaRPr lang="da-DK" sz="1200" b="0" i="0" dirty="0">
                        <a:latin typeface="Montserrat" pitchFamily="2" charset="77"/>
                      </a:endParaRPr>
                    </a:p>
                  </a:txBody>
                  <a:tcPr marL="91450" marR="91450" marT="45725" marB="45725" anchor="ctr">
                    <a:solidFill>
                      <a:srgbClr val="FFFBED"/>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Telefonsamtale eller mail</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extLst>
                  <a:ext uri="{0D108BD9-81ED-4DB2-BD59-A6C34878D82A}">
                    <a16:rowId xmlns:a16="http://schemas.microsoft.com/office/drawing/2014/main" val="3357667798"/>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Drejebog – evaluering og opfølgning </a:t>
            </a:r>
            <a:endParaRPr lang="da-DK" sz="2600" dirty="0"/>
          </a:p>
        </p:txBody>
      </p:sp>
    </p:spTree>
    <p:extLst>
      <p:ext uri="{BB962C8B-B14F-4D97-AF65-F5344CB8AC3E}">
        <p14:creationId xmlns:p14="http://schemas.microsoft.com/office/powerpoint/2010/main" val="415613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3303918"/>
          </a:xfrm>
          <a:prstGeom prst="rect">
            <a:avLst/>
          </a:prstGeom>
          <a:noFill/>
        </p:spPr>
        <p:txBody>
          <a:bodyPr wrap="square" rtlCol="0">
            <a:spAutoFit/>
          </a:bodyPr>
          <a:lstStyle/>
          <a:p>
            <a:pPr marL="0" indent="0">
              <a:lnSpc>
                <a:spcPct val="130000"/>
              </a:lnSpc>
              <a:buNone/>
            </a:pPr>
            <a:r>
              <a:rPr lang="da-DK" b="1" dirty="0">
                <a:solidFill>
                  <a:srgbClr val="480062"/>
                </a:solidFill>
                <a:latin typeface="Montserrat SemiBold" pitchFamily="2" charset="77"/>
              </a:rPr>
              <a:t>Konkrete roller og opgaver</a:t>
            </a:r>
          </a:p>
          <a:p>
            <a:pPr marL="0" indent="0">
              <a:lnSpc>
                <a:spcPct val="130000"/>
              </a:lnSpc>
              <a:buNone/>
            </a:pPr>
            <a:r>
              <a:rPr lang="da-DK" sz="1600" dirty="0">
                <a:solidFill>
                  <a:srgbClr val="480062"/>
                </a:solidFill>
                <a:latin typeface="Montserrat" pitchFamily="2" charset="77"/>
              </a:rPr>
              <a:t>De frivillige besøgsvenner har ofte svært ved at tage initiativ til en aktivitet eller i en samtale. Derfor er det en fordel at aftale en konkret opgave eller rolle, som I har brug for, at den frivillige løser. Det hjælper også samtalen på vej, hvis den frivillige og beboeren mødes om en konkret aktivitet fx et spil, havearbejde eller en gåtur, da det er med til at skabe en ramme for en samtale. </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47915" y="1400783"/>
            <a:ext cx="5399147" cy="4864345"/>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da-DK" sz="1600" b="1" dirty="0">
                <a:solidFill>
                  <a:srgbClr val="480062"/>
                </a:solidFill>
                <a:latin typeface="Montserrat" pitchFamily="2" charset="77"/>
              </a:rPr>
              <a:t>Anbefaling: </a:t>
            </a:r>
            <a:r>
              <a:rPr lang="da-DK" sz="1600" dirty="0">
                <a:solidFill>
                  <a:srgbClr val="480062"/>
                </a:solidFill>
                <a:latin typeface="Montserrat" pitchFamily="2" charset="77"/>
              </a:rPr>
              <a:t>Tag afsæt i jeres uge- eller aktivitetsskema og find konkrete opgaver og roller, som den frivillige kan byde ind med – der skal ikke opfindes nye opgaver men skabes match (se slide 20 eksempel på ugeskema). </a:t>
            </a:r>
          </a:p>
          <a:p>
            <a:pPr marL="285750" indent="-285750">
              <a:lnSpc>
                <a:spcPct val="130000"/>
              </a:lnSpc>
              <a:buFont typeface="Arial" panose="020B0604020202020204" pitchFamily="34" charset="0"/>
              <a:buChar char="•"/>
            </a:pPr>
            <a:r>
              <a:rPr lang="da-DK" sz="1600" b="1" dirty="0">
                <a:solidFill>
                  <a:srgbClr val="480062"/>
                </a:solidFill>
                <a:latin typeface="Montserrat" pitchFamily="2" charset="77"/>
              </a:rPr>
              <a:t>Anbefaling: </a:t>
            </a:r>
            <a:r>
              <a:rPr lang="da-DK" sz="1600" dirty="0">
                <a:solidFill>
                  <a:srgbClr val="480062"/>
                </a:solidFill>
                <a:latin typeface="Montserrat" pitchFamily="2" charset="77"/>
              </a:rPr>
              <a:t>Vær opmærksom på, at de frivillige kan have behov for at nærme sig opgaven og rollen ved at sidde og kigge på i starten for på den måde at tilegne sig og forstå, hvad opgaven går ud på og egen rolle i aktiviteten.</a:t>
            </a:r>
          </a:p>
          <a:p>
            <a:pPr marL="285750" indent="-285750">
              <a:lnSpc>
                <a:spcPct val="130000"/>
              </a:lnSpc>
              <a:buFont typeface="Arial" panose="020B0604020202020204" pitchFamily="34" charset="0"/>
              <a:buChar char="•"/>
            </a:pPr>
            <a:r>
              <a:rPr lang="da-DK" sz="1600" b="1" dirty="0">
                <a:solidFill>
                  <a:srgbClr val="480062"/>
                </a:solidFill>
                <a:latin typeface="Montserrat" pitchFamily="2" charset="77"/>
              </a:rPr>
              <a:t>Anbefaling: </a:t>
            </a:r>
            <a:r>
              <a:rPr lang="da-DK" sz="1600" dirty="0">
                <a:solidFill>
                  <a:srgbClr val="480062"/>
                </a:solidFill>
                <a:latin typeface="Montserrat" pitchFamily="2" charset="77"/>
              </a:rPr>
              <a:t>Send en sms til den frivillige et par dage inden, hvor du fortæller om den aktivitet/opgave, som den frivillige møder ind til særligt, hvis der er ændringer den dag, den frivillige kommer.</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3"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panose="02000505000000020004" pitchFamily="2" charset="77"/>
              </a:rPr>
              <a:t>Værd at vide som plejehjem – hvad kræver det?</a:t>
            </a:r>
          </a:p>
        </p:txBody>
      </p:sp>
    </p:spTree>
    <p:extLst>
      <p:ext uri="{BB962C8B-B14F-4D97-AF65-F5344CB8AC3E}">
        <p14:creationId xmlns:p14="http://schemas.microsoft.com/office/powerpoint/2010/main" val="3256589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4584268"/>
          </a:xfrm>
          <a:prstGeom prst="rect">
            <a:avLst/>
          </a:prstGeom>
          <a:noFill/>
        </p:spPr>
        <p:txBody>
          <a:bodyPr wrap="square" rtlCol="0">
            <a:spAutoFit/>
          </a:bodyPr>
          <a:lstStyle/>
          <a:p>
            <a:pPr marL="0" indent="0">
              <a:lnSpc>
                <a:spcPct val="130000"/>
              </a:lnSpc>
              <a:buNone/>
            </a:pPr>
            <a:r>
              <a:rPr lang="da-DK" b="1" dirty="0">
                <a:solidFill>
                  <a:srgbClr val="480062"/>
                </a:solidFill>
                <a:latin typeface="Montserrat SemiBold" pitchFamily="2" charset="77"/>
              </a:rPr>
              <a:t>Tid</a:t>
            </a:r>
          </a:p>
          <a:p>
            <a:pPr marL="0" indent="0">
              <a:lnSpc>
                <a:spcPct val="130000"/>
              </a:lnSpc>
              <a:buNone/>
            </a:pPr>
            <a:r>
              <a:rPr lang="da-DK" sz="1600" dirty="0">
                <a:solidFill>
                  <a:srgbClr val="480062"/>
                </a:solidFill>
                <a:latin typeface="Montserrat" pitchFamily="2" charset="77"/>
              </a:rPr>
              <a:t>Det tager tid at have besøgsvenner fra Venskaberne særligt i opstarten, hvor de frivillige skal finde sig til rette både i huset og med opgaven.</a:t>
            </a:r>
          </a:p>
          <a:p>
            <a:pPr marL="285750" indent="-285750">
              <a:lnSpc>
                <a:spcPct val="130000"/>
              </a:lnSpc>
              <a:buFont typeface="Arial" panose="020B0604020202020204" pitchFamily="34" charset="0"/>
              <a:buChar char="•"/>
            </a:pPr>
            <a:r>
              <a:rPr lang="da-DK" sz="1600" b="1" dirty="0">
                <a:solidFill>
                  <a:srgbClr val="480062"/>
                </a:solidFill>
                <a:latin typeface="Montserrat" pitchFamily="2" charset="77"/>
              </a:rPr>
              <a:t>Anbefaling: </a:t>
            </a:r>
            <a:r>
              <a:rPr lang="da-DK" sz="1600" dirty="0">
                <a:solidFill>
                  <a:srgbClr val="480062"/>
                </a:solidFill>
                <a:latin typeface="Montserrat" pitchFamily="2" charset="77"/>
              </a:rPr>
              <a:t>Fortæl gerne om plejehjemmets husregler eller værdier. Det hjælper både jer og den frivillige med at komme godt fra start (se slide 23 eksempel på Leveregler).</a:t>
            </a:r>
          </a:p>
          <a:p>
            <a:pPr marL="285750" indent="-285750">
              <a:lnSpc>
                <a:spcPct val="130000"/>
              </a:lnSpc>
              <a:buFont typeface="Arial" panose="020B0604020202020204" pitchFamily="34" charset="0"/>
              <a:buChar char="•"/>
            </a:pPr>
            <a:r>
              <a:rPr lang="da-DK" sz="1600" b="1" dirty="0">
                <a:solidFill>
                  <a:srgbClr val="480062"/>
                </a:solidFill>
                <a:latin typeface="Montserrat" pitchFamily="2" charset="77"/>
              </a:rPr>
              <a:t>Anbefaling: </a:t>
            </a:r>
            <a:r>
              <a:rPr lang="da-DK" sz="1600" dirty="0">
                <a:solidFill>
                  <a:srgbClr val="480062"/>
                </a:solidFill>
                <a:latin typeface="Montserrat" pitchFamily="2" charset="77"/>
              </a:rPr>
              <a:t>Lav gerne en frivilligaftale der indeholder konkrete aftaler om frivilligopgaven, rammerne for opgaven og om der er særlige behov, der skal tages hensyn til (Se frivilligaftale i skabelonmappen).</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47915" y="1400783"/>
            <a:ext cx="5399147" cy="1806072"/>
          </a:xfrm>
          <a:prstGeom prst="rect">
            <a:avLst/>
          </a:prstGeom>
          <a:noFill/>
        </p:spPr>
        <p:txBody>
          <a:bodyPr wrap="square" rtlCol="0">
            <a:spAutoFit/>
          </a:bodyPr>
          <a:lstStyle/>
          <a:p>
            <a:pPr>
              <a:lnSpc>
                <a:spcPct val="130000"/>
              </a:lnSpc>
            </a:pPr>
            <a:r>
              <a:rPr lang="da-DK" b="1" dirty="0">
                <a:solidFill>
                  <a:srgbClr val="480062"/>
                </a:solidFill>
                <a:effectLst/>
                <a:latin typeface="Montserrat SemiBold" pitchFamily="2" charset="77"/>
                <a:ea typeface="Calibri" panose="020F0502020204030204" pitchFamily="34" charset="0"/>
              </a:rPr>
              <a:t>Vær opmærksom på forsikring</a:t>
            </a:r>
          </a:p>
          <a:p>
            <a:pPr marL="342900" lvl="0" indent="-342900">
              <a:lnSpc>
                <a:spcPct val="130000"/>
              </a:lnSpc>
              <a:spcAft>
                <a:spcPts val="800"/>
              </a:spcAft>
              <a:buFont typeface="Arial" panose="020B0604020202020204" pitchFamily="34" charset="0"/>
              <a:buChar char="•"/>
              <a:tabLst>
                <a:tab pos="457200" algn="l"/>
              </a:tabLst>
            </a:pPr>
            <a:r>
              <a:rPr lang="da-DK" sz="1600" kern="100" dirty="0">
                <a:solidFill>
                  <a:srgbClr val="480062"/>
                </a:solidFill>
                <a:effectLst/>
                <a:latin typeface="Montserrat" pitchFamily="2" charset="77"/>
                <a:ea typeface="Calibri" panose="020F0502020204030204" pitchFamily="34" charset="0"/>
                <a:cs typeface="Times New Roman" panose="02020603050405020304" pitchFamily="18" charset="0"/>
              </a:rPr>
              <a:t>Er de frivillige omfattet af plejehjemmets arbejdsskadeforsikring?</a:t>
            </a:r>
          </a:p>
          <a:p>
            <a:pPr marL="342900" indent="-342900">
              <a:lnSpc>
                <a:spcPct val="130000"/>
              </a:lnSpc>
              <a:spcAft>
                <a:spcPts val="800"/>
              </a:spcAft>
              <a:buFont typeface="Arial" panose="020B0604020202020204" pitchFamily="34" charset="0"/>
              <a:buChar char="•"/>
              <a:tabLst>
                <a:tab pos="457200" algn="l"/>
              </a:tabLst>
            </a:pPr>
            <a:r>
              <a:rPr lang="da-DK" sz="1600" kern="100" dirty="0">
                <a:solidFill>
                  <a:srgbClr val="480062"/>
                </a:solidFill>
                <a:effectLst/>
                <a:latin typeface="Montserrat" pitchFamily="2" charset="77"/>
                <a:ea typeface="Calibri" panose="020F0502020204030204" pitchFamily="34" charset="0"/>
                <a:cs typeface="Times New Roman" panose="02020603050405020304" pitchFamily="18" charset="0"/>
              </a:rPr>
              <a:t>Har de frivillige selv ansvar for at have en personlig ansvars-ulykkesforsikring? </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3"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panose="02000505000000020004" pitchFamily="2" charset="77"/>
              </a:rPr>
              <a:t>Værd at vide som plejehjem – hvad kræver det?</a:t>
            </a:r>
          </a:p>
        </p:txBody>
      </p:sp>
    </p:spTree>
    <p:extLst>
      <p:ext uri="{BB962C8B-B14F-4D97-AF65-F5344CB8AC3E}">
        <p14:creationId xmlns:p14="http://schemas.microsoft.com/office/powerpoint/2010/main" val="2638541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4584268"/>
          </a:xfrm>
          <a:prstGeom prst="rect">
            <a:avLst/>
          </a:prstGeom>
          <a:noFill/>
        </p:spPr>
        <p:txBody>
          <a:bodyPr wrap="square" rtlCol="0">
            <a:spAutoFit/>
          </a:bodyPr>
          <a:lstStyle/>
          <a:p>
            <a:pPr marL="0" indent="0">
              <a:lnSpc>
                <a:spcPct val="130000"/>
              </a:lnSpc>
              <a:buNone/>
            </a:pPr>
            <a:r>
              <a:rPr lang="da-DK" b="1" dirty="0">
                <a:solidFill>
                  <a:srgbClr val="480062"/>
                </a:solidFill>
                <a:latin typeface="Montserrat SemiBold" pitchFamily="2" charset="77"/>
              </a:rPr>
              <a:t>Forventningsafstemning</a:t>
            </a:r>
          </a:p>
          <a:p>
            <a:pPr marL="0" indent="0">
              <a:lnSpc>
                <a:spcPct val="130000"/>
              </a:lnSpc>
              <a:buNone/>
            </a:pPr>
            <a:r>
              <a:rPr lang="da-DK" sz="1600" dirty="0">
                <a:solidFill>
                  <a:srgbClr val="480062"/>
                </a:solidFill>
                <a:latin typeface="Montserrat" pitchFamily="2" charset="77"/>
              </a:rPr>
              <a:t>Når man arbejder med frivillige, er det en god idé at afsætte tid til forventningsafstemning, der både styrker samarbejdet og trivslen. Man kan enten gøre det løbende, eller arbejde mere struktureret med det.</a:t>
            </a:r>
          </a:p>
          <a:p>
            <a:pPr marL="285750" indent="-285750">
              <a:lnSpc>
                <a:spcPct val="130000"/>
              </a:lnSpc>
              <a:buFont typeface="Arial" panose="020B0604020202020204" pitchFamily="34" charset="0"/>
              <a:buChar char="•"/>
            </a:pPr>
            <a:r>
              <a:rPr lang="da-DK" sz="1600" b="1" dirty="0">
                <a:solidFill>
                  <a:srgbClr val="480062"/>
                </a:solidFill>
                <a:latin typeface="Montserrat" pitchFamily="2" charset="77"/>
              </a:rPr>
              <a:t>Anbefaling: </a:t>
            </a:r>
            <a:r>
              <a:rPr lang="da-DK" sz="1600" dirty="0">
                <a:solidFill>
                  <a:srgbClr val="480062"/>
                </a:solidFill>
                <a:latin typeface="Montserrat" pitchFamily="2" charset="77"/>
              </a:rPr>
              <a:t>Hold statusmøde enten ved behov eller aftal en fast dag om måneden fx med afsæt i frivilligaftalen. 	</a:t>
            </a:r>
          </a:p>
          <a:p>
            <a:pPr marL="285750" indent="-285750">
              <a:lnSpc>
                <a:spcPct val="130000"/>
              </a:lnSpc>
              <a:buFont typeface="Arial" panose="020B0604020202020204" pitchFamily="34" charset="0"/>
              <a:buChar char="•"/>
            </a:pPr>
            <a:r>
              <a:rPr lang="da-DK" sz="1600" b="1" dirty="0">
                <a:solidFill>
                  <a:srgbClr val="480062"/>
                </a:solidFill>
                <a:latin typeface="Montserrat" pitchFamily="2" charset="77"/>
              </a:rPr>
              <a:t>Anbefaling: </a:t>
            </a:r>
            <a:r>
              <a:rPr lang="da-DK" sz="1600" dirty="0">
                <a:solidFill>
                  <a:srgbClr val="480062"/>
                </a:solidFill>
                <a:latin typeface="Montserrat" pitchFamily="2" charset="77"/>
              </a:rPr>
              <a:t>Tal gerne med den frivillige om demens, og hvad der sker, når en beboer dør på et plejehjem. Det klæder den frivillige bedre på som besøgsven (se slide 24 og 25 samtaleguide og handleplan ved dødsfald).</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3"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panose="02000505000000020004" pitchFamily="2" charset="77"/>
              </a:rPr>
              <a:t>Værd at vide som plejehjem – hvad kræver det?</a:t>
            </a:r>
          </a:p>
        </p:txBody>
      </p:sp>
      <p:sp>
        <p:nvSpPr>
          <p:cNvPr id="3" name="Tekstfelt 2">
            <a:extLst>
              <a:ext uri="{FF2B5EF4-FFF2-40B4-BE49-F238E27FC236}">
                <a16:creationId xmlns:a16="http://schemas.microsoft.com/office/drawing/2014/main" id="{F2811C89-BA7A-46FC-7218-5098ACDF15F5}"/>
              </a:ext>
            </a:extLst>
          </p:cNvPr>
          <p:cNvSpPr txBox="1"/>
          <p:nvPr/>
        </p:nvSpPr>
        <p:spPr>
          <a:xfrm>
            <a:off x="6347915" y="1400783"/>
            <a:ext cx="5399147" cy="4264181"/>
          </a:xfrm>
          <a:prstGeom prst="rect">
            <a:avLst/>
          </a:prstGeom>
          <a:noFill/>
        </p:spPr>
        <p:txBody>
          <a:bodyPr wrap="square" rtlCol="0">
            <a:spAutoFit/>
          </a:bodyPr>
          <a:lstStyle/>
          <a:p>
            <a:pPr marL="0" indent="0">
              <a:lnSpc>
                <a:spcPct val="130000"/>
              </a:lnSpc>
              <a:buNone/>
            </a:pPr>
            <a:r>
              <a:rPr lang="da-DK" b="1" dirty="0">
                <a:solidFill>
                  <a:srgbClr val="480062"/>
                </a:solidFill>
                <a:latin typeface="Montserrat SemiBold" pitchFamily="2" charset="77"/>
              </a:rPr>
              <a:t>Andre anbefalinger</a:t>
            </a:r>
          </a:p>
          <a:p>
            <a:pPr marL="0" indent="0">
              <a:lnSpc>
                <a:spcPct val="130000"/>
              </a:lnSpc>
              <a:buNone/>
            </a:pPr>
            <a:r>
              <a:rPr lang="da-DK" sz="1600" u="sng" dirty="0">
                <a:solidFill>
                  <a:srgbClr val="480062"/>
                </a:solidFill>
                <a:latin typeface="Montserrat" pitchFamily="2" charset="77"/>
              </a:rPr>
              <a:t>Den gode velkomst</a:t>
            </a:r>
          </a:p>
          <a:p>
            <a:pPr marL="285750" indent="-285750">
              <a:lnSpc>
                <a:spcPct val="130000"/>
              </a:lnSpc>
              <a:buFont typeface="Arial" panose="020B0604020202020204" pitchFamily="34" charset="0"/>
              <a:buChar char="•"/>
            </a:pPr>
            <a:r>
              <a:rPr lang="da-DK" sz="1600" dirty="0">
                <a:solidFill>
                  <a:srgbClr val="480062"/>
                </a:solidFill>
                <a:latin typeface="Montserrat" pitchFamily="2" charset="77"/>
              </a:rPr>
              <a:t>Brug navneskilt </a:t>
            </a:r>
            <a:r>
              <a:rPr lang="da-DK" sz="1600" dirty="0">
                <a:solidFill>
                  <a:srgbClr val="480062"/>
                </a:solidFill>
                <a:effectLst/>
                <a:latin typeface="Montserrat" pitchFamily="2" charset="77"/>
                <a:ea typeface="Calibri" panose="020F0502020204030204" pitchFamily="34" charset="0"/>
                <a:cs typeface="Times New Roman" panose="02020603050405020304" pitchFamily="18" charset="0"/>
              </a:rPr>
              <a:t>– Hvis alle andre , personale, elever og afløsere, har et navneskilt, så tilbyd det også til den frivillige. På den måde oplever den frivillige at være en del af huset og bliver set som en del af huset.</a:t>
            </a:r>
          </a:p>
          <a:p>
            <a:pPr marL="285750" indent="-285750">
              <a:lnSpc>
                <a:spcPct val="130000"/>
              </a:lnSpc>
              <a:buFont typeface="Arial" panose="020B0604020202020204" pitchFamily="34" charset="0"/>
              <a:buChar char="•"/>
            </a:pPr>
            <a:r>
              <a:rPr lang="da-DK" sz="1600" dirty="0">
                <a:solidFill>
                  <a:srgbClr val="480062"/>
                </a:solidFill>
                <a:latin typeface="Montserrat" pitchFamily="2" charset="77"/>
              </a:rPr>
              <a:t>Plads i garderoben – Hvis pladsen er til det, så tilbyd gerne de frivillige en fast plads i garderoben. Det styrker følelsen af, at man er</a:t>
            </a:r>
            <a:r>
              <a:rPr lang="da-DK" sz="1600" dirty="0">
                <a:solidFill>
                  <a:srgbClr val="480062"/>
                </a:solidFill>
                <a:effectLst/>
                <a:latin typeface="Montserrat" pitchFamily="2" charset="77"/>
                <a:ea typeface="Calibri" panose="020F0502020204030204" pitchFamily="34" charset="0"/>
                <a:cs typeface="Times New Roman" panose="02020603050405020304" pitchFamily="18" charset="0"/>
              </a:rPr>
              <a:t> en del af huset og bliver set som en del af huset.</a:t>
            </a:r>
            <a:endParaRPr lang="da-DK" sz="1600" dirty="0">
              <a:solidFill>
                <a:srgbClr val="480062"/>
              </a:solidFill>
              <a:latin typeface="Montserrat" pitchFamily="2" charset="77"/>
              <a:ea typeface="Calibri" panose="020F0502020204030204" pitchFamily="34" charset="0"/>
              <a:cs typeface="Times New Roman" panose="02020603050405020304" pitchFamily="18" charset="0"/>
            </a:endParaRPr>
          </a:p>
          <a:p>
            <a:pPr>
              <a:lnSpc>
                <a:spcPct val="130000"/>
              </a:lnSpc>
            </a:pPr>
            <a:r>
              <a:rPr lang="da-DK" sz="1600" u="sng" dirty="0">
                <a:solidFill>
                  <a:srgbClr val="480062"/>
                </a:solidFill>
                <a:latin typeface="Montserrat" pitchFamily="2" charset="77"/>
                <a:ea typeface="Calibri" panose="020F0502020204030204" pitchFamily="34" charset="0"/>
                <a:cs typeface="Times New Roman" panose="02020603050405020304" pitchFamily="18" charset="0"/>
              </a:rPr>
              <a:t>Invitér til sociale arrangementer fx udflugter, sommerfest, julefrokost</a:t>
            </a:r>
            <a:endParaRPr lang="da-DK" sz="1600" dirty="0">
              <a:solidFill>
                <a:srgbClr val="480062"/>
              </a:solidFill>
              <a:latin typeface="Montserrat" pitchFamily="2" charset="77"/>
            </a:endParaRPr>
          </a:p>
        </p:txBody>
      </p:sp>
    </p:spTree>
    <p:extLst>
      <p:ext uri="{BB962C8B-B14F-4D97-AF65-F5344CB8AC3E}">
        <p14:creationId xmlns:p14="http://schemas.microsoft.com/office/powerpoint/2010/main" val="2075123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3904017"/>
          </a:xfrm>
          <a:prstGeom prst="rect">
            <a:avLst/>
          </a:prstGeom>
          <a:noFill/>
        </p:spPr>
        <p:txBody>
          <a:bodyPr wrap="square" rtlCol="0">
            <a:spAutoFit/>
          </a:bodyPr>
          <a:lstStyle/>
          <a:p>
            <a:pPr>
              <a:lnSpc>
                <a:spcPct val="130000"/>
              </a:lnSpc>
            </a:pPr>
            <a:r>
              <a:rPr lang="da-DK" sz="1600" b="1" dirty="0">
                <a:solidFill>
                  <a:srgbClr val="480062"/>
                </a:solidFill>
                <a:latin typeface="Montserrat SemiBold" pitchFamily="2" charset="77"/>
              </a:rPr>
              <a:t>Det frigør tid til at få flere beboere med til en aktivitet </a:t>
            </a:r>
            <a:r>
              <a:rPr lang="da-DK" sz="1400" dirty="0">
                <a:solidFill>
                  <a:srgbClr val="480062"/>
                </a:solidFill>
                <a:latin typeface="Montserrat" pitchFamily="2" charset="77"/>
              </a:rPr>
              <a:t> </a:t>
            </a:r>
          </a:p>
          <a:p>
            <a:pPr>
              <a:lnSpc>
                <a:spcPct val="130000"/>
              </a:lnSpc>
            </a:pPr>
            <a:r>
              <a:rPr lang="da-DK" sz="1600" dirty="0">
                <a:solidFill>
                  <a:srgbClr val="480062"/>
                </a:solidFill>
                <a:latin typeface="Montserrat" pitchFamily="2" charset="77"/>
              </a:rPr>
              <a:t>Eksempel: På Kastanjehusene skal beboerne skubbes i kørestol til fællessang fra plejehjemmet til kirken. Det er normalt personalets opgave men efter, at de frivillige aktivitetsvenner er gået ind i opgaven, har personalet fået mere tid til at opsøge de beboere, som ellers holder sig mest for sig selv, og få dem med til fællessang.</a:t>
            </a:r>
          </a:p>
          <a:p>
            <a:pPr>
              <a:lnSpc>
                <a:spcPct val="130000"/>
              </a:lnSpc>
            </a:pPr>
            <a:endParaRPr lang="da-DK" sz="1600" dirty="0">
              <a:solidFill>
                <a:srgbClr val="480062"/>
              </a:solidFill>
              <a:latin typeface="Montserrat" pitchFamily="2" charset="77"/>
            </a:endParaRPr>
          </a:p>
          <a:p>
            <a:pPr>
              <a:lnSpc>
                <a:spcPct val="130000"/>
              </a:lnSpc>
            </a:pPr>
            <a:r>
              <a:rPr lang="da-DK" sz="1600" b="1" dirty="0">
                <a:solidFill>
                  <a:srgbClr val="480062"/>
                </a:solidFill>
                <a:latin typeface="Montserrat SemiBold" pitchFamily="2" charset="77"/>
              </a:rPr>
              <a:t>Flere beboere får mulighed for at deltage i aktiviteterne</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3" cy="461665"/>
          </a:xfrm>
          <a:prstGeom prst="rect">
            <a:avLst/>
          </a:prstGeom>
          <a:noFill/>
        </p:spPr>
        <p:txBody>
          <a:bodyPr wrap="square" rtlCol="0">
            <a:spAutoFit/>
          </a:bodyPr>
          <a:lstStyle/>
          <a:p>
            <a:pPr marL="0" marR="0" lvl="0" indent="0" algn="l" rtl="0">
              <a:spcBef>
                <a:spcPts val="0"/>
              </a:spcBef>
              <a:spcAft>
                <a:spcPts val="0"/>
              </a:spcAft>
              <a:buNone/>
            </a:pPr>
            <a:r>
              <a:rPr lang="da-DK" sz="2400" dirty="0">
                <a:solidFill>
                  <a:srgbClr val="480062"/>
                </a:solidFill>
                <a:latin typeface="Montserrat Alternates Medium" panose="02000505000000020004" pitchFamily="2" charset="77"/>
              </a:rPr>
              <a:t>Værd at vide som plejehjem – hvad får man ud af det?</a:t>
            </a:r>
          </a:p>
        </p:txBody>
      </p:sp>
      <p:sp>
        <p:nvSpPr>
          <p:cNvPr id="3" name="Tekstfelt 2">
            <a:extLst>
              <a:ext uri="{FF2B5EF4-FFF2-40B4-BE49-F238E27FC236}">
                <a16:creationId xmlns:a16="http://schemas.microsoft.com/office/drawing/2014/main" id="{F2811C89-BA7A-46FC-7218-5098ACDF15F5}"/>
              </a:ext>
            </a:extLst>
          </p:cNvPr>
          <p:cNvSpPr txBox="1"/>
          <p:nvPr/>
        </p:nvSpPr>
        <p:spPr>
          <a:xfrm>
            <a:off x="6347915" y="1400783"/>
            <a:ext cx="5010475" cy="3263907"/>
          </a:xfrm>
          <a:prstGeom prst="rect">
            <a:avLst/>
          </a:prstGeom>
          <a:noFill/>
        </p:spPr>
        <p:txBody>
          <a:bodyPr wrap="square" rtlCol="0">
            <a:spAutoFit/>
          </a:bodyPr>
          <a:lstStyle/>
          <a:p>
            <a:pPr>
              <a:lnSpc>
                <a:spcPct val="130000"/>
              </a:lnSpc>
            </a:pPr>
            <a:r>
              <a:rPr lang="da-DK" sz="1600" b="1" dirty="0">
                <a:solidFill>
                  <a:srgbClr val="480062"/>
                </a:solidFill>
                <a:latin typeface="Montserrat SemiBold" pitchFamily="2" charset="77"/>
              </a:rPr>
              <a:t>Beboerne får flere tilbud og aktiviteter at vælge imellem </a:t>
            </a:r>
          </a:p>
          <a:p>
            <a:pPr>
              <a:lnSpc>
                <a:spcPct val="130000"/>
              </a:lnSpc>
            </a:pPr>
            <a:r>
              <a:rPr lang="da-DK" sz="1600" dirty="0">
                <a:solidFill>
                  <a:srgbClr val="480062"/>
                </a:solidFill>
                <a:latin typeface="Montserrat" pitchFamily="2" charset="77"/>
              </a:rPr>
              <a:t>Eksempel: Når beboerne mødes til spilcafé, er det, med hjælp fra de frivillige aktivitetsvenner, blevet muligt at tilbyde forskellige slags spil, fordi medarbejderen ikke længere er alene om opgaven. Det betyder, at medarbejderen fx kan spille domino med nogle, mens den frivillige aktivitetsven spiller UNO med en anden gruppe.</a:t>
            </a:r>
          </a:p>
        </p:txBody>
      </p:sp>
    </p:spTree>
    <p:extLst>
      <p:ext uri="{BB962C8B-B14F-4D97-AF65-F5344CB8AC3E}">
        <p14:creationId xmlns:p14="http://schemas.microsoft.com/office/powerpoint/2010/main" val="4149154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7" name="Billede 6">
            <a:extLst>
              <a:ext uri="{FF2B5EF4-FFF2-40B4-BE49-F238E27FC236}">
                <a16:creationId xmlns:a16="http://schemas.microsoft.com/office/drawing/2014/main" id="{FF6BBFEA-CF0B-C2E1-C2FD-987209E7E1B7}"/>
              </a:ext>
            </a:extLst>
          </p:cNvPr>
          <p:cNvPicPr>
            <a:picLocks noChangeAspect="1"/>
          </p:cNvPicPr>
          <p:nvPr/>
        </p:nvPicPr>
        <p:blipFill>
          <a:blip r:embed="rId2"/>
          <a:stretch>
            <a:fillRect/>
          </a:stretch>
        </p:blipFill>
        <p:spPr>
          <a:xfrm flipH="1">
            <a:off x="-1" y="1214024"/>
            <a:ext cx="8829675" cy="5643976"/>
          </a:xfrm>
          <a:prstGeom prst="rect">
            <a:avLst/>
          </a:prstGeom>
        </p:spPr>
      </p:pic>
      <p:pic>
        <p:nvPicPr>
          <p:cNvPr id="9" name="Billede 8" descr="Et billede, der indeholder Grafik, kunst, design&#10;&#10;Automatisk genereret beskrivelse">
            <a:extLst>
              <a:ext uri="{FF2B5EF4-FFF2-40B4-BE49-F238E27FC236}">
                <a16:creationId xmlns:a16="http://schemas.microsoft.com/office/drawing/2014/main" id="{1ACB5CF0-CC95-394F-B09F-8EAF68B5F2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968" y="613859"/>
            <a:ext cx="5643976" cy="5643976"/>
          </a:xfrm>
          <a:prstGeom prst="rect">
            <a:avLst/>
          </a:prstGeom>
        </p:spPr>
      </p:pic>
      <p:sp>
        <p:nvSpPr>
          <p:cNvPr id="2" name="Tekstfelt 1">
            <a:extLst>
              <a:ext uri="{FF2B5EF4-FFF2-40B4-BE49-F238E27FC236}">
                <a16:creationId xmlns:a16="http://schemas.microsoft.com/office/drawing/2014/main" id="{065A9FF3-182E-8CA4-A3B6-57C752893B5F}"/>
              </a:ext>
            </a:extLst>
          </p:cNvPr>
          <p:cNvSpPr txBox="1"/>
          <p:nvPr/>
        </p:nvSpPr>
        <p:spPr>
          <a:xfrm>
            <a:off x="6814723" y="2558684"/>
            <a:ext cx="4553309" cy="1754326"/>
          </a:xfrm>
          <a:prstGeom prst="rect">
            <a:avLst/>
          </a:prstGeom>
          <a:noFill/>
        </p:spPr>
        <p:txBody>
          <a:bodyPr wrap="square" rtlCol="0">
            <a:spAutoFit/>
          </a:bodyPr>
          <a:lstStyle/>
          <a:p>
            <a:r>
              <a:rPr lang="da-DK" sz="3600" dirty="0">
                <a:solidFill>
                  <a:srgbClr val="480062"/>
                </a:solidFill>
                <a:latin typeface="Montserrat Alternates Medium" panose="02000505000000020004" pitchFamily="2" charset="77"/>
              </a:rPr>
              <a:t>Her finder du inspiration og redskaber</a:t>
            </a:r>
          </a:p>
        </p:txBody>
      </p:sp>
    </p:spTree>
    <p:extLst>
      <p:ext uri="{BB962C8B-B14F-4D97-AF65-F5344CB8AC3E}">
        <p14:creationId xmlns:p14="http://schemas.microsoft.com/office/powerpoint/2010/main" val="1711128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4329647"/>
          </a:xfrm>
          <a:prstGeom prst="rect">
            <a:avLst/>
          </a:prstGeom>
          <a:noFill/>
        </p:spPr>
        <p:txBody>
          <a:bodyPr wrap="square" rtlCol="0">
            <a:spAutoFit/>
          </a:bodyPr>
          <a:lstStyle/>
          <a:p>
            <a:pPr marL="0" indent="0">
              <a:lnSpc>
                <a:spcPct val="130000"/>
              </a:lnSpc>
              <a:buNone/>
            </a:pPr>
            <a:r>
              <a:rPr lang="da-DK" u="sng" dirty="0">
                <a:solidFill>
                  <a:srgbClr val="480062"/>
                </a:solidFill>
                <a:latin typeface="Montserrat" pitchFamily="2" charset="77"/>
              </a:rPr>
              <a:t>Grundidéen</a:t>
            </a:r>
          </a:p>
          <a:p>
            <a:pPr marL="0" indent="0">
              <a:lnSpc>
                <a:spcPct val="130000"/>
              </a:lnSpc>
              <a:buNone/>
            </a:pPr>
            <a:endParaRPr lang="da-DK" sz="1300" u="sng" dirty="0">
              <a:solidFill>
                <a:srgbClr val="480062"/>
              </a:solidFill>
              <a:latin typeface="Montserrat" pitchFamily="2" charset="77"/>
            </a:endParaRPr>
          </a:p>
          <a:p>
            <a:pPr marL="0" indent="0">
              <a:lnSpc>
                <a:spcPct val="130000"/>
              </a:lnSpc>
              <a:buNone/>
            </a:pPr>
            <a:r>
              <a:rPr lang="da-DK" sz="1300" b="1" dirty="0">
                <a:solidFill>
                  <a:srgbClr val="480062"/>
                </a:solidFill>
                <a:latin typeface="Montserrat SemiBold" pitchFamily="2" charset="77"/>
                <a:ea typeface="Montserrat Light"/>
                <a:cs typeface="Montserrat Light"/>
                <a:sym typeface="Montserrat Light"/>
              </a:rPr>
              <a:t>Nytænke frivillighedens potentiale </a:t>
            </a:r>
          </a:p>
          <a:p>
            <a:pPr marL="0" indent="0">
              <a:lnSpc>
                <a:spcPct val="130000"/>
              </a:lnSpc>
              <a:buNone/>
            </a:pPr>
            <a:r>
              <a:rPr lang="da-DK" sz="1300" dirty="0">
                <a:solidFill>
                  <a:srgbClr val="480062"/>
                </a:solidFill>
                <a:latin typeface="Montserrat" pitchFamily="2" charset="77"/>
                <a:ea typeface="Montserrat Light"/>
                <a:cs typeface="Montserrat Light"/>
                <a:sym typeface="Montserrat Light"/>
              </a:rPr>
              <a:t>Afprøve forskellige modeller for, hvordan man kan være frivillig besøgsven, når man har et handicap, for ældre på plejehjem og andre med handicap på bosted.</a:t>
            </a:r>
          </a:p>
          <a:p>
            <a:pPr marL="0" marR="0" lvl="0" indent="0" algn="l" rtl="0">
              <a:lnSpc>
                <a:spcPct val="130000"/>
              </a:lnSpc>
              <a:spcBef>
                <a:spcPts val="0"/>
              </a:spcBef>
              <a:spcAft>
                <a:spcPts val="0"/>
              </a:spcAft>
              <a:buNone/>
            </a:pPr>
            <a:endParaRPr lang="da-DK" sz="1300" b="1" dirty="0">
              <a:solidFill>
                <a:srgbClr val="480062"/>
              </a:solidFill>
              <a:latin typeface="Montserrat" pitchFamily="2" charset="77"/>
              <a:ea typeface="Montserrat Medium"/>
              <a:cs typeface="Montserrat Medium"/>
              <a:sym typeface="Montserrat Medium"/>
            </a:endParaRPr>
          </a:p>
          <a:p>
            <a:pPr marL="0" marR="0" lvl="0" indent="0" algn="l" rtl="0">
              <a:lnSpc>
                <a:spcPct val="130000"/>
              </a:lnSpc>
              <a:spcBef>
                <a:spcPts val="0"/>
              </a:spcBef>
              <a:spcAft>
                <a:spcPts val="0"/>
              </a:spcAft>
              <a:buNone/>
            </a:pPr>
            <a:r>
              <a:rPr lang="da-DK" sz="1300" b="1" dirty="0">
                <a:solidFill>
                  <a:srgbClr val="480062"/>
                </a:solidFill>
                <a:latin typeface="Montserrat SemiBold" pitchFamily="2" charset="77"/>
                <a:ea typeface="Montserrat Medium"/>
                <a:cs typeface="Montserrat Medium"/>
                <a:sym typeface="Montserrat Medium"/>
              </a:rPr>
              <a:t>En del af et lokal fællesskab</a:t>
            </a:r>
          </a:p>
          <a:p>
            <a:pPr marL="0" marR="0" lvl="0" indent="0" algn="l" rtl="0">
              <a:lnSpc>
                <a:spcPct val="130000"/>
              </a:lnSpc>
              <a:spcBef>
                <a:spcPts val="0"/>
              </a:spcBef>
              <a:spcAft>
                <a:spcPts val="0"/>
              </a:spcAft>
              <a:buNone/>
            </a:pPr>
            <a:r>
              <a:rPr lang="da-DK" sz="1300" dirty="0">
                <a:solidFill>
                  <a:srgbClr val="480062"/>
                </a:solidFill>
                <a:latin typeface="Montserrat" pitchFamily="2" charset="77"/>
                <a:ea typeface="Montserrat Light"/>
                <a:cs typeface="Montserrat Light"/>
                <a:sym typeface="Montserrat Light"/>
              </a:rPr>
              <a:t>De frivillige besøgsvenner får mulighed for at blive en del af et lokalt fællesskab samtidig med, at de gør en frivillig indsats.</a:t>
            </a:r>
          </a:p>
          <a:p>
            <a:pPr marL="0" marR="0" lvl="0" indent="0" algn="l" rtl="0">
              <a:lnSpc>
                <a:spcPct val="130000"/>
              </a:lnSpc>
              <a:spcBef>
                <a:spcPts val="0"/>
              </a:spcBef>
              <a:spcAft>
                <a:spcPts val="0"/>
              </a:spcAft>
              <a:buNone/>
            </a:pPr>
            <a:endParaRPr lang="da-DK" sz="1300" dirty="0">
              <a:solidFill>
                <a:srgbClr val="480062"/>
              </a:solidFill>
              <a:latin typeface="Montserrat" pitchFamily="2" charset="77"/>
              <a:ea typeface="Montserrat Light"/>
              <a:cs typeface="Montserrat Light"/>
              <a:sym typeface="Montserrat Light"/>
            </a:endParaRPr>
          </a:p>
          <a:p>
            <a:pPr marL="0" indent="0">
              <a:lnSpc>
                <a:spcPct val="130000"/>
              </a:lnSpc>
              <a:buNone/>
            </a:pPr>
            <a:r>
              <a:rPr lang="da-DK" sz="1300" b="1" dirty="0">
                <a:solidFill>
                  <a:srgbClr val="480062"/>
                </a:solidFill>
                <a:latin typeface="Montserrat SemiBold" pitchFamily="2" charset="77"/>
                <a:ea typeface="Montserrat Medium"/>
                <a:cs typeface="Montserrat Medium"/>
                <a:sym typeface="Montserrat Medium"/>
              </a:rPr>
              <a:t>En meningsfuld hverdag</a:t>
            </a:r>
          </a:p>
          <a:p>
            <a:pPr marL="0" marR="0" lvl="0" indent="0" algn="l" rtl="0">
              <a:lnSpc>
                <a:spcPct val="130000"/>
              </a:lnSpc>
              <a:spcBef>
                <a:spcPts val="0"/>
              </a:spcBef>
              <a:spcAft>
                <a:spcPts val="0"/>
              </a:spcAft>
              <a:buNone/>
            </a:pPr>
            <a:r>
              <a:rPr lang="da-DK" sz="1300" dirty="0">
                <a:solidFill>
                  <a:srgbClr val="480062"/>
                </a:solidFill>
                <a:latin typeface="Montserrat" pitchFamily="2" charset="77"/>
                <a:ea typeface="Montserrat Light"/>
                <a:cs typeface="Montserrat Light"/>
                <a:sym typeface="Montserrat Light"/>
              </a:rPr>
              <a:t>De frivillige besøgsvenners interesser, drømme og kompetencer kommer i spil. De frivillige har indflydelse på og involveres i valg af frivilligopgave.</a:t>
            </a:r>
            <a:endParaRPr lang="da-DK" sz="1300" dirty="0">
              <a:solidFill>
                <a:srgbClr val="480062"/>
              </a:solidFill>
              <a:latin typeface="Montserrat" pitchFamily="2" charset="77"/>
            </a:endParaRPr>
          </a:p>
        </p:txBody>
      </p:sp>
      <p:sp>
        <p:nvSpPr>
          <p:cNvPr id="4" name="Tekstfelt 3">
            <a:extLst>
              <a:ext uri="{FF2B5EF4-FFF2-40B4-BE49-F238E27FC236}">
                <a16:creationId xmlns:a16="http://schemas.microsoft.com/office/drawing/2014/main" id="{0A98551E-ABAB-9FB3-4D34-157A57424AC3}"/>
              </a:ext>
            </a:extLst>
          </p:cNvPr>
          <p:cNvSpPr txBox="1"/>
          <p:nvPr/>
        </p:nvSpPr>
        <p:spPr>
          <a:xfrm>
            <a:off x="6347915" y="1400783"/>
            <a:ext cx="5399147" cy="4609723"/>
          </a:xfrm>
          <a:prstGeom prst="rect">
            <a:avLst/>
          </a:prstGeom>
          <a:noFill/>
        </p:spPr>
        <p:txBody>
          <a:bodyPr wrap="square" rtlCol="0">
            <a:spAutoFit/>
          </a:bodyPr>
          <a:lstStyle/>
          <a:p>
            <a:pPr marL="0" indent="0">
              <a:lnSpc>
                <a:spcPct val="130000"/>
              </a:lnSpc>
              <a:buNone/>
            </a:pPr>
            <a:r>
              <a:rPr lang="da-DK" u="sng" dirty="0">
                <a:solidFill>
                  <a:srgbClr val="480062"/>
                </a:solidFill>
                <a:latin typeface="Montserrat" pitchFamily="2" charset="77"/>
              </a:rPr>
              <a:t>Nøgleindsigter</a:t>
            </a:r>
          </a:p>
          <a:p>
            <a:pPr marL="0" indent="0">
              <a:lnSpc>
                <a:spcPct val="130000"/>
              </a:lnSpc>
              <a:buNone/>
            </a:pPr>
            <a:endParaRPr lang="da-DK" sz="1400" u="sng" dirty="0">
              <a:solidFill>
                <a:srgbClr val="480062"/>
              </a:solidFill>
              <a:latin typeface="Montserrat" pitchFamily="2" charset="77"/>
            </a:endParaRPr>
          </a:p>
          <a:p>
            <a:pPr marL="0" indent="0">
              <a:lnSpc>
                <a:spcPct val="130000"/>
              </a:lnSpc>
              <a:buNone/>
            </a:pPr>
            <a:r>
              <a:rPr lang="da-DK" sz="1300" b="1" dirty="0">
                <a:solidFill>
                  <a:srgbClr val="480062"/>
                </a:solidFill>
                <a:latin typeface="Montserrat SemiBold" pitchFamily="2" charset="77"/>
              </a:rPr>
              <a:t>1. Den indledende samtale </a:t>
            </a:r>
            <a:r>
              <a:rPr lang="da-DK" sz="1300" dirty="0">
                <a:solidFill>
                  <a:srgbClr val="480062"/>
                </a:solidFill>
                <a:latin typeface="Montserrat" pitchFamily="2" charset="77"/>
              </a:rPr>
              <a:t>er afgørende for, om der skabes gode match. En nøgleindsigt er at tage afsæt i plejehjemmets aktivitetsskema, når man skal finde en frivilligopgave. På den måde får plejehjemmet løst en opgave, og de frivillige oplever at bidrage og gøre en forskel.</a:t>
            </a:r>
          </a:p>
          <a:p>
            <a:pPr marL="0" indent="0">
              <a:lnSpc>
                <a:spcPct val="130000"/>
              </a:lnSpc>
              <a:buNone/>
            </a:pPr>
            <a:r>
              <a:rPr lang="da-DK" sz="1300" b="1" dirty="0">
                <a:solidFill>
                  <a:srgbClr val="480062"/>
                </a:solidFill>
                <a:latin typeface="Montserrat SemiBold" pitchFamily="2" charset="77"/>
              </a:rPr>
              <a:t>2. Modellen aktivitetsven </a:t>
            </a:r>
            <a:r>
              <a:rPr lang="da-DK" sz="1300" dirty="0">
                <a:solidFill>
                  <a:srgbClr val="480062"/>
                </a:solidFill>
                <a:latin typeface="Montserrat" pitchFamily="2" charset="77"/>
              </a:rPr>
              <a:t>– alene eller som gruppe har i særlig grad vist sig at være en succes - både blandt de frivillige, da den i høj grad kan tilpasses de frivilliges interesser og funktionsniveau, og hos plejehjemmene, der savner og efterspørger den type af frivillige.</a:t>
            </a:r>
          </a:p>
          <a:p>
            <a:pPr marL="0" indent="0">
              <a:lnSpc>
                <a:spcPct val="130000"/>
              </a:lnSpc>
              <a:buNone/>
            </a:pPr>
            <a:r>
              <a:rPr lang="da-DK" sz="1300" b="1" dirty="0">
                <a:solidFill>
                  <a:srgbClr val="480062"/>
                </a:solidFill>
                <a:latin typeface="Montserrat SemiBold" pitchFamily="2" charset="77"/>
              </a:rPr>
              <a:t>3. </a:t>
            </a:r>
            <a:r>
              <a:rPr lang="da-DK" sz="1300" dirty="0">
                <a:solidFill>
                  <a:srgbClr val="480062"/>
                </a:solidFill>
                <a:latin typeface="Montserrat" pitchFamily="2" charset="77"/>
              </a:rPr>
              <a:t>En nøgleindsigt i afprøvningen af modellerne er vigtigheden af </a:t>
            </a:r>
            <a:r>
              <a:rPr lang="da-DK" sz="1300" b="1" dirty="0">
                <a:solidFill>
                  <a:srgbClr val="480062"/>
                </a:solidFill>
                <a:latin typeface="Montserrat SemiBold" pitchFamily="2" charset="77"/>
              </a:rPr>
              <a:t>prøveperioden</a:t>
            </a:r>
            <a:r>
              <a:rPr lang="da-DK" sz="1300" dirty="0">
                <a:solidFill>
                  <a:srgbClr val="480062"/>
                </a:solidFill>
                <a:latin typeface="Montserrat" pitchFamily="2" charset="77"/>
              </a:rPr>
              <a:t>, hvor koordinatoren både støtter den frivillige og plejehjemmet i justeringen og tilpasningen af samarbejdet. Det giver også mulighed for at prøve af, om der er et match, inden samarbejdet sættes i gang. </a:t>
            </a:r>
            <a:endParaRPr lang="da-DK" sz="1300" dirty="0">
              <a:solidFill>
                <a:srgbClr val="480062"/>
              </a:solidFill>
              <a:highlight>
                <a:srgbClr val="FFFF00"/>
              </a:highlight>
              <a:latin typeface="Montserrat" pitchFamily="2" charset="77"/>
            </a:endParaRP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3" y="421491"/>
            <a:ext cx="8401262" cy="492443"/>
          </a:xfrm>
          <a:prstGeom prst="rect">
            <a:avLst/>
          </a:prstGeom>
          <a:noFill/>
        </p:spPr>
        <p:txBody>
          <a:bodyPr wrap="square" rtlCol="0">
            <a:spAutoFit/>
          </a:bodyPr>
          <a:lstStyle/>
          <a:p>
            <a:r>
              <a:rPr lang="da-DK" sz="2600" dirty="0">
                <a:solidFill>
                  <a:srgbClr val="480062"/>
                </a:solidFill>
                <a:latin typeface="Montserrat Alternates Medium" panose="02000505000000020004" pitchFamily="2" charset="77"/>
              </a:rPr>
              <a:t>Grundidéen og nøgleindsigter</a:t>
            </a:r>
          </a:p>
        </p:txBody>
      </p:sp>
    </p:spTree>
    <p:extLst>
      <p:ext uri="{BB962C8B-B14F-4D97-AF65-F5344CB8AC3E}">
        <p14:creationId xmlns:p14="http://schemas.microsoft.com/office/powerpoint/2010/main" val="295385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4">
            <a:extLst>
              <a:ext uri="{FF2B5EF4-FFF2-40B4-BE49-F238E27FC236}">
                <a16:creationId xmlns:a16="http://schemas.microsoft.com/office/drawing/2014/main" id="{EB114404-DFF5-28C8-3011-3D7035367C71}"/>
              </a:ext>
            </a:extLst>
          </p:cNvPr>
          <p:cNvGraphicFramePr>
            <a:graphicFrameLocks noGrp="1"/>
          </p:cNvGraphicFramePr>
          <p:nvPr>
            <p:ph idx="1"/>
          </p:nvPr>
        </p:nvGraphicFramePr>
        <p:xfrm>
          <a:off x="483905" y="1270769"/>
          <a:ext cx="11263105" cy="2386831"/>
        </p:xfrm>
        <a:graphic>
          <a:graphicData uri="http://schemas.openxmlformats.org/drawingml/2006/table">
            <a:tbl>
              <a:tblPr firstRow="1" bandRow="1">
                <a:tableStyleId>{00A15C55-8517-42AA-B614-E9B94910E393}</a:tableStyleId>
              </a:tblPr>
              <a:tblGrid>
                <a:gridCol w="1894728">
                  <a:extLst>
                    <a:ext uri="{9D8B030D-6E8A-4147-A177-3AD203B41FA5}">
                      <a16:colId xmlns:a16="http://schemas.microsoft.com/office/drawing/2014/main" val="2998054606"/>
                    </a:ext>
                  </a:extLst>
                </a:gridCol>
                <a:gridCol w="2229650">
                  <a:extLst>
                    <a:ext uri="{9D8B030D-6E8A-4147-A177-3AD203B41FA5}">
                      <a16:colId xmlns:a16="http://schemas.microsoft.com/office/drawing/2014/main" val="1380894094"/>
                    </a:ext>
                  </a:extLst>
                </a:gridCol>
                <a:gridCol w="2376411">
                  <a:extLst>
                    <a:ext uri="{9D8B030D-6E8A-4147-A177-3AD203B41FA5}">
                      <a16:colId xmlns:a16="http://schemas.microsoft.com/office/drawing/2014/main" val="419668348"/>
                    </a:ext>
                  </a:extLst>
                </a:gridCol>
                <a:gridCol w="2511846">
                  <a:extLst>
                    <a:ext uri="{9D8B030D-6E8A-4147-A177-3AD203B41FA5}">
                      <a16:colId xmlns:a16="http://schemas.microsoft.com/office/drawing/2014/main" val="2826354420"/>
                    </a:ext>
                  </a:extLst>
                </a:gridCol>
                <a:gridCol w="2250470">
                  <a:extLst>
                    <a:ext uri="{9D8B030D-6E8A-4147-A177-3AD203B41FA5}">
                      <a16:colId xmlns:a16="http://schemas.microsoft.com/office/drawing/2014/main" val="4178202976"/>
                    </a:ext>
                  </a:extLst>
                </a:gridCol>
              </a:tblGrid>
              <a:tr h="233728">
                <a:tc>
                  <a:txBody>
                    <a:bodyPr/>
                    <a:lstStyle/>
                    <a:p>
                      <a:pPr algn="l"/>
                      <a:r>
                        <a:rPr lang="da-DK" sz="1400" b="1" i="0" dirty="0">
                          <a:solidFill>
                            <a:srgbClr val="480062"/>
                          </a:solidFill>
                          <a:latin typeface="Montserrat Medium" pitchFamily="2" charset="77"/>
                          <a:cs typeface="Arial" panose="020B0604020202020204" pitchFamily="34" charset="0"/>
                        </a:rPr>
                        <a:t>MANDAG</a:t>
                      </a:r>
                    </a:p>
                  </a:txBody>
                  <a:tcPr anchor="ctr">
                    <a:solidFill>
                      <a:srgbClr val="FFA336"/>
                    </a:solidFill>
                  </a:tcPr>
                </a:tc>
                <a:tc>
                  <a:txBody>
                    <a:bodyPr/>
                    <a:lstStyle/>
                    <a:p>
                      <a:pPr algn="l"/>
                      <a:r>
                        <a:rPr lang="da-DK" sz="1200" b="0" i="0" dirty="0">
                          <a:solidFill>
                            <a:srgbClr val="480062"/>
                          </a:solidFill>
                          <a:latin typeface="Montserrat Medium" pitchFamily="2" charset="77"/>
                        </a:rPr>
                        <a:t>Hvor </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Hvad</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Deltager</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cs typeface="Arial" panose="020B0604020202020204" pitchFamily="34" charset="0"/>
                        </a:rPr>
                        <a:t>Personale</a:t>
                      </a:r>
                    </a:p>
                  </a:txBody>
                  <a:tcPr anchor="ctr">
                    <a:solidFill>
                      <a:srgbClr val="FFA336"/>
                    </a:solidFill>
                  </a:tcPr>
                </a:tc>
                <a:extLst>
                  <a:ext uri="{0D108BD9-81ED-4DB2-BD59-A6C34878D82A}">
                    <a16:rowId xmlns:a16="http://schemas.microsoft.com/office/drawing/2014/main" val="3716997664"/>
                  </a:ext>
                </a:extLst>
              </a:tr>
              <a:tr h="522172">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10-12</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Lindas tid med beboere</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 en til en </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 skriver i kalender hvem der er med hende</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Lindas tid med beboere</a:t>
                      </a:r>
                    </a:p>
                  </a:txBody>
                  <a:tcPr marL="45720" marR="45720" marT="0" marB="0" anchor="ctr">
                    <a:solidFill>
                      <a:srgbClr val="FAF2D6"/>
                    </a:solidFill>
                  </a:tcPr>
                </a:tc>
                <a:extLst>
                  <a:ext uri="{0D108BD9-81ED-4DB2-BD59-A6C34878D82A}">
                    <a16:rowId xmlns:a16="http://schemas.microsoft.com/office/drawing/2014/main" val="432212436"/>
                  </a:ext>
                </a:extLst>
              </a:tr>
              <a:tr h="516367">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Lindas tid med beboere</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 en til en </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 skriver i kalender hvem der er med hende</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Lindas tid med beboere</a:t>
                      </a:r>
                    </a:p>
                  </a:txBody>
                  <a:tcPr marL="45720" marR="45720" marT="0" marB="0" anchor="ctr">
                    <a:solidFill>
                      <a:srgbClr val="FFFBED"/>
                    </a:solidFill>
                  </a:tcPr>
                </a:tc>
                <a:extLst>
                  <a:ext uri="{0D108BD9-81ED-4DB2-BD59-A6C34878D82A}">
                    <a16:rowId xmlns:a16="http://schemas.microsoft.com/office/drawing/2014/main" val="3769328198"/>
                  </a:ext>
                </a:extLst>
              </a:tr>
              <a:tr h="527125">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13.15-15</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defTabSz="914400" rtl="0" eaLnBrk="1" fontAlgn="auto" latinLnBrk="0" hangingPunct="1">
                        <a:lnSpc>
                          <a:spcPct val="130000"/>
                        </a:lnSpc>
                        <a:spcBef>
                          <a:spcPts val="0"/>
                        </a:spcBef>
                        <a:spcAft>
                          <a:spcPts val="0"/>
                        </a:spcAft>
                        <a:buClr>
                          <a:srgbClr val="480062"/>
                        </a:buClr>
                        <a:buSzPts val="1200"/>
                        <a:buFont typeface="Montserrat Light"/>
                        <a:buNone/>
                        <a:tabLst/>
                        <a:defRPr/>
                      </a:pPr>
                      <a:r>
                        <a:rPr lang="da-DK" sz="1200" b="0" i="0" kern="1200" dirty="0">
                          <a:solidFill>
                            <a:srgbClr val="480062"/>
                          </a:solidFill>
                          <a:effectLst/>
                          <a:latin typeface="Montserrat" pitchFamily="2" charset="77"/>
                          <a:ea typeface="+mn-ea"/>
                          <a:cs typeface="+mn-cs"/>
                        </a:rPr>
                        <a:t>Stuen </a:t>
                      </a:r>
                      <a:endParaRPr lang="da-DK" sz="1200" b="0" i="0" dirty="0">
                        <a:solidFill>
                          <a:srgbClr val="480062"/>
                        </a:solidFill>
                        <a:latin typeface="Montserrat" pitchFamily="2" charset="77"/>
                      </a:endParaRPr>
                    </a:p>
                  </a:txBody>
                  <a:tcPr marL="91450" marR="91450" marT="45725" marB="45725" anchor="ctr">
                    <a:solidFill>
                      <a:srgbClr val="FAF2D6"/>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kern="1200" dirty="0">
                          <a:solidFill>
                            <a:srgbClr val="480062"/>
                          </a:solidFill>
                          <a:effectLst/>
                          <a:latin typeface="Montserrat" pitchFamily="2" charset="77"/>
                          <a:ea typeface="+mn-ea"/>
                          <a:cs typeface="+mn-cs"/>
                        </a:rPr>
                        <a:t>Banko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For alle</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Teamet i stuen </a:t>
                      </a:r>
                    </a:p>
                  </a:txBody>
                  <a:tcPr marL="45720" marR="45720" marT="0" marB="0" anchor="ctr">
                    <a:solidFill>
                      <a:srgbClr val="FAF2D6"/>
                    </a:solidFill>
                  </a:tcPr>
                </a:tc>
                <a:extLst>
                  <a:ext uri="{0D108BD9-81ED-4DB2-BD59-A6C34878D82A}">
                    <a16:rowId xmlns:a16="http://schemas.microsoft.com/office/drawing/2014/main" val="2628102542"/>
                  </a:ext>
                </a:extLst>
              </a:tr>
              <a:tr h="516367">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9-14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Gymnastiksalen på 2.sal </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Fysioterapi  træning</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Alle der er tilmeldt hold eller individuel træning</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Kasper og Dorthe</a:t>
                      </a:r>
                    </a:p>
                  </a:txBody>
                  <a:tcPr marL="45720" marR="45720" marT="0" marB="0" anchor="ctr">
                    <a:solidFill>
                      <a:srgbClr val="FFFBED"/>
                    </a:solidFill>
                  </a:tcPr>
                </a:tc>
                <a:extLst>
                  <a:ext uri="{0D108BD9-81ED-4DB2-BD59-A6C34878D82A}">
                    <a16:rowId xmlns:a16="http://schemas.microsoft.com/office/drawing/2014/main" val="3357667798"/>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Ugeskema Louise Mariehjemmet i Brønshøj</a:t>
            </a:r>
            <a:endParaRPr lang="da-DK" sz="2800" dirty="0"/>
          </a:p>
        </p:txBody>
      </p:sp>
      <p:graphicFrame>
        <p:nvGraphicFramePr>
          <p:cNvPr id="5" name="Tabel 4">
            <a:extLst>
              <a:ext uri="{FF2B5EF4-FFF2-40B4-BE49-F238E27FC236}">
                <a16:creationId xmlns:a16="http://schemas.microsoft.com/office/drawing/2014/main" id="{CB868667-4145-0861-7C8B-A8815DCD1A21}"/>
              </a:ext>
            </a:extLst>
          </p:cNvPr>
          <p:cNvGraphicFramePr>
            <a:graphicFrameLocks/>
          </p:cNvGraphicFramePr>
          <p:nvPr/>
        </p:nvGraphicFramePr>
        <p:xfrm>
          <a:off x="483905" y="3819196"/>
          <a:ext cx="11263105" cy="2065237"/>
        </p:xfrm>
        <a:graphic>
          <a:graphicData uri="http://schemas.openxmlformats.org/drawingml/2006/table">
            <a:tbl>
              <a:tblPr firstRow="1" bandRow="1">
                <a:tableStyleId>{00A15C55-8517-42AA-B614-E9B94910E393}</a:tableStyleId>
              </a:tblPr>
              <a:tblGrid>
                <a:gridCol w="1894728">
                  <a:extLst>
                    <a:ext uri="{9D8B030D-6E8A-4147-A177-3AD203B41FA5}">
                      <a16:colId xmlns:a16="http://schemas.microsoft.com/office/drawing/2014/main" val="2998054606"/>
                    </a:ext>
                  </a:extLst>
                </a:gridCol>
                <a:gridCol w="2229650">
                  <a:extLst>
                    <a:ext uri="{9D8B030D-6E8A-4147-A177-3AD203B41FA5}">
                      <a16:colId xmlns:a16="http://schemas.microsoft.com/office/drawing/2014/main" val="1380894094"/>
                    </a:ext>
                  </a:extLst>
                </a:gridCol>
                <a:gridCol w="2376411">
                  <a:extLst>
                    <a:ext uri="{9D8B030D-6E8A-4147-A177-3AD203B41FA5}">
                      <a16:colId xmlns:a16="http://schemas.microsoft.com/office/drawing/2014/main" val="419668348"/>
                    </a:ext>
                  </a:extLst>
                </a:gridCol>
                <a:gridCol w="2511846">
                  <a:extLst>
                    <a:ext uri="{9D8B030D-6E8A-4147-A177-3AD203B41FA5}">
                      <a16:colId xmlns:a16="http://schemas.microsoft.com/office/drawing/2014/main" val="2826354420"/>
                    </a:ext>
                  </a:extLst>
                </a:gridCol>
                <a:gridCol w="2250470">
                  <a:extLst>
                    <a:ext uri="{9D8B030D-6E8A-4147-A177-3AD203B41FA5}">
                      <a16:colId xmlns:a16="http://schemas.microsoft.com/office/drawing/2014/main" val="4178202976"/>
                    </a:ext>
                  </a:extLst>
                </a:gridCol>
              </a:tblGrid>
              <a:tr h="233728">
                <a:tc>
                  <a:txBody>
                    <a:bodyPr/>
                    <a:lstStyle/>
                    <a:p>
                      <a:pPr algn="l"/>
                      <a:r>
                        <a:rPr lang="da-DK" sz="1400" b="1" i="0" dirty="0">
                          <a:solidFill>
                            <a:srgbClr val="480062"/>
                          </a:solidFill>
                          <a:latin typeface="Montserrat Medium" pitchFamily="2" charset="77"/>
                          <a:cs typeface="Arial" panose="020B0604020202020204" pitchFamily="34" charset="0"/>
                        </a:rPr>
                        <a:t>TIRSDAG</a:t>
                      </a:r>
                    </a:p>
                  </a:txBody>
                  <a:tcPr anchor="ctr">
                    <a:solidFill>
                      <a:srgbClr val="FFA336"/>
                    </a:solidFill>
                  </a:tcPr>
                </a:tc>
                <a:tc>
                  <a:txBody>
                    <a:bodyPr/>
                    <a:lstStyle/>
                    <a:p>
                      <a:pPr algn="l"/>
                      <a:r>
                        <a:rPr lang="da-DK" sz="1200" b="0" i="0" dirty="0">
                          <a:solidFill>
                            <a:srgbClr val="480062"/>
                          </a:solidFill>
                          <a:latin typeface="Montserrat Medium" pitchFamily="2" charset="77"/>
                        </a:rPr>
                        <a:t>Hvor </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Hvad</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Deltager</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cs typeface="Arial" panose="020B0604020202020204" pitchFamily="34" charset="0"/>
                        </a:rPr>
                        <a:t>Personale</a:t>
                      </a:r>
                    </a:p>
                  </a:txBody>
                  <a:tcPr anchor="ctr">
                    <a:solidFill>
                      <a:srgbClr val="FFA336"/>
                    </a:solidFill>
                  </a:tcPr>
                </a:tc>
                <a:extLst>
                  <a:ext uri="{0D108BD9-81ED-4DB2-BD59-A6C34878D82A}">
                    <a16:rowId xmlns:a16="http://schemas.microsoft.com/office/drawing/2014/main" val="3716997664"/>
                  </a:ext>
                </a:extLst>
              </a:tr>
              <a:tr h="668497">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10-12</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Pejsestuen 1.sal</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Højtlæsning</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Tilmeldte beboere; Jan, Inga, Jørgen, Anne Marie, Kurt, Inger, Claudio</a:t>
                      </a:r>
                    </a:p>
                  </a:txBody>
                  <a:tcPr marL="45720" marR="45720" marT="0" marB="0" anchor="ctr">
                    <a:solidFill>
                      <a:srgbClr val="FAF2D6"/>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Linda</a:t>
                      </a:r>
                    </a:p>
                  </a:txBody>
                  <a:tcPr marL="91450" marR="91450" marT="45725" marB="45725" anchor="ctr">
                    <a:solidFill>
                      <a:srgbClr val="FAF2D6"/>
                    </a:solidFill>
                  </a:tcPr>
                </a:tc>
                <a:extLst>
                  <a:ext uri="{0D108BD9-81ED-4DB2-BD59-A6C34878D82A}">
                    <a16:rowId xmlns:a16="http://schemas.microsoft.com/office/drawing/2014/main" val="432212436"/>
                  </a:ext>
                </a:extLst>
              </a:tr>
              <a:tr h="536606">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12.45-14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Pejsestuen </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Debatgruppe</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Tilmeldte beboere: </a:t>
                      </a:r>
                      <a:r>
                        <a:rPr lang="da-DK" sz="1200" b="0" i="0" kern="1200" dirty="0">
                          <a:solidFill>
                            <a:srgbClr val="480062"/>
                          </a:solidFill>
                          <a:effectLst/>
                          <a:latin typeface="Montserrat" pitchFamily="2" charset="77"/>
                          <a:ea typeface="+mn-ea"/>
                          <a:cs typeface="+mn-cs"/>
                        </a:rPr>
                        <a:t>Annelise. </a:t>
                      </a:r>
                      <a:r>
                        <a:rPr lang="en-US" sz="1200" b="0" i="0" kern="1200" dirty="0" err="1">
                          <a:solidFill>
                            <a:srgbClr val="480062"/>
                          </a:solidFill>
                          <a:effectLst/>
                          <a:latin typeface="Montserrat" pitchFamily="2" charset="77"/>
                          <a:ea typeface="+mn-ea"/>
                          <a:cs typeface="+mn-cs"/>
                        </a:rPr>
                        <a:t>Tove</a:t>
                      </a:r>
                      <a:r>
                        <a:rPr lang="en-US" sz="1200" b="0" i="0" kern="1200" dirty="0">
                          <a:solidFill>
                            <a:srgbClr val="480062"/>
                          </a:solidFill>
                          <a:effectLst/>
                          <a:latin typeface="Montserrat" pitchFamily="2" charset="77"/>
                          <a:ea typeface="+mn-ea"/>
                          <a:cs typeface="+mn-cs"/>
                        </a:rPr>
                        <a:t>, Kurt, Ruth, Inga, Jan </a:t>
                      </a:r>
                      <a:endPar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endParaRPr>
                    </a:p>
                  </a:txBody>
                  <a:tcPr marL="45720" marR="45720" marT="0" marB="0" anchor="ctr">
                    <a:solidFill>
                      <a:srgbClr val="FFFBED"/>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Linda</a:t>
                      </a:r>
                    </a:p>
                  </a:txBody>
                  <a:tcPr marL="91450" marR="91450" marT="45725" marB="45725" anchor="ctr">
                    <a:solidFill>
                      <a:srgbClr val="FFFBED"/>
                    </a:solidFill>
                  </a:tcPr>
                </a:tc>
                <a:extLst>
                  <a:ext uri="{0D108BD9-81ED-4DB2-BD59-A6C34878D82A}">
                    <a16:rowId xmlns:a16="http://schemas.microsoft.com/office/drawing/2014/main" val="3769328198"/>
                  </a:ext>
                </a:extLst>
              </a:tr>
              <a:tr h="555334">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Cykeltur i nærområdet</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2 kan komme med på tur med vores Rickshaw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Se listen i kælder </a:t>
                      </a:r>
                    </a:p>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For tilmeldelse </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Frivillig Ole med personale og en beboer</a:t>
                      </a:r>
                    </a:p>
                  </a:txBody>
                  <a:tcPr marL="45720" marR="45720" marT="0" marB="0" anchor="ctr">
                    <a:solidFill>
                      <a:srgbClr val="FAF2D6"/>
                    </a:solidFill>
                  </a:tcPr>
                </a:tc>
                <a:extLst>
                  <a:ext uri="{0D108BD9-81ED-4DB2-BD59-A6C34878D82A}">
                    <a16:rowId xmlns:a16="http://schemas.microsoft.com/office/drawing/2014/main" val="2628102542"/>
                  </a:ext>
                </a:extLst>
              </a:tr>
            </a:tbl>
          </a:graphicData>
        </a:graphic>
      </p:graphicFrame>
      <p:pic>
        <p:nvPicPr>
          <p:cNvPr id="2" name="Billede 1" descr="Et billede, der indeholder Font/skrifttype, Grafik, logo, grafisk design&#10;&#10;Automatisk genereret beskrivelse">
            <a:extLst>
              <a:ext uri="{FF2B5EF4-FFF2-40B4-BE49-F238E27FC236}">
                <a16:creationId xmlns:a16="http://schemas.microsoft.com/office/drawing/2014/main" id="{E0DB2EB0-96EA-BB9F-31F4-2C4F21D87A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57995" y="6125401"/>
            <a:ext cx="1257300" cy="495300"/>
          </a:xfrm>
          <a:prstGeom prst="rect">
            <a:avLst/>
          </a:prstGeom>
        </p:spPr>
      </p:pic>
    </p:spTree>
    <p:extLst>
      <p:ext uri="{BB962C8B-B14F-4D97-AF65-F5344CB8AC3E}">
        <p14:creationId xmlns:p14="http://schemas.microsoft.com/office/powerpoint/2010/main" val="582473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4">
            <a:extLst>
              <a:ext uri="{FF2B5EF4-FFF2-40B4-BE49-F238E27FC236}">
                <a16:creationId xmlns:a16="http://schemas.microsoft.com/office/drawing/2014/main" id="{EB114404-DFF5-28C8-3011-3D7035367C71}"/>
              </a:ext>
            </a:extLst>
          </p:cNvPr>
          <p:cNvGraphicFramePr>
            <a:graphicFrameLocks noGrp="1"/>
          </p:cNvGraphicFramePr>
          <p:nvPr>
            <p:ph idx="1"/>
          </p:nvPr>
        </p:nvGraphicFramePr>
        <p:xfrm>
          <a:off x="483905" y="1270769"/>
          <a:ext cx="11263105" cy="1343339"/>
        </p:xfrm>
        <a:graphic>
          <a:graphicData uri="http://schemas.openxmlformats.org/drawingml/2006/table">
            <a:tbl>
              <a:tblPr firstRow="1" bandRow="1">
                <a:tableStyleId>{00A15C55-8517-42AA-B614-E9B94910E393}</a:tableStyleId>
              </a:tblPr>
              <a:tblGrid>
                <a:gridCol w="1894728">
                  <a:extLst>
                    <a:ext uri="{9D8B030D-6E8A-4147-A177-3AD203B41FA5}">
                      <a16:colId xmlns:a16="http://schemas.microsoft.com/office/drawing/2014/main" val="2998054606"/>
                    </a:ext>
                  </a:extLst>
                </a:gridCol>
                <a:gridCol w="2229650">
                  <a:extLst>
                    <a:ext uri="{9D8B030D-6E8A-4147-A177-3AD203B41FA5}">
                      <a16:colId xmlns:a16="http://schemas.microsoft.com/office/drawing/2014/main" val="1380894094"/>
                    </a:ext>
                  </a:extLst>
                </a:gridCol>
                <a:gridCol w="2376411">
                  <a:extLst>
                    <a:ext uri="{9D8B030D-6E8A-4147-A177-3AD203B41FA5}">
                      <a16:colId xmlns:a16="http://schemas.microsoft.com/office/drawing/2014/main" val="419668348"/>
                    </a:ext>
                  </a:extLst>
                </a:gridCol>
                <a:gridCol w="2511846">
                  <a:extLst>
                    <a:ext uri="{9D8B030D-6E8A-4147-A177-3AD203B41FA5}">
                      <a16:colId xmlns:a16="http://schemas.microsoft.com/office/drawing/2014/main" val="2826354420"/>
                    </a:ext>
                  </a:extLst>
                </a:gridCol>
                <a:gridCol w="2250470">
                  <a:extLst>
                    <a:ext uri="{9D8B030D-6E8A-4147-A177-3AD203B41FA5}">
                      <a16:colId xmlns:a16="http://schemas.microsoft.com/office/drawing/2014/main" val="4178202976"/>
                    </a:ext>
                  </a:extLst>
                </a:gridCol>
              </a:tblGrid>
              <a:tr h="233728">
                <a:tc>
                  <a:txBody>
                    <a:bodyPr/>
                    <a:lstStyle/>
                    <a:p>
                      <a:pPr algn="l"/>
                      <a:r>
                        <a:rPr lang="da-DK" sz="1400" b="1" i="0" dirty="0">
                          <a:solidFill>
                            <a:srgbClr val="480062"/>
                          </a:solidFill>
                          <a:latin typeface="Montserrat Medium" pitchFamily="2" charset="77"/>
                          <a:cs typeface="Arial" panose="020B0604020202020204" pitchFamily="34" charset="0"/>
                        </a:rPr>
                        <a:t>ONSDAG</a:t>
                      </a:r>
                    </a:p>
                  </a:txBody>
                  <a:tcPr anchor="ctr">
                    <a:solidFill>
                      <a:srgbClr val="FFA336"/>
                    </a:solidFill>
                  </a:tcPr>
                </a:tc>
                <a:tc>
                  <a:txBody>
                    <a:bodyPr/>
                    <a:lstStyle/>
                    <a:p>
                      <a:pPr algn="l"/>
                      <a:r>
                        <a:rPr lang="da-DK" sz="1200" b="0" i="0" dirty="0">
                          <a:solidFill>
                            <a:srgbClr val="480062"/>
                          </a:solidFill>
                          <a:latin typeface="Montserrat Medium" pitchFamily="2" charset="77"/>
                        </a:rPr>
                        <a:t>Hvor </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Hvad</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Deltager</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cs typeface="Arial" panose="020B0604020202020204" pitchFamily="34" charset="0"/>
                        </a:rPr>
                        <a:t>Personale</a:t>
                      </a:r>
                    </a:p>
                  </a:txBody>
                  <a:tcPr anchor="ctr">
                    <a:solidFill>
                      <a:srgbClr val="FFA336"/>
                    </a:solidFill>
                  </a:tcPr>
                </a:tc>
                <a:extLst>
                  <a:ext uri="{0D108BD9-81ED-4DB2-BD59-A6C34878D82A}">
                    <a16:rowId xmlns:a16="http://schemas.microsoft.com/office/drawing/2014/main" val="3716997664"/>
                  </a:ext>
                </a:extLst>
              </a:tr>
              <a:tr h="522172">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10-12</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Ud i det blå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Bustur</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For tilmeldte  / se kalender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Stig, og Linda </a:t>
                      </a:r>
                    </a:p>
                  </a:txBody>
                  <a:tcPr marL="45720" marR="45720" marT="0" marB="0" anchor="ctr">
                    <a:solidFill>
                      <a:srgbClr val="FAF2D6"/>
                    </a:solidFill>
                  </a:tcPr>
                </a:tc>
                <a:extLst>
                  <a:ext uri="{0D108BD9-81ED-4DB2-BD59-A6C34878D82A}">
                    <a16:rowId xmlns:a16="http://schemas.microsoft.com/office/drawing/2014/main" val="432212436"/>
                  </a:ext>
                </a:extLst>
              </a:tr>
              <a:tr h="516367">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12.45-14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I stuen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Debatklub</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For alle der vil være med </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 </a:t>
                      </a:r>
                    </a:p>
                  </a:txBody>
                  <a:tcPr marL="45720" marR="45720" marT="0" marB="0" anchor="ctr">
                    <a:solidFill>
                      <a:srgbClr val="FFFBED"/>
                    </a:solidFill>
                  </a:tcPr>
                </a:tc>
                <a:extLst>
                  <a:ext uri="{0D108BD9-81ED-4DB2-BD59-A6C34878D82A}">
                    <a16:rowId xmlns:a16="http://schemas.microsoft.com/office/drawing/2014/main" val="3769328198"/>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Ugeskema Louise Mariehjemmet i Brønshøj</a:t>
            </a:r>
            <a:endParaRPr lang="da-DK" sz="2800" dirty="0"/>
          </a:p>
        </p:txBody>
      </p:sp>
      <p:graphicFrame>
        <p:nvGraphicFramePr>
          <p:cNvPr id="5" name="Tabel 4">
            <a:extLst>
              <a:ext uri="{FF2B5EF4-FFF2-40B4-BE49-F238E27FC236}">
                <a16:creationId xmlns:a16="http://schemas.microsoft.com/office/drawing/2014/main" id="{CB868667-4145-0861-7C8B-A8815DCD1A21}"/>
              </a:ext>
            </a:extLst>
          </p:cNvPr>
          <p:cNvGraphicFramePr>
            <a:graphicFrameLocks/>
          </p:cNvGraphicFramePr>
          <p:nvPr/>
        </p:nvGraphicFramePr>
        <p:xfrm>
          <a:off x="483905" y="2753294"/>
          <a:ext cx="11263105" cy="3217738"/>
        </p:xfrm>
        <a:graphic>
          <a:graphicData uri="http://schemas.openxmlformats.org/drawingml/2006/table">
            <a:tbl>
              <a:tblPr firstRow="1" bandRow="1">
                <a:tableStyleId>{00A15C55-8517-42AA-B614-E9B94910E393}</a:tableStyleId>
              </a:tblPr>
              <a:tblGrid>
                <a:gridCol w="1894728">
                  <a:extLst>
                    <a:ext uri="{9D8B030D-6E8A-4147-A177-3AD203B41FA5}">
                      <a16:colId xmlns:a16="http://schemas.microsoft.com/office/drawing/2014/main" val="2998054606"/>
                    </a:ext>
                  </a:extLst>
                </a:gridCol>
                <a:gridCol w="2229650">
                  <a:extLst>
                    <a:ext uri="{9D8B030D-6E8A-4147-A177-3AD203B41FA5}">
                      <a16:colId xmlns:a16="http://schemas.microsoft.com/office/drawing/2014/main" val="1380894094"/>
                    </a:ext>
                  </a:extLst>
                </a:gridCol>
                <a:gridCol w="2376411">
                  <a:extLst>
                    <a:ext uri="{9D8B030D-6E8A-4147-A177-3AD203B41FA5}">
                      <a16:colId xmlns:a16="http://schemas.microsoft.com/office/drawing/2014/main" val="419668348"/>
                    </a:ext>
                  </a:extLst>
                </a:gridCol>
                <a:gridCol w="2511846">
                  <a:extLst>
                    <a:ext uri="{9D8B030D-6E8A-4147-A177-3AD203B41FA5}">
                      <a16:colId xmlns:a16="http://schemas.microsoft.com/office/drawing/2014/main" val="2826354420"/>
                    </a:ext>
                  </a:extLst>
                </a:gridCol>
                <a:gridCol w="2250470">
                  <a:extLst>
                    <a:ext uri="{9D8B030D-6E8A-4147-A177-3AD203B41FA5}">
                      <a16:colId xmlns:a16="http://schemas.microsoft.com/office/drawing/2014/main" val="4178202976"/>
                    </a:ext>
                  </a:extLst>
                </a:gridCol>
              </a:tblGrid>
              <a:tr h="233728">
                <a:tc>
                  <a:txBody>
                    <a:bodyPr/>
                    <a:lstStyle/>
                    <a:p>
                      <a:pPr algn="l"/>
                      <a:r>
                        <a:rPr lang="da-DK" sz="1400" b="1" i="0" dirty="0">
                          <a:solidFill>
                            <a:srgbClr val="480062"/>
                          </a:solidFill>
                          <a:latin typeface="Montserrat Medium" pitchFamily="2" charset="77"/>
                          <a:cs typeface="Arial" panose="020B0604020202020204" pitchFamily="34" charset="0"/>
                        </a:rPr>
                        <a:t>TORSDAG</a:t>
                      </a:r>
                    </a:p>
                  </a:txBody>
                  <a:tcPr anchor="ctr">
                    <a:solidFill>
                      <a:srgbClr val="FFA336"/>
                    </a:solidFill>
                  </a:tcPr>
                </a:tc>
                <a:tc>
                  <a:txBody>
                    <a:bodyPr/>
                    <a:lstStyle/>
                    <a:p>
                      <a:pPr algn="l"/>
                      <a:r>
                        <a:rPr lang="da-DK" sz="1200" b="0" i="0" dirty="0">
                          <a:solidFill>
                            <a:srgbClr val="480062"/>
                          </a:solidFill>
                          <a:latin typeface="Montserrat Medium" pitchFamily="2" charset="77"/>
                        </a:rPr>
                        <a:t>Hvor </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Hvad</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Deltager</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cs typeface="Arial" panose="020B0604020202020204" pitchFamily="34" charset="0"/>
                        </a:rPr>
                        <a:t>Personale</a:t>
                      </a:r>
                    </a:p>
                  </a:txBody>
                  <a:tcPr anchor="ctr">
                    <a:solidFill>
                      <a:srgbClr val="FFA336"/>
                    </a:solidFill>
                  </a:tcPr>
                </a:tc>
                <a:extLst>
                  <a:ext uri="{0D108BD9-81ED-4DB2-BD59-A6C34878D82A}">
                    <a16:rowId xmlns:a16="http://schemas.microsoft.com/office/drawing/2014/main" val="3716997664"/>
                  </a:ext>
                </a:extLst>
              </a:tr>
              <a:tr h="668497">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9-14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Gymnastiksalen på 2.sal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Fysioterapi  træning</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Alle der er tilmeldt hold eller individuel træning</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Kasper og Dorthe</a:t>
                      </a:r>
                    </a:p>
                  </a:txBody>
                  <a:tcPr marL="45720" marR="45720" marT="0" marB="0" anchor="ctr">
                    <a:solidFill>
                      <a:srgbClr val="FAF2D6"/>
                    </a:solidFill>
                  </a:tcPr>
                </a:tc>
                <a:extLst>
                  <a:ext uri="{0D108BD9-81ED-4DB2-BD59-A6C34878D82A}">
                    <a16:rowId xmlns:a16="http://schemas.microsoft.com/office/drawing/2014/main" val="432212436"/>
                  </a:ext>
                </a:extLst>
              </a:tr>
              <a:tr h="536606">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10-12</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I Stuen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Ordsprog og gåder</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Stuens beboere</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Linda</a:t>
                      </a:r>
                    </a:p>
                  </a:txBody>
                  <a:tcPr marL="45720" marR="45720" marT="0" marB="0" anchor="ctr">
                    <a:solidFill>
                      <a:srgbClr val="FFFBED"/>
                    </a:solidFill>
                  </a:tcPr>
                </a:tc>
                <a:extLst>
                  <a:ext uri="{0D108BD9-81ED-4DB2-BD59-A6C34878D82A}">
                    <a16:rowId xmlns:a16="http://schemas.microsoft.com/office/drawing/2014/main" val="3769328198"/>
                  </a:ext>
                </a:extLst>
              </a:tr>
              <a:tr h="580652">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13.30-15</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2.sal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Banko 2. og 4. torsdag i måneden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For alle der vil med</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Team 1+2.sal</a:t>
                      </a:r>
                    </a:p>
                  </a:txBody>
                  <a:tcPr marL="45720" marR="45720" marT="0" marB="0" anchor="ctr">
                    <a:solidFill>
                      <a:srgbClr val="FAF2D6"/>
                    </a:solidFill>
                  </a:tcPr>
                </a:tc>
                <a:extLst>
                  <a:ext uri="{0D108BD9-81ED-4DB2-BD59-A6C34878D82A}">
                    <a16:rowId xmlns:a16="http://schemas.microsoft.com/office/drawing/2014/main" val="2628102542"/>
                  </a:ext>
                </a:extLst>
              </a:tr>
              <a:tr h="560255">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13.30-14.30</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Alle etager</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Beboermøde </a:t>
                      </a:r>
                    </a:p>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1. og 3. torsdag i måneden</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Alle der vil med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På hver etage </a:t>
                      </a:r>
                    </a:p>
                  </a:txBody>
                  <a:tcPr marL="45720" marR="45720" marT="0" marB="0" anchor="ctr">
                    <a:solidFill>
                      <a:srgbClr val="FFFBED"/>
                    </a:solidFill>
                  </a:tcPr>
                </a:tc>
                <a:extLst>
                  <a:ext uri="{0D108BD9-81ED-4DB2-BD59-A6C34878D82A}">
                    <a16:rowId xmlns:a16="http://schemas.microsoft.com/office/drawing/2014/main" val="2495139756"/>
                  </a:ext>
                </a:extLst>
              </a:tr>
              <a:tr h="566928">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I Stuen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Strikkeklub</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For alle der vil med </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 </a:t>
                      </a:r>
                    </a:p>
                  </a:txBody>
                  <a:tcPr marL="45720" marR="45720" marT="0" marB="0" anchor="ctr">
                    <a:solidFill>
                      <a:srgbClr val="FAF2D6"/>
                    </a:solidFill>
                  </a:tcPr>
                </a:tc>
                <a:extLst>
                  <a:ext uri="{0D108BD9-81ED-4DB2-BD59-A6C34878D82A}">
                    <a16:rowId xmlns:a16="http://schemas.microsoft.com/office/drawing/2014/main" val="1081466520"/>
                  </a:ext>
                </a:extLst>
              </a:tr>
            </a:tbl>
          </a:graphicData>
        </a:graphic>
      </p:graphicFrame>
      <p:pic>
        <p:nvPicPr>
          <p:cNvPr id="2" name="Billede 1" descr="Et billede, der indeholder Font/skrifttype, Grafik, logo, grafisk design&#10;&#10;Automatisk genereret beskrivelse">
            <a:extLst>
              <a:ext uri="{FF2B5EF4-FFF2-40B4-BE49-F238E27FC236}">
                <a16:creationId xmlns:a16="http://schemas.microsoft.com/office/drawing/2014/main" id="{DE7D2C36-4CF1-7AE2-B031-DC11878F79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57995" y="6125401"/>
            <a:ext cx="1257300" cy="495300"/>
          </a:xfrm>
          <a:prstGeom prst="rect">
            <a:avLst/>
          </a:prstGeom>
        </p:spPr>
      </p:pic>
    </p:spTree>
    <p:extLst>
      <p:ext uri="{BB962C8B-B14F-4D97-AF65-F5344CB8AC3E}">
        <p14:creationId xmlns:p14="http://schemas.microsoft.com/office/powerpoint/2010/main" val="40904793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 4">
            <a:extLst>
              <a:ext uri="{FF2B5EF4-FFF2-40B4-BE49-F238E27FC236}">
                <a16:creationId xmlns:a16="http://schemas.microsoft.com/office/drawing/2014/main" id="{CB868667-4145-0861-7C8B-A8815DCD1A21}"/>
              </a:ext>
            </a:extLst>
          </p:cNvPr>
          <p:cNvGraphicFramePr>
            <a:graphicFrameLocks/>
          </p:cNvGraphicFramePr>
          <p:nvPr/>
        </p:nvGraphicFramePr>
        <p:xfrm>
          <a:off x="483905" y="1270769"/>
          <a:ext cx="11263105" cy="3217738"/>
        </p:xfrm>
        <a:graphic>
          <a:graphicData uri="http://schemas.openxmlformats.org/drawingml/2006/table">
            <a:tbl>
              <a:tblPr firstRow="1" bandRow="1">
                <a:tableStyleId>{00A15C55-8517-42AA-B614-E9B94910E393}</a:tableStyleId>
              </a:tblPr>
              <a:tblGrid>
                <a:gridCol w="1894728">
                  <a:extLst>
                    <a:ext uri="{9D8B030D-6E8A-4147-A177-3AD203B41FA5}">
                      <a16:colId xmlns:a16="http://schemas.microsoft.com/office/drawing/2014/main" val="2998054606"/>
                    </a:ext>
                  </a:extLst>
                </a:gridCol>
                <a:gridCol w="2229650">
                  <a:extLst>
                    <a:ext uri="{9D8B030D-6E8A-4147-A177-3AD203B41FA5}">
                      <a16:colId xmlns:a16="http://schemas.microsoft.com/office/drawing/2014/main" val="1380894094"/>
                    </a:ext>
                  </a:extLst>
                </a:gridCol>
                <a:gridCol w="2376411">
                  <a:extLst>
                    <a:ext uri="{9D8B030D-6E8A-4147-A177-3AD203B41FA5}">
                      <a16:colId xmlns:a16="http://schemas.microsoft.com/office/drawing/2014/main" val="419668348"/>
                    </a:ext>
                  </a:extLst>
                </a:gridCol>
                <a:gridCol w="2511846">
                  <a:extLst>
                    <a:ext uri="{9D8B030D-6E8A-4147-A177-3AD203B41FA5}">
                      <a16:colId xmlns:a16="http://schemas.microsoft.com/office/drawing/2014/main" val="2826354420"/>
                    </a:ext>
                  </a:extLst>
                </a:gridCol>
                <a:gridCol w="2250470">
                  <a:extLst>
                    <a:ext uri="{9D8B030D-6E8A-4147-A177-3AD203B41FA5}">
                      <a16:colId xmlns:a16="http://schemas.microsoft.com/office/drawing/2014/main" val="4178202976"/>
                    </a:ext>
                  </a:extLst>
                </a:gridCol>
              </a:tblGrid>
              <a:tr h="233728">
                <a:tc>
                  <a:txBody>
                    <a:bodyPr/>
                    <a:lstStyle/>
                    <a:p>
                      <a:pPr algn="l"/>
                      <a:r>
                        <a:rPr lang="da-DK" sz="1400" b="1" i="0" dirty="0">
                          <a:solidFill>
                            <a:srgbClr val="480062"/>
                          </a:solidFill>
                          <a:latin typeface="Montserrat Medium" pitchFamily="2" charset="77"/>
                          <a:cs typeface="Arial" panose="020B0604020202020204" pitchFamily="34" charset="0"/>
                        </a:rPr>
                        <a:t>FREDAG</a:t>
                      </a:r>
                    </a:p>
                  </a:txBody>
                  <a:tcPr anchor="ctr">
                    <a:solidFill>
                      <a:srgbClr val="FFA336"/>
                    </a:solidFill>
                  </a:tcPr>
                </a:tc>
                <a:tc>
                  <a:txBody>
                    <a:bodyPr/>
                    <a:lstStyle/>
                    <a:p>
                      <a:pPr algn="l"/>
                      <a:r>
                        <a:rPr lang="da-DK" sz="1200" b="0" i="0" dirty="0">
                          <a:solidFill>
                            <a:srgbClr val="480062"/>
                          </a:solidFill>
                          <a:latin typeface="Montserrat Medium" pitchFamily="2" charset="77"/>
                        </a:rPr>
                        <a:t>Hvor </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Hvad</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Deltager</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cs typeface="Arial" panose="020B0604020202020204" pitchFamily="34" charset="0"/>
                        </a:rPr>
                        <a:t>Personale</a:t>
                      </a:r>
                    </a:p>
                  </a:txBody>
                  <a:tcPr anchor="ctr">
                    <a:solidFill>
                      <a:srgbClr val="FFA336"/>
                    </a:solidFill>
                  </a:tcPr>
                </a:tc>
                <a:extLst>
                  <a:ext uri="{0D108BD9-81ED-4DB2-BD59-A6C34878D82A}">
                    <a16:rowId xmlns:a16="http://schemas.microsoft.com/office/drawing/2014/main" val="3716997664"/>
                  </a:ext>
                </a:extLst>
              </a:tr>
              <a:tr h="668497">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11-12.45</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Cafeen i kælderen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Reminiscens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For tilmeldte b.b.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Linda og et personale fra team 1+2</a:t>
                      </a:r>
                    </a:p>
                  </a:txBody>
                  <a:tcPr marL="45720" marR="45720" marT="0" marB="0" anchor="ctr">
                    <a:solidFill>
                      <a:srgbClr val="FAF2D6"/>
                    </a:solidFill>
                  </a:tcPr>
                </a:tc>
                <a:extLst>
                  <a:ext uri="{0D108BD9-81ED-4DB2-BD59-A6C34878D82A}">
                    <a16:rowId xmlns:a16="http://schemas.microsoft.com/office/drawing/2014/main" val="432212436"/>
                  </a:ext>
                </a:extLst>
              </a:tr>
              <a:tr h="536606">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 (ulige uger)</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1.sal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Musik med Martin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beboere</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Martin </a:t>
                      </a:r>
                    </a:p>
                  </a:txBody>
                  <a:tcPr marL="45720" marR="45720" marT="0" marB="0" anchor="ctr">
                    <a:solidFill>
                      <a:srgbClr val="FFFBED"/>
                    </a:solidFill>
                  </a:tcPr>
                </a:tc>
                <a:extLst>
                  <a:ext uri="{0D108BD9-81ED-4DB2-BD59-A6C34878D82A}">
                    <a16:rowId xmlns:a16="http://schemas.microsoft.com/office/drawing/2014/main" val="3769328198"/>
                  </a:ext>
                </a:extLst>
              </a:tr>
              <a:tr h="580652">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2.sal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Musik med Martin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beboere</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Martin </a:t>
                      </a:r>
                    </a:p>
                  </a:txBody>
                  <a:tcPr marL="45720" marR="45720" marT="0" marB="0" anchor="ctr">
                    <a:solidFill>
                      <a:srgbClr val="FAF2D6"/>
                    </a:solidFill>
                  </a:tcPr>
                </a:tc>
                <a:extLst>
                  <a:ext uri="{0D108BD9-81ED-4DB2-BD59-A6C34878D82A}">
                    <a16:rowId xmlns:a16="http://schemas.microsoft.com/office/drawing/2014/main" val="2628102542"/>
                  </a:ext>
                </a:extLst>
              </a:tr>
              <a:tr h="560255">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15</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Stuen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Musik med Martin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beboere</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Martin </a:t>
                      </a:r>
                    </a:p>
                  </a:txBody>
                  <a:tcPr marL="45720" marR="45720" marT="0" marB="0" anchor="ctr">
                    <a:solidFill>
                      <a:srgbClr val="FFFBED"/>
                    </a:solidFill>
                  </a:tcPr>
                </a:tc>
                <a:extLst>
                  <a:ext uri="{0D108BD9-81ED-4DB2-BD59-A6C34878D82A}">
                    <a16:rowId xmlns:a16="http://schemas.microsoft.com/office/drawing/2014/main" val="2495139756"/>
                  </a:ext>
                </a:extLst>
              </a:tr>
              <a:tr h="566928">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13.15-14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Lindas tid med beboere</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Linda en til en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Linda skriver i kalender hvem der er med hende</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 </a:t>
                      </a:r>
                    </a:p>
                  </a:txBody>
                  <a:tcPr marL="45720" marR="45720" marT="0" marB="0" anchor="ctr">
                    <a:solidFill>
                      <a:srgbClr val="FAF2D6"/>
                    </a:solidFill>
                  </a:tcPr>
                </a:tc>
                <a:extLst>
                  <a:ext uri="{0D108BD9-81ED-4DB2-BD59-A6C34878D82A}">
                    <a16:rowId xmlns:a16="http://schemas.microsoft.com/office/drawing/2014/main" val="1081466520"/>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Ugeskema Louise Mariehjemmet i Brønshøj</a:t>
            </a:r>
            <a:endParaRPr lang="da-DK" sz="2800" dirty="0"/>
          </a:p>
        </p:txBody>
      </p:sp>
      <p:pic>
        <p:nvPicPr>
          <p:cNvPr id="2" name="Billede 1" descr="Et billede, der indeholder Font/skrifttype, Grafik, logo, grafisk design&#10;&#10;Automatisk genereret beskrivelse">
            <a:extLst>
              <a:ext uri="{FF2B5EF4-FFF2-40B4-BE49-F238E27FC236}">
                <a16:creationId xmlns:a16="http://schemas.microsoft.com/office/drawing/2014/main" id="{2B9F33FE-F00B-19FA-BE05-385F401420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57995" y="6125401"/>
            <a:ext cx="1257300" cy="495300"/>
          </a:xfrm>
          <a:prstGeom prst="rect">
            <a:avLst/>
          </a:prstGeom>
        </p:spPr>
      </p:pic>
    </p:spTree>
    <p:extLst>
      <p:ext uri="{BB962C8B-B14F-4D97-AF65-F5344CB8AC3E}">
        <p14:creationId xmlns:p14="http://schemas.microsoft.com/office/powerpoint/2010/main" val="14762229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Leveregler Louise Mariehjemmet i Brønshøj</a:t>
            </a:r>
            <a:endParaRPr lang="da-DK" sz="2600" dirty="0"/>
          </a:p>
        </p:txBody>
      </p:sp>
      <p:sp>
        <p:nvSpPr>
          <p:cNvPr id="6" name="Tekstfelt 5">
            <a:extLst>
              <a:ext uri="{FF2B5EF4-FFF2-40B4-BE49-F238E27FC236}">
                <a16:creationId xmlns:a16="http://schemas.microsoft.com/office/drawing/2014/main" id="{84E9D79D-4D8C-069A-0E55-62218EC53A33}"/>
              </a:ext>
            </a:extLst>
          </p:cNvPr>
          <p:cNvSpPr txBox="1"/>
          <p:nvPr/>
        </p:nvSpPr>
        <p:spPr>
          <a:xfrm>
            <a:off x="444943" y="1413427"/>
            <a:ext cx="3471072" cy="4231479"/>
          </a:xfrm>
          <a:prstGeom prst="rect">
            <a:avLst/>
          </a:prstGeom>
          <a:noFill/>
        </p:spPr>
        <p:txBody>
          <a:bodyPr wrap="square" rtlCol="0">
            <a:spAutoFit/>
          </a:bodyPr>
          <a:lstStyle/>
          <a:p>
            <a:pPr marL="0" indent="0">
              <a:lnSpc>
                <a:spcPct val="130000"/>
              </a:lnSpc>
              <a:buNone/>
            </a:pPr>
            <a:r>
              <a:rPr lang="da-DK" sz="1400" b="1" dirty="0">
                <a:solidFill>
                  <a:srgbClr val="480062"/>
                </a:solidFill>
                <a:latin typeface="Montserrat SemiBold" pitchFamily="2" charset="77"/>
              </a:rPr>
              <a:t>Mig og min personlige adfærd generelt</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Jeg taler </a:t>
            </a:r>
            <a:r>
              <a:rPr lang="da-DK" sz="1200" i="1" dirty="0">
                <a:solidFill>
                  <a:srgbClr val="480062"/>
                </a:solidFill>
                <a:latin typeface="Montserrat" pitchFamily="2" charset="77"/>
              </a:rPr>
              <a:t>med</a:t>
            </a:r>
            <a:r>
              <a:rPr lang="da-DK" sz="1200" dirty="0">
                <a:solidFill>
                  <a:srgbClr val="480062"/>
                </a:solidFill>
                <a:latin typeface="Montserrat" pitchFamily="2" charset="77"/>
              </a:rPr>
              <a:t> mine kollegaer og ikke </a:t>
            </a:r>
            <a:r>
              <a:rPr lang="da-DK" sz="1200" i="1" dirty="0">
                <a:solidFill>
                  <a:srgbClr val="480062"/>
                </a:solidFill>
                <a:latin typeface="Montserrat" pitchFamily="2" charset="77"/>
              </a:rPr>
              <a:t>om</a:t>
            </a:r>
            <a:r>
              <a:rPr lang="da-DK" sz="1200" dirty="0">
                <a:solidFill>
                  <a:srgbClr val="480062"/>
                </a:solidFill>
                <a:latin typeface="Montserrat" pitchFamily="2" charset="77"/>
              </a:rPr>
              <a:t> mine kollegaer.</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Jeg har tillid til, at mine kollegaer træffer gode valg og altid med fokus på kerneopgaven.</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Jeg tager initiativ og hilser på andre med et smil.</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Jeg er en god kollega som respekterer forskellighed.</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Jeg anerkender mine kollegaer for deres gode praksis og lærer af dem.</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Jeg viser omstillingsparathed i mit arbejde.</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Jeg tager ansvar for mine handlinger og synspunkter.</a:t>
            </a:r>
          </a:p>
        </p:txBody>
      </p:sp>
      <p:sp>
        <p:nvSpPr>
          <p:cNvPr id="12" name="Tekstfelt 11">
            <a:extLst>
              <a:ext uri="{FF2B5EF4-FFF2-40B4-BE49-F238E27FC236}">
                <a16:creationId xmlns:a16="http://schemas.microsoft.com/office/drawing/2014/main" id="{5EB9F679-A56A-018D-C0A2-138602CC26B5}"/>
              </a:ext>
            </a:extLst>
          </p:cNvPr>
          <p:cNvSpPr txBox="1"/>
          <p:nvPr/>
        </p:nvSpPr>
        <p:spPr>
          <a:xfrm>
            <a:off x="4360463" y="1413427"/>
            <a:ext cx="3660589" cy="4951677"/>
          </a:xfrm>
          <a:prstGeom prst="rect">
            <a:avLst/>
          </a:prstGeom>
          <a:noFill/>
        </p:spPr>
        <p:txBody>
          <a:bodyPr wrap="square" rtlCol="0">
            <a:spAutoFit/>
          </a:bodyPr>
          <a:lstStyle/>
          <a:p>
            <a:pPr marL="0" indent="0">
              <a:lnSpc>
                <a:spcPct val="130000"/>
              </a:lnSpc>
              <a:buNone/>
            </a:pPr>
            <a:r>
              <a:rPr lang="da-DK" sz="1400" b="1" dirty="0">
                <a:solidFill>
                  <a:srgbClr val="480062"/>
                </a:solidFill>
                <a:latin typeface="Montserrat SemiBold" pitchFamily="2" charset="77"/>
              </a:rPr>
              <a:t>Mig og mine kollegaer – vores adfærd overfor hinanden </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Vi deler vores faglige viden med hinanden og gør hinanden dygtigere.</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Vi er nysgerrige, når der er noget, vi ikke forstår og spørger ind til det.</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Vi er bevidste om, hvad vi deler med andre og hvor vi gør det.</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Vi overholder aftaler og tager medansvar</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Vi anerkender hinanden ved at give hinanden konstruktiv feedback</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Vi løfter i flok på tværs af huset og døgnet</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Vi kommunikerer aktivt og effektivt med hinanden for at løse opgaverne bedst muligt.</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Vi står til rådighed for hinanden og hjælpes ad i teamet og på tværs af etager</a:t>
            </a:r>
          </a:p>
          <a:p>
            <a:pPr marL="171450" indent="-171450">
              <a:lnSpc>
                <a:spcPct val="130000"/>
              </a:lnSpc>
              <a:buFont typeface="Arial" panose="020B0604020202020204" pitchFamily="34" charset="0"/>
              <a:buChar char="•"/>
            </a:pPr>
            <a:r>
              <a:rPr lang="da-DK" sz="1200" dirty="0">
                <a:solidFill>
                  <a:srgbClr val="480062"/>
                </a:solidFill>
                <a:latin typeface="Montserrat" pitchFamily="2" charset="77"/>
              </a:rPr>
              <a:t>Vi håndterer de konflikter, vi møder eller er en del af, med en positiv og empatisk tilgang.</a:t>
            </a:r>
          </a:p>
        </p:txBody>
      </p:sp>
      <p:sp>
        <p:nvSpPr>
          <p:cNvPr id="13" name="Tekstfelt 12">
            <a:extLst>
              <a:ext uri="{FF2B5EF4-FFF2-40B4-BE49-F238E27FC236}">
                <a16:creationId xmlns:a16="http://schemas.microsoft.com/office/drawing/2014/main" id="{6F284F64-3D1C-FA25-AD19-A5B33FF7DBB5}"/>
              </a:ext>
            </a:extLst>
          </p:cNvPr>
          <p:cNvSpPr txBox="1"/>
          <p:nvPr/>
        </p:nvSpPr>
        <p:spPr>
          <a:xfrm>
            <a:off x="8275985" y="1413427"/>
            <a:ext cx="3471072" cy="4231479"/>
          </a:xfrm>
          <a:prstGeom prst="rect">
            <a:avLst/>
          </a:prstGeom>
          <a:noFill/>
        </p:spPr>
        <p:txBody>
          <a:bodyPr wrap="square" rtlCol="0">
            <a:spAutoFit/>
          </a:bodyPr>
          <a:lstStyle/>
          <a:p>
            <a:pPr marL="0" indent="0">
              <a:lnSpc>
                <a:spcPct val="130000"/>
              </a:lnSpc>
              <a:buNone/>
            </a:pPr>
            <a:r>
              <a:rPr lang="da-DK" sz="1400" b="1" dirty="0">
                <a:solidFill>
                  <a:srgbClr val="480062"/>
                </a:solidFill>
                <a:latin typeface="Montserrat SemiBold" pitchFamily="2" charset="77"/>
              </a:rPr>
              <a:t>Mig og beboerne og familien – min professionelle adfærd</a:t>
            </a:r>
          </a:p>
          <a:p>
            <a:pPr marL="285750" indent="-285750">
              <a:lnSpc>
                <a:spcPct val="130000"/>
              </a:lnSpc>
              <a:buFont typeface="Arial" panose="020B0604020202020204" pitchFamily="34" charset="0"/>
              <a:buChar char="•"/>
            </a:pPr>
            <a:r>
              <a:rPr lang="da-DK" sz="1200" dirty="0">
                <a:solidFill>
                  <a:srgbClr val="480062"/>
                </a:solidFill>
                <a:latin typeface="Montserrat" pitchFamily="2" charset="77"/>
              </a:rPr>
              <a:t>Vi understøtter beboernes selvbestemmelse og integritet.</a:t>
            </a:r>
          </a:p>
          <a:p>
            <a:pPr marL="285750" indent="-285750">
              <a:lnSpc>
                <a:spcPct val="130000"/>
              </a:lnSpc>
              <a:buFont typeface="Arial" panose="020B0604020202020204" pitchFamily="34" charset="0"/>
              <a:buChar char="•"/>
            </a:pPr>
            <a:r>
              <a:rPr lang="da-DK" sz="1200" dirty="0">
                <a:solidFill>
                  <a:srgbClr val="480062"/>
                </a:solidFill>
                <a:latin typeface="Montserrat" pitchFamily="2" charset="77"/>
              </a:rPr>
              <a:t>Vi medinddrager beboeren, så hverdagen er meningsfuld for den enkelte.</a:t>
            </a:r>
          </a:p>
          <a:p>
            <a:pPr marL="285750" indent="-285750">
              <a:lnSpc>
                <a:spcPct val="130000"/>
              </a:lnSpc>
              <a:buFont typeface="Arial" panose="020B0604020202020204" pitchFamily="34" charset="0"/>
              <a:buChar char="•"/>
            </a:pPr>
            <a:r>
              <a:rPr lang="da-DK" sz="1200" dirty="0">
                <a:solidFill>
                  <a:srgbClr val="480062"/>
                </a:solidFill>
                <a:latin typeface="Montserrat" pitchFamily="2" charset="77"/>
              </a:rPr>
              <a:t>Det kan godt være, at det ikke er min opgave – men det er mit ansvar.</a:t>
            </a:r>
          </a:p>
          <a:p>
            <a:pPr marL="285750" indent="-285750">
              <a:lnSpc>
                <a:spcPct val="130000"/>
              </a:lnSpc>
              <a:buFont typeface="Arial" panose="020B0604020202020204" pitchFamily="34" charset="0"/>
              <a:buChar char="•"/>
            </a:pPr>
            <a:r>
              <a:rPr lang="da-DK" sz="1200" dirty="0">
                <a:solidFill>
                  <a:srgbClr val="480062"/>
                </a:solidFill>
                <a:latin typeface="Montserrat" pitchFamily="2" charset="77"/>
              </a:rPr>
              <a:t>Vi ser beboernes familie som en ressource og bruger deres viden i relations arbejdet.</a:t>
            </a:r>
          </a:p>
          <a:p>
            <a:pPr marL="285750" indent="-285750">
              <a:lnSpc>
                <a:spcPct val="130000"/>
              </a:lnSpc>
              <a:buFont typeface="Arial" panose="020B0604020202020204" pitchFamily="34" charset="0"/>
              <a:buChar char="•"/>
            </a:pPr>
            <a:r>
              <a:rPr lang="da-DK" sz="1200" dirty="0">
                <a:solidFill>
                  <a:srgbClr val="480062"/>
                </a:solidFill>
                <a:latin typeface="Montserrat" pitchFamily="2" charset="77"/>
              </a:rPr>
              <a:t>Vi udviser tillid, nærvær og omsorg i mødet med beboeren og dennes familie. </a:t>
            </a:r>
          </a:p>
          <a:p>
            <a:pPr marL="285750" indent="-285750">
              <a:lnSpc>
                <a:spcPct val="130000"/>
              </a:lnSpc>
              <a:buFont typeface="Arial" panose="020B0604020202020204" pitchFamily="34" charset="0"/>
              <a:buChar char="•"/>
            </a:pPr>
            <a:r>
              <a:rPr lang="da-DK" sz="1200" dirty="0">
                <a:solidFill>
                  <a:srgbClr val="480062"/>
                </a:solidFill>
                <a:latin typeface="Montserrat" pitchFamily="2" charset="77"/>
              </a:rPr>
              <a:t>Vores beslutninger tages ud fra et fagligt perspektiv. </a:t>
            </a:r>
          </a:p>
        </p:txBody>
      </p:sp>
      <p:pic>
        <p:nvPicPr>
          <p:cNvPr id="2" name="Billede 1" descr="Et billede, der indeholder Font/skrifttype, Grafik, logo, grafisk design&#10;&#10;Automatisk genereret beskrivelse">
            <a:extLst>
              <a:ext uri="{FF2B5EF4-FFF2-40B4-BE49-F238E27FC236}">
                <a16:creationId xmlns:a16="http://schemas.microsoft.com/office/drawing/2014/main" id="{1D88CFEC-392B-5F62-73A7-4B3B1C30F1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57995" y="6125401"/>
            <a:ext cx="1257300" cy="495300"/>
          </a:xfrm>
          <a:prstGeom prst="rect">
            <a:avLst/>
          </a:prstGeom>
        </p:spPr>
      </p:pic>
    </p:spTree>
    <p:extLst>
      <p:ext uri="{BB962C8B-B14F-4D97-AF65-F5344CB8AC3E}">
        <p14:creationId xmlns:p14="http://schemas.microsoft.com/office/powerpoint/2010/main" val="14441186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4904356"/>
          </a:xfrm>
          <a:prstGeom prst="rect">
            <a:avLst/>
          </a:prstGeom>
          <a:noFill/>
        </p:spPr>
        <p:txBody>
          <a:bodyPr wrap="square" rtlCol="0">
            <a:spAutoFit/>
          </a:bodyPr>
          <a:lstStyle/>
          <a:p>
            <a:pPr marL="0" indent="0">
              <a:lnSpc>
                <a:spcPct val="130000"/>
              </a:lnSpc>
              <a:buNone/>
            </a:pPr>
            <a:r>
              <a:rPr lang="da-DK" b="1" dirty="0">
                <a:solidFill>
                  <a:srgbClr val="480062"/>
                </a:solidFill>
                <a:effectLst/>
                <a:latin typeface="Montserrat SemiBold" pitchFamily="2" charset="77"/>
                <a:ea typeface="Calibri" panose="020F0502020204030204" pitchFamily="34" charset="0"/>
              </a:rPr>
              <a:t>Anbefaling</a:t>
            </a:r>
          </a:p>
          <a:p>
            <a:pPr marL="0" indent="0">
              <a:lnSpc>
                <a:spcPct val="130000"/>
              </a:lnSpc>
              <a:buNone/>
            </a:pPr>
            <a:r>
              <a:rPr lang="da-DK" sz="1600" dirty="0">
                <a:solidFill>
                  <a:srgbClr val="480062"/>
                </a:solidFill>
                <a:latin typeface="Montserrat" pitchFamily="2" charset="77"/>
                <a:ea typeface="Calibri" panose="020F0502020204030204" pitchFamily="34" charset="0"/>
              </a:rPr>
              <a:t>N</a:t>
            </a:r>
            <a:r>
              <a:rPr lang="da-DK" sz="1600" dirty="0">
                <a:solidFill>
                  <a:srgbClr val="480062"/>
                </a:solidFill>
                <a:effectLst/>
                <a:latin typeface="Montserrat" pitchFamily="2" charset="77"/>
                <a:ea typeface="Calibri" panose="020F0502020204030204" pitchFamily="34" charset="0"/>
              </a:rPr>
              <a:t>år de frivillige har været i gang i et par uger, er det en god idé at forberede dem på, at de på sigt vil opleve dødsfald, når de er frivillige på et plejehjem.</a:t>
            </a:r>
          </a:p>
          <a:p>
            <a:pPr marL="0" indent="0">
              <a:lnSpc>
                <a:spcPct val="130000"/>
              </a:lnSpc>
              <a:buNone/>
            </a:pPr>
            <a:endParaRPr lang="da-DK" sz="1600" dirty="0">
              <a:solidFill>
                <a:srgbClr val="480062"/>
              </a:solidFill>
              <a:effectLst/>
              <a:latin typeface="Montserrat" pitchFamily="2" charset="77"/>
              <a:ea typeface="Calibri" panose="020F0502020204030204" pitchFamily="34" charset="0"/>
            </a:endParaRPr>
          </a:p>
          <a:p>
            <a:pPr marL="0" indent="0">
              <a:lnSpc>
                <a:spcPct val="130000"/>
              </a:lnSpc>
              <a:buNone/>
            </a:pPr>
            <a:r>
              <a:rPr lang="da-DK" sz="1600" dirty="0">
                <a:solidFill>
                  <a:srgbClr val="480062"/>
                </a:solidFill>
                <a:effectLst/>
                <a:latin typeface="Montserrat" pitchFamily="2" charset="77"/>
                <a:ea typeface="Calibri" panose="020F0502020204030204" pitchFamily="34" charset="0"/>
              </a:rPr>
              <a:t>Det kan man gøre ved at præsentere dem for plejehjemmets handleplan ved dødsfald (se eksempel på næste side). Ud fra den kan man tage en snak om døden, hvis den frivillige udviser behov for det. </a:t>
            </a:r>
          </a:p>
          <a:p>
            <a:pPr marL="0" indent="0">
              <a:lnSpc>
                <a:spcPct val="130000"/>
              </a:lnSpc>
              <a:buNone/>
            </a:pPr>
            <a:r>
              <a:rPr lang="da-DK" sz="1600" dirty="0">
                <a:solidFill>
                  <a:srgbClr val="480062"/>
                </a:solidFill>
                <a:effectLst/>
                <a:latin typeface="Montserrat" pitchFamily="2" charset="77"/>
                <a:ea typeface="Calibri" panose="020F0502020204030204" pitchFamily="34" charset="0"/>
              </a:rPr>
              <a:t> </a:t>
            </a:r>
          </a:p>
          <a:p>
            <a:pPr marL="0" indent="0">
              <a:lnSpc>
                <a:spcPct val="130000"/>
              </a:lnSpc>
              <a:buNone/>
            </a:pPr>
            <a:r>
              <a:rPr lang="da-DK" sz="1600" dirty="0">
                <a:solidFill>
                  <a:srgbClr val="480062"/>
                </a:solidFill>
                <a:latin typeface="Montserrat" pitchFamily="2" charset="77"/>
                <a:ea typeface="Calibri" panose="020F0502020204030204" pitchFamily="34" charset="0"/>
              </a:rPr>
              <a:t>Når der sker et dødsfald, kan man tage hånd om situationen ved at tilbyde de frivillige en samtale ved behov ud fra følgende samtaleguide.</a:t>
            </a:r>
            <a:endParaRPr lang="da-DK" sz="1600" dirty="0">
              <a:solidFill>
                <a:srgbClr val="480062"/>
              </a:solidFill>
              <a:effectLst/>
              <a:latin typeface="Montserrat" pitchFamily="2" charset="77"/>
              <a:ea typeface="Calibri" panose="020F0502020204030204" pitchFamily="34" charset="0"/>
            </a:endParaRP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3" cy="461665"/>
          </a:xfrm>
          <a:prstGeom prst="rect">
            <a:avLst/>
          </a:prstGeom>
          <a:noFill/>
        </p:spPr>
        <p:txBody>
          <a:bodyPr wrap="square" rtlCol="0">
            <a:spAutoFit/>
          </a:bodyPr>
          <a:lstStyle/>
          <a:p>
            <a:pPr marL="0" marR="0" lvl="0" indent="0" algn="l" rtl="0">
              <a:spcBef>
                <a:spcPts val="0"/>
              </a:spcBef>
              <a:spcAft>
                <a:spcPts val="0"/>
              </a:spcAft>
              <a:buNone/>
            </a:pPr>
            <a:r>
              <a:rPr lang="da-DK" sz="2400" dirty="0">
                <a:solidFill>
                  <a:srgbClr val="480062"/>
                </a:solidFill>
                <a:latin typeface="Montserrat Alternates Medium" panose="02000505000000020004" pitchFamily="2" charset="77"/>
              </a:rPr>
              <a:t>Samtaleguide om døden</a:t>
            </a:r>
          </a:p>
        </p:txBody>
      </p:sp>
      <p:sp>
        <p:nvSpPr>
          <p:cNvPr id="3" name="Tekstfelt 2">
            <a:extLst>
              <a:ext uri="{FF2B5EF4-FFF2-40B4-BE49-F238E27FC236}">
                <a16:creationId xmlns:a16="http://schemas.microsoft.com/office/drawing/2014/main" id="{F2811C89-BA7A-46FC-7218-5098ACDF15F5}"/>
              </a:ext>
            </a:extLst>
          </p:cNvPr>
          <p:cNvSpPr txBox="1"/>
          <p:nvPr/>
        </p:nvSpPr>
        <p:spPr>
          <a:xfrm>
            <a:off x="6347915" y="1400783"/>
            <a:ext cx="5399147" cy="262373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da-DK" sz="1600" dirty="0">
                <a:solidFill>
                  <a:srgbClr val="480062"/>
                </a:solidFill>
                <a:effectLst/>
                <a:latin typeface="Montserrat" pitchFamily="2" charset="77"/>
                <a:ea typeface="Calibri" panose="020F0502020204030204" pitchFamily="34" charset="0"/>
              </a:rPr>
              <a:t>Spørg den frivillige, hvordan han/hun har det med dødsfaldet.</a:t>
            </a:r>
          </a:p>
          <a:p>
            <a:pPr marL="285750" indent="-285750">
              <a:lnSpc>
                <a:spcPct val="130000"/>
              </a:lnSpc>
              <a:buFont typeface="Arial" panose="020B0604020202020204" pitchFamily="34" charset="0"/>
              <a:buChar char="•"/>
            </a:pPr>
            <a:r>
              <a:rPr lang="da-DK" sz="1600" dirty="0">
                <a:solidFill>
                  <a:srgbClr val="480062"/>
                </a:solidFill>
                <a:effectLst/>
                <a:latin typeface="Montserrat" pitchFamily="2" charset="77"/>
                <a:ea typeface="Calibri" panose="020F0502020204030204" pitchFamily="34" charset="0"/>
              </a:rPr>
              <a:t>Har den frivillige behov for at snakke om det?</a:t>
            </a:r>
          </a:p>
          <a:p>
            <a:pPr marL="285750" indent="-285750">
              <a:lnSpc>
                <a:spcPct val="130000"/>
              </a:lnSpc>
              <a:buFont typeface="Arial" panose="020B0604020202020204" pitchFamily="34" charset="0"/>
              <a:buChar char="•"/>
            </a:pPr>
            <a:r>
              <a:rPr lang="da-DK" sz="1600" dirty="0">
                <a:solidFill>
                  <a:srgbClr val="480062"/>
                </a:solidFill>
                <a:latin typeface="Montserrat" pitchFamily="2" charset="77"/>
                <a:ea typeface="Calibri" panose="020F0502020204030204" pitchFamily="34" charset="0"/>
              </a:rPr>
              <a:t>P</a:t>
            </a:r>
            <a:r>
              <a:rPr lang="da-DK" sz="1600" dirty="0">
                <a:solidFill>
                  <a:srgbClr val="480062"/>
                </a:solidFill>
                <a:effectLst/>
                <a:latin typeface="Montserrat" pitchFamily="2" charset="77"/>
                <a:ea typeface="Calibri" panose="020F0502020204030204" pitchFamily="34" charset="0"/>
              </a:rPr>
              <a:t>ersonalet kan tilbyde den frivillige at være med til at synge beboeren ud, hvis den frivillige har lyst til det.</a:t>
            </a:r>
          </a:p>
          <a:p>
            <a:pPr marL="285750" indent="-285750">
              <a:lnSpc>
                <a:spcPct val="130000"/>
              </a:lnSpc>
              <a:buFont typeface="Arial" panose="020B0604020202020204" pitchFamily="34" charset="0"/>
              <a:buChar char="•"/>
            </a:pPr>
            <a:r>
              <a:rPr lang="da-DK" sz="1600" dirty="0">
                <a:solidFill>
                  <a:srgbClr val="480062"/>
                </a:solidFill>
                <a:effectLst/>
                <a:latin typeface="Montserrat" pitchFamily="2" charset="77"/>
                <a:ea typeface="Calibri" panose="020F0502020204030204" pitchFamily="34" charset="0"/>
              </a:rPr>
              <a:t>Den frivillige kan også tilbydes at få fri, hvis den frivillige ikke føler sig tilpas i situationen.</a:t>
            </a:r>
          </a:p>
        </p:txBody>
      </p:sp>
    </p:spTree>
    <p:extLst>
      <p:ext uri="{BB962C8B-B14F-4D97-AF65-F5344CB8AC3E}">
        <p14:creationId xmlns:p14="http://schemas.microsoft.com/office/powerpoint/2010/main" val="2421720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50778" cy="4817153"/>
          </a:xfrm>
          <a:prstGeom prst="rect">
            <a:avLst/>
          </a:prstGeom>
          <a:noFill/>
        </p:spPr>
        <p:txBody>
          <a:bodyPr wrap="square" rtlCol="0">
            <a:spAutoFit/>
          </a:bodyPr>
          <a:lstStyle/>
          <a:p>
            <a:pPr marL="0" indent="0">
              <a:lnSpc>
                <a:spcPct val="130000"/>
              </a:lnSpc>
              <a:spcAft>
                <a:spcPts val="800"/>
              </a:spcAft>
              <a:buNone/>
            </a:pPr>
            <a:r>
              <a:rPr lang="da-DK" b="1" dirty="0">
                <a:solidFill>
                  <a:srgbClr val="480062"/>
                </a:solidFill>
                <a:latin typeface="Montserrat SemiBold" pitchFamily="2" charset="77"/>
              </a:rPr>
              <a:t>Sådan håndterer vi dødsfald i </a:t>
            </a:r>
            <a:br>
              <a:rPr lang="da-DK" b="1" dirty="0">
                <a:solidFill>
                  <a:srgbClr val="480062"/>
                </a:solidFill>
                <a:latin typeface="Montserrat SemiBold" pitchFamily="2" charset="77"/>
              </a:rPr>
            </a:br>
            <a:r>
              <a:rPr lang="da-DK" b="1" dirty="0">
                <a:solidFill>
                  <a:srgbClr val="480062"/>
                </a:solidFill>
                <a:latin typeface="Montserrat SemiBold" pitchFamily="2" charset="77"/>
              </a:rPr>
              <a:t>Kastanjehusene</a:t>
            </a:r>
            <a:endParaRPr lang="da-DK" b="1" dirty="0">
              <a:solidFill>
                <a:srgbClr val="480062"/>
              </a:solidFill>
              <a:effectLst/>
              <a:latin typeface="Montserrat SemiBold" pitchFamily="2" charset="77"/>
              <a:ea typeface="Calibri" panose="020F0502020204030204" pitchFamily="34" charset="0"/>
              <a:cs typeface="Times New Roman" panose="02020603050405020304" pitchFamily="18" charset="0"/>
            </a:endParaRPr>
          </a:p>
          <a:p>
            <a:pPr marL="0" indent="0">
              <a:lnSpc>
                <a:spcPct val="130000"/>
              </a:lnSpc>
              <a:spcAft>
                <a:spcPts val="800"/>
              </a:spcAft>
              <a:buNone/>
            </a:pPr>
            <a:r>
              <a:rPr lang="da-DK" sz="1600" dirty="0">
                <a:solidFill>
                  <a:srgbClr val="480062"/>
                </a:solidFill>
                <a:effectLst/>
                <a:latin typeface="Montserrat" pitchFamily="2" charset="77"/>
                <a:ea typeface="Calibri" panose="020F0502020204030204" pitchFamily="34" charset="0"/>
                <a:cs typeface="Times New Roman" panose="02020603050405020304" pitchFamily="18" charset="0"/>
              </a:rPr>
              <a:t>Det, som beboerne ønsker, er:</a:t>
            </a:r>
          </a:p>
          <a:p>
            <a:pPr marL="342900" indent="-342900">
              <a:lnSpc>
                <a:spcPct val="130000"/>
              </a:lnSpc>
              <a:spcAft>
                <a:spcPts val="800"/>
              </a:spcAft>
              <a:buFont typeface="+mj-lt"/>
              <a:buAutoNum type="arabicPeriod"/>
            </a:pPr>
            <a:r>
              <a:rPr lang="da-DK" sz="1600" dirty="0">
                <a:solidFill>
                  <a:srgbClr val="480062"/>
                </a:solidFill>
                <a:effectLst/>
                <a:latin typeface="Montserrat" pitchFamily="2" charset="77"/>
                <a:ea typeface="Calibri" panose="020F0502020204030204" pitchFamily="34" charset="0"/>
                <a:cs typeface="Times New Roman" panose="02020603050405020304" pitchFamily="18" charset="0"/>
              </a:rPr>
              <a:t>Vi synger altid beboerne ud. </a:t>
            </a:r>
          </a:p>
          <a:p>
            <a:pPr marL="342900" indent="-342900">
              <a:lnSpc>
                <a:spcPct val="130000"/>
              </a:lnSpc>
              <a:spcAft>
                <a:spcPts val="800"/>
              </a:spcAft>
              <a:buFont typeface="+mj-lt"/>
              <a:buAutoNum type="arabicPeriod"/>
            </a:pPr>
            <a:r>
              <a:rPr lang="da-DK" sz="1600" dirty="0">
                <a:solidFill>
                  <a:srgbClr val="480062"/>
                </a:solidFill>
                <a:effectLst/>
                <a:latin typeface="Montserrat" pitchFamily="2" charset="77"/>
                <a:ea typeface="Calibri" panose="020F0502020204030204" pitchFamily="34" charset="0"/>
                <a:cs typeface="Times New Roman" panose="02020603050405020304" pitchFamily="18" charset="0"/>
              </a:rPr>
              <a:t>Flaget skal være på halvt ude i haven. </a:t>
            </a:r>
          </a:p>
          <a:p>
            <a:pPr marL="342900" indent="-342900">
              <a:lnSpc>
                <a:spcPct val="130000"/>
              </a:lnSpc>
              <a:spcAft>
                <a:spcPts val="800"/>
              </a:spcAft>
              <a:buFont typeface="+mj-lt"/>
              <a:buAutoNum type="arabicPeriod"/>
            </a:pPr>
            <a:r>
              <a:rPr lang="da-DK" sz="1600" dirty="0">
                <a:solidFill>
                  <a:srgbClr val="480062"/>
                </a:solidFill>
                <a:effectLst/>
                <a:latin typeface="Montserrat" pitchFamily="2" charset="77"/>
                <a:ea typeface="Calibri" panose="020F0502020204030204" pitchFamily="34" charset="0"/>
                <a:cs typeface="Times New Roman" panose="02020603050405020304" pitchFamily="18" charset="0"/>
              </a:rPr>
              <a:t>Der skal være en fysisk markering af, at beboeren ikke længere er der fx en lampe/lanterne uden for beboerens dør og/eller, at der er tændt et lys for den pågældende beboer i hver opholdsstue</a:t>
            </a:r>
          </a:p>
          <a:p>
            <a:pPr marL="342900" indent="-342900">
              <a:lnSpc>
                <a:spcPct val="130000"/>
              </a:lnSpc>
              <a:spcAft>
                <a:spcPts val="800"/>
              </a:spcAft>
              <a:buFont typeface="+mj-lt"/>
              <a:buAutoNum type="arabicPeriod"/>
            </a:pPr>
            <a:r>
              <a:rPr lang="da-DK" sz="1600" dirty="0">
                <a:solidFill>
                  <a:srgbClr val="480062"/>
                </a:solidFill>
                <a:effectLst/>
                <a:latin typeface="Montserrat" pitchFamily="2" charset="77"/>
                <a:ea typeface="Calibri" panose="020F0502020204030204" pitchFamily="34" charset="0"/>
                <a:cs typeface="Times New Roman" panose="02020603050405020304" pitchFamily="18" charset="0"/>
              </a:rPr>
              <a:t>Det skal indarbejdes som en fast side i Kastanjeposten med goddag og farvel i form af et par linjer om beboeren. </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3" cy="461665"/>
          </a:xfrm>
          <a:prstGeom prst="rect">
            <a:avLst/>
          </a:prstGeom>
          <a:noFill/>
        </p:spPr>
        <p:txBody>
          <a:bodyPr wrap="square" rtlCol="0">
            <a:spAutoFit/>
          </a:bodyPr>
          <a:lstStyle/>
          <a:p>
            <a:pPr marL="0" marR="0" lvl="0" indent="0" algn="l" rtl="0">
              <a:spcBef>
                <a:spcPts val="0"/>
              </a:spcBef>
              <a:spcAft>
                <a:spcPts val="0"/>
              </a:spcAft>
              <a:buNone/>
            </a:pPr>
            <a:r>
              <a:rPr lang="da-DK" sz="2400" dirty="0">
                <a:solidFill>
                  <a:srgbClr val="480062"/>
                </a:solidFill>
                <a:latin typeface="Montserrat Alternates Medium" panose="02000505000000020004" pitchFamily="2" charset="77"/>
              </a:rPr>
              <a:t>Inspiration – handleplan ved dødsfald</a:t>
            </a:r>
          </a:p>
        </p:txBody>
      </p:sp>
      <p:sp>
        <p:nvSpPr>
          <p:cNvPr id="3" name="Tekstfelt 2">
            <a:extLst>
              <a:ext uri="{FF2B5EF4-FFF2-40B4-BE49-F238E27FC236}">
                <a16:creationId xmlns:a16="http://schemas.microsoft.com/office/drawing/2014/main" id="{F2811C89-BA7A-46FC-7218-5098ACDF15F5}"/>
              </a:ext>
            </a:extLst>
          </p:cNvPr>
          <p:cNvSpPr txBox="1"/>
          <p:nvPr/>
        </p:nvSpPr>
        <p:spPr>
          <a:xfrm>
            <a:off x="6347915" y="1400783"/>
            <a:ext cx="5399147" cy="3149004"/>
          </a:xfrm>
          <a:prstGeom prst="rect">
            <a:avLst/>
          </a:prstGeom>
          <a:noFill/>
        </p:spPr>
        <p:txBody>
          <a:bodyPr wrap="square" rtlCol="0">
            <a:spAutoFit/>
          </a:bodyPr>
          <a:lstStyle/>
          <a:p>
            <a:pPr marL="342900" indent="-342900">
              <a:lnSpc>
                <a:spcPct val="130000"/>
              </a:lnSpc>
              <a:spcAft>
                <a:spcPts val="800"/>
              </a:spcAft>
              <a:buFont typeface="+mj-lt"/>
              <a:buAutoNum type="arabicPeriod" startAt="5"/>
            </a:pPr>
            <a:r>
              <a:rPr lang="da-DK" sz="1600" dirty="0">
                <a:solidFill>
                  <a:srgbClr val="480062"/>
                </a:solidFill>
                <a:effectLst/>
                <a:latin typeface="Montserrat" pitchFamily="2" charset="77"/>
                <a:ea typeface="Calibri" panose="020F0502020204030204" pitchFamily="34" charset="0"/>
                <a:cs typeface="Times New Roman" panose="02020603050405020304" pitchFamily="18" charset="0"/>
              </a:rPr>
              <a:t>Der fortælles altid om det i afdelingen, og der holdes et minuts stilhed for den pågældende beboer ved førstkommende frokost. </a:t>
            </a:r>
          </a:p>
          <a:p>
            <a:pPr marL="342900" indent="-342900">
              <a:lnSpc>
                <a:spcPct val="130000"/>
              </a:lnSpc>
              <a:spcAft>
                <a:spcPts val="800"/>
              </a:spcAft>
              <a:buFont typeface="+mj-lt"/>
              <a:buAutoNum type="arabicPeriod" startAt="5"/>
            </a:pPr>
            <a:r>
              <a:rPr lang="da-DK" sz="1600" dirty="0">
                <a:solidFill>
                  <a:srgbClr val="480062"/>
                </a:solidFill>
                <a:effectLst/>
                <a:latin typeface="Montserrat" pitchFamily="2" charset="77"/>
                <a:ea typeface="Calibri" panose="020F0502020204030204" pitchFamily="34" charset="0"/>
                <a:cs typeface="Times New Roman" panose="02020603050405020304" pitchFamily="18" charset="0"/>
              </a:rPr>
              <a:t>En medarbejder går rundt på etagen og orienterer de andre beboere om dødsfaldet. </a:t>
            </a:r>
          </a:p>
          <a:p>
            <a:pPr marL="342900" indent="-342900">
              <a:lnSpc>
                <a:spcPct val="130000"/>
              </a:lnSpc>
              <a:spcAft>
                <a:spcPts val="800"/>
              </a:spcAft>
              <a:buFont typeface="+mj-lt"/>
              <a:buAutoNum type="arabicPeriod" startAt="5"/>
            </a:pPr>
            <a:r>
              <a:rPr lang="da-DK" sz="1600" dirty="0">
                <a:solidFill>
                  <a:srgbClr val="480062"/>
                </a:solidFill>
                <a:effectLst/>
                <a:latin typeface="Montserrat" pitchFamily="2" charset="77"/>
                <a:ea typeface="Calibri" panose="020F0502020204030204" pitchFamily="34" charset="0"/>
                <a:cs typeface="Times New Roman" panose="02020603050405020304" pitchFamily="18" charset="0"/>
              </a:rPr>
              <a:t>En medbeboer og/eller personale deltager i begravelsen/bisættelsen, og vi sender blomster med teksten ”En sidste hilsen fra beboere og medarbejdere i Kastanjehusene”. </a:t>
            </a:r>
          </a:p>
        </p:txBody>
      </p:sp>
    </p:spTree>
    <p:extLst>
      <p:ext uri="{BB962C8B-B14F-4D97-AF65-F5344CB8AC3E}">
        <p14:creationId xmlns:p14="http://schemas.microsoft.com/office/powerpoint/2010/main" val="1879226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3" name="Billede 2" descr="Et billede, der indeholder person, tøj, Ansigt, Spil&#10;&#10;Automatisk genereret beskrivelse">
            <a:extLst>
              <a:ext uri="{FF2B5EF4-FFF2-40B4-BE49-F238E27FC236}">
                <a16:creationId xmlns:a16="http://schemas.microsoft.com/office/drawing/2014/main" id="{C73AAF1C-B419-D607-904C-323A25DE97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8" y="1469694"/>
            <a:ext cx="4832623" cy="4832623"/>
          </a:xfrm>
          <a:prstGeom prst="rect">
            <a:avLst/>
          </a:prstGeom>
        </p:spPr>
      </p:pic>
      <p:sp>
        <p:nvSpPr>
          <p:cNvPr id="9" name="Tekstfelt 8">
            <a:extLst>
              <a:ext uri="{FF2B5EF4-FFF2-40B4-BE49-F238E27FC236}">
                <a16:creationId xmlns:a16="http://schemas.microsoft.com/office/drawing/2014/main" id="{FC9B535C-54B7-BD9B-074D-62B7FC452018}"/>
              </a:ext>
            </a:extLst>
          </p:cNvPr>
          <p:cNvSpPr txBox="1"/>
          <p:nvPr/>
        </p:nvSpPr>
        <p:spPr>
          <a:xfrm>
            <a:off x="6311161" y="1432185"/>
            <a:ext cx="5210270" cy="933141"/>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effectLst/>
                <a:latin typeface="Montserrat SemiBold" pitchFamily="2" charset="77"/>
                <a:ea typeface="Calibri" panose="020F0502020204030204" pitchFamily="34" charset="0"/>
                <a:cs typeface="Arial" panose="020B0604020202020204" pitchFamily="34" charset="0"/>
              </a:rPr>
              <a:t>Én til én-ven</a:t>
            </a:r>
          </a:p>
          <a:p>
            <a:pPr>
              <a:lnSpc>
                <a:spcPct val="130000"/>
              </a:lnSpc>
              <a:spcAft>
                <a:spcPts val="800"/>
              </a:spcAft>
              <a:tabLst>
                <a:tab pos="457200" algn="l"/>
              </a:tabLst>
            </a:pPr>
            <a:r>
              <a:rPr lang="da-DK" sz="1200" dirty="0">
                <a:solidFill>
                  <a:srgbClr val="480062"/>
                </a:solidFill>
                <a:latin typeface="Montserrat" pitchFamily="2" charset="77"/>
                <a:ea typeface="Montserrat Light"/>
                <a:cs typeface="Montserrat Light"/>
                <a:sym typeface="Montserrat Light"/>
              </a:rPr>
              <a:t>Man mødes med en beboer fra et plejehjem om en fælles interesse og snakker om stort og småt</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11161" y="2571760"/>
            <a:ext cx="5423640" cy="2338654"/>
          </a:xfrm>
          <a:prstGeom prst="rect">
            <a:avLst/>
          </a:prstGeom>
          <a:noFill/>
        </p:spPr>
        <p:txBody>
          <a:bodyPr wrap="square" rtlCol="0">
            <a:spAutoFit/>
          </a:bodyPr>
          <a:lstStyle/>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Stig, én til én-ven og aktivitetsven alene:</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“Jeg kommer hver onsdag for at spille et parti skak med Jens. Vi hygger og har det herligt sammen. Det er fuldstændigt, som om vi er gamle venner,” fortæller Stig.</a:t>
            </a:r>
            <a:endParaRPr lang="da-DK" sz="1200" kern="100" dirty="0">
              <a:solidFill>
                <a:srgbClr val="480062"/>
              </a:solidFill>
              <a:effectLst/>
              <a:latin typeface="Montserrat" pitchFamily="2" charset="77"/>
              <a:ea typeface="Times New Roman" panose="02020603050405020304" pitchFamily="18" charset="0"/>
              <a:cs typeface="Times New Roman" panose="02020603050405020304" pitchFamily="18" charset="0"/>
            </a:endParaRP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“Ja, og der flyver masser af smålune jokes mellem os”, tilføjer Jens med et lige så lunt smil.</a:t>
            </a:r>
            <a:endParaRPr lang="da-DK" sz="1200" kern="100" dirty="0">
              <a:solidFill>
                <a:srgbClr val="480062"/>
              </a:solidFill>
              <a:effectLst/>
              <a:latin typeface="Montserrat" pitchFamily="2" charset="77"/>
              <a:ea typeface="Times New Roman" panose="02020603050405020304" pitchFamily="18" charset="0"/>
              <a:cs typeface="Times New Roman" panose="02020603050405020304" pitchFamily="18" charset="0"/>
            </a:endParaRP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Stig er også frivillig på plejehjemmet om mandagen, hvor han spiller banko, og så hjælper han også til ved den månedlige gudstjeneste.</a:t>
            </a:r>
            <a:endParaRPr lang="da-DK" sz="1200" kern="0" dirty="0">
              <a:solidFill>
                <a:srgbClr val="480062"/>
              </a:solidFill>
              <a:latin typeface="Montserrat" pitchFamily="2" charset="77"/>
              <a:cs typeface="Times New Roman" panose="02020603050405020304" pitchFamily="18" charset="0"/>
            </a:endParaRP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3"/>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8900741" cy="461665"/>
          </a:xfrm>
          <a:prstGeom prst="rect">
            <a:avLst/>
          </a:prstGeom>
          <a:noFill/>
        </p:spPr>
        <p:txBody>
          <a:bodyPr wrap="square" rtlCol="0">
            <a:spAutoFit/>
          </a:bodyPr>
          <a:lstStyle/>
          <a:p>
            <a:r>
              <a:rPr lang="da-DK" sz="2400" dirty="0">
                <a:solidFill>
                  <a:srgbClr val="480062"/>
                </a:solidFill>
                <a:latin typeface="Montserrat Alternates Medium" panose="02000505000000020004" pitchFamily="2" charset="77"/>
                <a:cs typeface="Arial" panose="020B0604020202020204" pitchFamily="34" charset="0"/>
              </a:rPr>
              <a:t>Hvordan er man frivillig besøgsven</a:t>
            </a:r>
            <a:endParaRPr lang="da-DK" sz="2400" dirty="0">
              <a:solidFill>
                <a:srgbClr val="480062"/>
              </a:solidFill>
              <a:latin typeface="Montserrat Alternates Medium" panose="02000505000000020004" pitchFamily="2" charset="77"/>
            </a:endParaRPr>
          </a:p>
        </p:txBody>
      </p:sp>
      <p:sp>
        <p:nvSpPr>
          <p:cNvPr id="6" name="Tekstfelt 5">
            <a:extLst>
              <a:ext uri="{FF2B5EF4-FFF2-40B4-BE49-F238E27FC236}">
                <a16:creationId xmlns:a16="http://schemas.microsoft.com/office/drawing/2014/main" id="{1F5E2A2D-BFB1-27A5-15F9-F7BB2050DDA0}"/>
              </a:ext>
            </a:extLst>
          </p:cNvPr>
          <p:cNvSpPr txBox="1"/>
          <p:nvPr/>
        </p:nvSpPr>
        <p:spPr>
          <a:xfrm>
            <a:off x="6311161" y="5116848"/>
            <a:ext cx="5210270" cy="1173206"/>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latin typeface="Montserrat SemiBold" pitchFamily="2" charset="77"/>
                <a:ea typeface="Montserrat Light"/>
                <a:cs typeface="Montserrat Light"/>
                <a:sym typeface="Montserrat Light"/>
              </a:rPr>
              <a:t>Linda, frivilligkoordinator Marie Louisehjemmet</a:t>
            </a:r>
            <a:endParaRPr lang="da-DK" sz="1400" b="1" dirty="0">
              <a:solidFill>
                <a:srgbClr val="480062"/>
              </a:solidFill>
              <a:effectLst/>
              <a:latin typeface="Montserrat SemiBold" pitchFamily="2" charset="77"/>
              <a:ea typeface="Calibri" panose="020F0502020204030204" pitchFamily="34" charset="0"/>
              <a:cs typeface="Arial" panose="020B0604020202020204" pitchFamily="34" charset="0"/>
            </a:endParaRPr>
          </a:p>
          <a:p>
            <a:pPr>
              <a:lnSpc>
                <a:spcPct val="130000"/>
              </a:lnSpc>
              <a:spcAft>
                <a:spcPts val="800"/>
              </a:spcAft>
              <a:tabLst>
                <a:tab pos="457200" algn="l"/>
              </a:tabLst>
            </a:pPr>
            <a:r>
              <a:rPr lang="da-DK" sz="1200" dirty="0">
                <a:solidFill>
                  <a:srgbClr val="480062"/>
                </a:solidFill>
                <a:latin typeface="Montserrat" pitchFamily="2" charset="77"/>
                <a:ea typeface="Montserrat Light"/>
                <a:cs typeface="Montserrat Light"/>
                <a:sym typeface="Montserrat Light"/>
              </a:rPr>
              <a:t>”De ældre synes, det er hyggeligt, når Stig hjælper til ved banko. Han er også med til gudstjeneste, hvor han hjælper til med at klargøre og rydde af .”</a:t>
            </a:r>
          </a:p>
        </p:txBody>
      </p:sp>
    </p:spTree>
    <p:extLst>
      <p:ext uri="{BB962C8B-B14F-4D97-AF65-F5344CB8AC3E}">
        <p14:creationId xmlns:p14="http://schemas.microsoft.com/office/powerpoint/2010/main" val="1062695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7" name="Billede 6" descr="Et billede, der indeholder tøj, person, fodtøj, cykel&#10;&#10;Automatisk genereret beskrivelse">
            <a:extLst>
              <a:ext uri="{FF2B5EF4-FFF2-40B4-BE49-F238E27FC236}">
                <a16:creationId xmlns:a16="http://schemas.microsoft.com/office/drawing/2014/main" id="{8FE741F9-3902-5BAD-F89F-D29B74EE52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8" y="1469694"/>
            <a:ext cx="4966815" cy="4966815"/>
          </a:xfrm>
          <a:prstGeom prst="rect">
            <a:avLst/>
          </a:prstGeom>
        </p:spPr>
      </p:pic>
      <p:sp>
        <p:nvSpPr>
          <p:cNvPr id="9" name="Tekstfelt 8">
            <a:extLst>
              <a:ext uri="{FF2B5EF4-FFF2-40B4-BE49-F238E27FC236}">
                <a16:creationId xmlns:a16="http://schemas.microsoft.com/office/drawing/2014/main" id="{FC9B535C-54B7-BD9B-074D-62B7FC452018}"/>
              </a:ext>
            </a:extLst>
          </p:cNvPr>
          <p:cNvSpPr txBox="1"/>
          <p:nvPr/>
        </p:nvSpPr>
        <p:spPr>
          <a:xfrm>
            <a:off x="6311161" y="1957380"/>
            <a:ext cx="5210270" cy="933141"/>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effectLst/>
                <a:latin typeface="Montserrat SemiBold" pitchFamily="2" charset="77"/>
                <a:ea typeface="Calibri" panose="020F0502020204030204" pitchFamily="34" charset="0"/>
                <a:cs typeface="Arial" panose="020B0604020202020204" pitchFamily="34" charset="0"/>
              </a:rPr>
              <a:t>Aktivitetsven – alene </a:t>
            </a:r>
          </a:p>
          <a:p>
            <a:pPr marL="0" indent="0">
              <a:lnSpc>
                <a:spcPct val="130000"/>
              </a:lnSpc>
              <a:buNone/>
            </a:pPr>
            <a:r>
              <a:rPr lang="da-DK" sz="1200" dirty="0">
                <a:solidFill>
                  <a:srgbClr val="480062"/>
                </a:solidFill>
                <a:latin typeface="Montserrat" pitchFamily="2" charset="77"/>
                <a:ea typeface="Montserrat Light"/>
                <a:cs typeface="Montserrat Light"/>
                <a:sym typeface="Montserrat Light"/>
              </a:rPr>
              <a:t>Man kan enten bidrage med egen aktivitet eller deltage i en fællesaktivitet på plejehjemmet</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23422" y="3065916"/>
            <a:ext cx="5423640" cy="1453283"/>
          </a:xfrm>
          <a:prstGeom prst="rect">
            <a:avLst/>
          </a:prstGeom>
          <a:noFill/>
        </p:spPr>
        <p:txBody>
          <a:bodyPr wrap="square" rtlCol="0">
            <a:spAutoFit/>
          </a:bodyPr>
          <a:lstStyle/>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Lisbeth, aktivitetsven alene:</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dirty="0">
                <a:solidFill>
                  <a:srgbClr val="480062"/>
                </a:solidFill>
                <a:effectLst/>
                <a:latin typeface="Montserrat" pitchFamily="2" charset="77"/>
                <a:ea typeface="Times New Roman" panose="02020603050405020304" pitchFamily="18" charset="0"/>
              </a:rPr>
              <a:t>”Jeg kommer på dagcentret to dage om ugen. Om fredagen danser og synger vi. Jeg har nemlig gået på musikskole, og kan godt lide at danse og finde musik på min telefon. Jeg hygger mig, og kan rigtig godt lide at snakke med de ældre om gamle dage.”</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3"/>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8900741" cy="461665"/>
          </a:xfrm>
          <a:prstGeom prst="rect">
            <a:avLst/>
          </a:prstGeom>
          <a:noFill/>
        </p:spPr>
        <p:txBody>
          <a:bodyPr wrap="square" rtlCol="0">
            <a:spAutoFit/>
          </a:bodyPr>
          <a:lstStyle/>
          <a:p>
            <a:r>
              <a:rPr lang="da-DK" sz="2400" dirty="0">
                <a:solidFill>
                  <a:srgbClr val="480062"/>
                </a:solidFill>
                <a:latin typeface="Montserrat Alternates Medium" panose="02000505000000020004" pitchFamily="2" charset="77"/>
                <a:cs typeface="Arial" panose="020B0604020202020204" pitchFamily="34" charset="0"/>
              </a:rPr>
              <a:t>Hvordan er man frivillig besøgsven</a:t>
            </a:r>
            <a:endParaRPr lang="da-DK" sz="2400" dirty="0">
              <a:solidFill>
                <a:srgbClr val="480062"/>
              </a:solidFill>
              <a:latin typeface="Montserrat Alternates Medium" panose="02000505000000020004" pitchFamily="2" charset="77"/>
            </a:endParaRPr>
          </a:p>
        </p:txBody>
      </p:sp>
      <p:sp>
        <p:nvSpPr>
          <p:cNvPr id="6" name="Tekstfelt 5">
            <a:extLst>
              <a:ext uri="{FF2B5EF4-FFF2-40B4-BE49-F238E27FC236}">
                <a16:creationId xmlns:a16="http://schemas.microsoft.com/office/drawing/2014/main" id="{1F5E2A2D-BFB1-27A5-15F9-F7BB2050DDA0}"/>
              </a:ext>
            </a:extLst>
          </p:cNvPr>
          <p:cNvSpPr txBox="1"/>
          <p:nvPr/>
        </p:nvSpPr>
        <p:spPr>
          <a:xfrm>
            <a:off x="6311161" y="4694594"/>
            <a:ext cx="5661532" cy="933141"/>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Karsten, aktivitetsmedarbejdet på plejecentret Hørgården </a:t>
            </a:r>
          </a:p>
          <a:p>
            <a:pPr marL="0" indent="0">
              <a:lnSpc>
                <a:spcPct val="130000"/>
              </a:lnSpc>
              <a:spcAft>
                <a:spcPts val="800"/>
              </a:spcAft>
              <a:buNone/>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dirty="0">
                <a:solidFill>
                  <a:srgbClr val="480062"/>
                </a:solidFill>
                <a:effectLst/>
                <a:latin typeface="Montserrat" pitchFamily="2" charset="77"/>
                <a:ea typeface="Times New Roman" panose="02020603050405020304" pitchFamily="18" charset="0"/>
                <a:cs typeface="Times New Roman" panose="02020603050405020304" pitchFamily="18" charset="0"/>
              </a:rPr>
              <a:t>”Det går jo begge veje på den måde, at Lisbeth føler, at hun bidrager med noget, og de ældre er glade for at have nogen at sludre med.”</a:t>
            </a:r>
          </a:p>
        </p:txBody>
      </p:sp>
    </p:spTree>
    <p:extLst>
      <p:ext uri="{BB962C8B-B14F-4D97-AF65-F5344CB8AC3E}">
        <p14:creationId xmlns:p14="http://schemas.microsoft.com/office/powerpoint/2010/main" val="1655851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5" name="Billede 4" descr="Et billede, der indeholder tøj, person, fodtøj, udendørs&#10;&#10;Automatisk genereret beskrivelse">
            <a:extLst>
              <a:ext uri="{FF2B5EF4-FFF2-40B4-BE49-F238E27FC236}">
                <a16:creationId xmlns:a16="http://schemas.microsoft.com/office/drawing/2014/main" id="{5B2E68B5-0709-0EDC-BE76-5248A2447D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700" y="1445685"/>
            <a:ext cx="4966812" cy="4966812"/>
          </a:xfrm>
          <a:prstGeom prst="rect">
            <a:avLst/>
          </a:prstGeom>
        </p:spPr>
      </p:pic>
      <p:sp>
        <p:nvSpPr>
          <p:cNvPr id="9" name="Tekstfelt 8">
            <a:extLst>
              <a:ext uri="{FF2B5EF4-FFF2-40B4-BE49-F238E27FC236}">
                <a16:creationId xmlns:a16="http://schemas.microsoft.com/office/drawing/2014/main" id="{FC9B535C-54B7-BD9B-074D-62B7FC452018}"/>
              </a:ext>
            </a:extLst>
          </p:cNvPr>
          <p:cNvSpPr txBox="1"/>
          <p:nvPr/>
        </p:nvSpPr>
        <p:spPr>
          <a:xfrm>
            <a:off x="6311161" y="1746509"/>
            <a:ext cx="5210270" cy="693075"/>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effectLst/>
                <a:latin typeface="Montserrat SemiBold" pitchFamily="2" charset="77"/>
                <a:ea typeface="Calibri" panose="020F0502020204030204" pitchFamily="34" charset="0"/>
                <a:cs typeface="Arial" panose="020B0604020202020204" pitchFamily="34" charset="0"/>
              </a:rPr>
              <a:t>Aktivitetsven – som gruppe</a:t>
            </a:r>
          </a:p>
          <a:p>
            <a:pPr>
              <a:lnSpc>
                <a:spcPct val="130000"/>
              </a:lnSpc>
            </a:pPr>
            <a:r>
              <a:rPr lang="da-DK" sz="1200" dirty="0">
                <a:solidFill>
                  <a:srgbClr val="480062"/>
                </a:solidFill>
                <a:latin typeface="Montserrat" pitchFamily="2" charset="77"/>
                <a:ea typeface="Montserrat Light"/>
                <a:cs typeface="Montserrat Light"/>
                <a:sym typeface="Montserrat Light"/>
              </a:rPr>
              <a:t>Man er minimum to frivillige sammen om at løse opgaven.</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11161" y="2659348"/>
            <a:ext cx="5423640" cy="2240037"/>
          </a:xfrm>
          <a:prstGeom prst="rect">
            <a:avLst/>
          </a:prstGeom>
          <a:noFill/>
        </p:spPr>
        <p:txBody>
          <a:bodyPr wrap="square" rtlCol="0">
            <a:spAutoFit/>
          </a:bodyPr>
          <a:lstStyle/>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Sebastian og Mikkel,</a:t>
            </a:r>
            <a:r>
              <a:rPr lang="da-DK" sz="1400" b="1" kern="0" dirty="0">
                <a:solidFill>
                  <a:srgbClr val="480062"/>
                </a:solidFill>
                <a:latin typeface="Montserrat SemiBold" pitchFamily="2" charset="77"/>
                <a:ea typeface="Times New Roman" panose="02020603050405020304" pitchFamily="18" charset="0"/>
                <a:cs typeface="Times New Roman" panose="02020603050405020304" pitchFamily="18" charset="0"/>
              </a:rPr>
              <a:t> aktivitets</a:t>
            </a: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venner på et plejehjem </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dirty="0">
                <a:solidFill>
                  <a:srgbClr val="480062"/>
                </a:solidFill>
                <a:effectLst/>
                <a:latin typeface="Montserrat" pitchFamily="2" charset="77"/>
                <a:ea typeface="Times New Roman" panose="02020603050405020304" pitchFamily="18" charset="0"/>
                <a:cs typeface="Times New Roman" panose="02020603050405020304" pitchFamily="18" charset="0"/>
              </a:rPr>
              <a:t>“Vi har begge været frivillige her siden september 2022. Det vi hjælper med, er at følge de gamle til og fra fællessang i kirken. fortæller Mikkel. Sebastian tager over: </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dirty="0">
                <a:solidFill>
                  <a:srgbClr val="480062"/>
                </a:solidFill>
                <a:effectLst/>
                <a:latin typeface="Montserrat" pitchFamily="2" charset="77"/>
                <a:ea typeface="Times New Roman" panose="02020603050405020304" pitchFamily="18" charset="0"/>
                <a:cs typeface="Times New Roman" panose="02020603050405020304" pitchFamily="18" charset="0"/>
              </a:rPr>
              <a:t> “Det er en fordel, at vi er to, så vi kan bruge hinanden, hvis der opstår problemer. Vi kendte ikke hinanden i forvejen, men nu er vi gode bekendte og har en masse fælles at snakke om. Det ville også være kedeligt, hvis jeg var her alene”.</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3"/>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8900741" cy="461665"/>
          </a:xfrm>
          <a:prstGeom prst="rect">
            <a:avLst/>
          </a:prstGeom>
          <a:noFill/>
        </p:spPr>
        <p:txBody>
          <a:bodyPr wrap="square" rtlCol="0">
            <a:spAutoFit/>
          </a:bodyPr>
          <a:lstStyle/>
          <a:p>
            <a:r>
              <a:rPr lang="da-DK" sz="2400" dirty="0">
                <a:solidFill>
                  <a:srgbClr val="480062"/>
                </a:solidFill>
                <a:latin typeface="Montserrat Alternates Medium" panose="02000505000000020004" pitchFamily="2" charset="77"/>
                <a:cs typeface="Arial" panose="020B0604020202020204" pitchFamily="34" charset="0"/>
              </a:rPr>
              <a:t>Hvordan er man frivillig besøgsven</a:t>
            </a:r>
            <a:endParaRPr lang="da-DK" sz="2400" dirty="0">
              <a:solidFill>
                <a:srgbClr val="480062"/>
              </a:solidFill>
              <a:latin typeface="Montserrat Alternates Medium" panose="02000505000000020004" pitchFamily="2" charset="77"/>
            </a:endParaRPr>
          </a:p>
        </p:txBody>
      </p:sp>
      <p:sp>
        <p:nvSpPr>
          <p:cNvPr id="6" name="Tekstfelt 5">
            <a:extLst>
              <a:ext uri="{FF2B5EF4-FFF2-40B4-BE49-F238E27FC236}">
                <a16:creationId xmlns:a16="http://schemas.microsoft.com/office/drawing/2014/main" id="{1F5E2A2D-BFB1-27A5-15F9-F7BB2050DDA0}"/>
              </a:ext>
            </a:extLst>
          </p:cNvPr>
          <p:cNvSpPr txBox="1"/>
          <p:nvPr/>
        </p:nvSpPr>
        <p:spPr>
          <a:xfrm>
            <a:off x="6311161" y="5104075"/>
            <a:ext cx="5531972" cy="1213217"/>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Karsten, aktivitetsmedarbejdet på plejecentret Hørgården </a:t>
            </a:r>
          </a:p>
          <a:p>
            <a:pPr marL="0" lvl="0" indent="0">
              <a:lnSpc>
                <a:spcPct val="130000"/>
              </a:lnSpc>
              <a:buNone/>
            </a:pPr>
            <a:r>
              <a:rPr lang="da-DK" sz="1200" dirty="0">
                <a:solidFill>
                  <a:srgbClr val="480062"/>
                </a:solidFill>
                <a:latin typeface="Montserrat" pitchFamily="2" charset="77"/>
                <a:ea typeface="Montserrat Light"/>
                <a:cs typeface="Montserrat Light"/>
                <a:sym typeface="Montserrat Light"/>
              </a:rPr>
              <a:t>”Jeg  synes, det går rigtig godt. Det er rart, at de er her. Det giver os jo mulighed for, at flere af beboerne kan komme over til fællessang.”</a:t>
            </a:r>
          </a:p>
        </p:txBody>
      </p:sp>
    </p:spTree>
    <p:extLst>
      <p:ext uri="{BB962C8B-B14F-4D97-AF65-F5344CB8AC3E}">
        <p14:creationId xmlns:p14="http://schemas.microsoft.com/office/powerpoint/2010/main" val="4119736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grpSp>
        <p:nvGrpSpPr>
          <p:cNvPr id="39" name="Gruppe 38">
            <a:extLst>
              <a:ext uri="{FF2B5EF4-FFF2-40B4-BE49-F238E27FC236}">
                <a16:creationId xmlns:a16="http://schemas.microsoft.com/office/drawing/2014/main" id="{81FE6262-3870-CE87-6664-BA782EE5ADB6}"/>
              </a:ext>
            </a:extLst>
          </p:cNvPr>
          <p:cNvGrpSpPr/>
          <p:nvPr/>
        </p:nvGrpSpPr>
        <p:grpSpPr>
          <a:xfrm>
            <a:off x="6631503" y="1577909"/>
            <a:ext cx="1649092" cy="1649092"/>
            <a:chOff x="5736283" y="1556722"/>
            <a:chExt cx="1649092" cy="1649092"/>
          </a:xfrm>
        </p:grpSpPr>
        <p:pic>
          <p:nvPicPr>
            <p:cNvPr id="26" name="Billede 25">
              <a:extLst>
                <a:ext uri="{FF2B5EF4-FFF2-40B4-BE49-F238E27FC236}">
                  <a16:creationId xmlns:a16="http://schemas.microsoft.com/office/drawing/2014/main" id="{79C20526-AFC3-0832-9B33-1924ED86447B}"/>
                </a:ext>
              </a:extLst>
            </p:cNvPr>
            <p:cNvPicPr>
              <a:picLocks noChangeAspect="1"/>
            </p:cNvPicPr>
            <p:nvPr/>
          </p:nvPicPr>
          <p:blipFill>
            <a:blip r:embed="rId2"/>
            <a:stretch>
              <a:fillRect/>
            </a:stretch>
          </p:blipFill>
          <p:spPr>
            <a:xfrm rot="17514096">
              <a:off x="5824510" y="1591287"/>
              <a:ext cx="1448234" cy="1598426"/>
            </a:xfrm>
            <a:prstGeom prst="rect">
              <a:avLst/>
            </a:prstGeom>
          </p:spPr>
        </p:pic>
        <p:pic>
          <p:nvPicPr>
            <p:cNvPr id="32" name="Billede 31" descr="Et billede, der indeholder viol, Grafik, Syren/lyslilla, design&#10;&#10;Automatisk genereret beskrivelse">
              <a:extLst>
                <a:ext uri="{FF2B5EF4-FFF2-40B4-BE49-F238E27FC236}">
                  <a16:creationId xmlns:a16="http://schemas.microsoft.com/office/drawing/2014/main" id="{C4A8E2BF-96D2-865E-50EF-46F44700F7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6283" y="1556722"/>
              <a:ext cx="1649092" cy="1649092"/>
            </a:xfrm>
            <a:prstGeom prst="rect">
              <a:avLst/>
            </a:prstGeom>
          </p:spPr>
        </p:pic>
      </p:grpSp>
      <p:grpSp>
        <p:nvGrpSpPr>
          <p:cNvPr id="38" name="Gruppe 37">
            <a:extLst>
              <a:ext uri="{FF2B5EF4-FFF2-40B4-BE49-F238E27FC236}">
                <a16:creationId xmlns:a16="http://schemas.microsoft.com/office/drawing/2014/main" id="{FB8B0830-1D36-C5BC-7843-D2B96B994E62}"/>
              </a:ext>
            </a:extLst>
          </p:cNvPr>
          <p:cNvGrpSpPr/>
          <p:nvPr/>
        </p:nvGrpSpPr>
        <p:grpSpPr>
          <a:xfrm>
            <a:off x="9468765" y="1524724"/>
            <a:ext cx="1731773" cy="1731773"/>
            <a:chOff x="9013949" y="1522854"/>
            <a:chExt cx="1731773" cy="1731773"/>
          </a:xfrm>
        </p:grpSpPr>
        <p:pic>
          <p:nvPicPr>
            <p:cNvPr id="25" name="Billede 24">
              <a:extLst>
                <a:ext uri="{FF2B5EF4-FFF2-40B4-BE49-F238E27FC236}">
                  <a16:creationId xmlns:a16="http://schemas.microsoft.com/office/drawing/2014/main" id="{37F1B99D-90B5-E8C4-2FDA-3BCC4FAE31A1}"/>
                </a:ext>
              </a:extLst>
            </p:cNvPr>
            <p:cNvPicPr>
              <a:picLocks noChangeAspect="1"/>
            </p:cNvPicPr>
            <p:nvPr/>
          </p:nvPicPr>
          <p:blipFill>
            <a:blip r:embed="rId4"/>
            <a:stretch>
              <a:fillRect/>
            </a:stretch>
          </p:blipFill>
          <p:spPr>
            <a:xfrm>
              <a:off x="9044050" y="1582122"/>
              <a:ext cx="1697908" cy="1504475"/>
            </a:xfrm>
            <a:prstGeom prst="rect">
              <a:avLst/>
            </a:prstGeom>
          </p:spPr>
        </p:pic>
        <p:pic>
          <p:nvPicPr>
            <p:cNvPr id="30" name="Billede 29" descr="Et billede, der indeholder Grafik, Børnekunst, kunst&#10;&#10;Automatisk genereret beskrivelse">
              <a:extLst>
                <a:ext uri="{FF2B5EF4-FFF2-40B4-BE49-F238E27FC236}">
                  <a16:creationId xmlns:a16="http://schemas.microsoft.com/office/drawing/2014/main" id="{06C6F6A8-8841-32C8-5F9D-C65535B9C4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13949" y="1522854"/>
              <a:ext cx="1731773" cy="1731773"/>
            </a:xfrm>
            <a:prstGeom prst="rect">
              <a:avLst/>
            </a:prstGeom>
          </p:spPr>
        </p:pic>
      </p:grpSp>
      <p:grpSp>
        <p:nvGrpSpPr>
          <p:cNvPr id="40" name="Gruppe 39">
            <a:extLst>
              <a:ext uri="{FF2B5EF4-FFF2-40B4-BE49-F238E27FC236}">
                <a16:creationId xmlns:a16="http://schemas.microsoft.com/office/drawing/2014/main" id="{57CD4077-C2ED-0356-B205-B87F6C30A71E}"/>
              </a:ext>
            </a:extLst>
          </p:cNvPr>
          <p:cNvGrpSpPr/>
          <p:nvPr/>
        </p:nvGrpSpPr>
        <p:grpSpPr>
          <a:xfrm>
            <a:off x="3731697" y="1648721"/>
            <a:ext cx="1761072" cy="1760439"/>
            <a:chOff x="3254006" y="1596637"/>
            <a:chExt cx="1761072" cy="1760439"/>
          </a:xfrm>
        </p:grpSpPr>
        <p:pic>
          <p:nvPicPr>
            <p:cNvPr id="24" name="Billede 23">
              <a:extLst>
                <a:ext uri="{FF2B5EF4-FFF2-40B4-BE49-F238E27FC236}">
                  <a16:creationId xmlns:a16="http://schemas.microsoft.com/office/drawing/2014/main" id="{540AB6CE-245B-8CA9-1E04-0BDA4F674879}"/>
                </a:ext>
              </a:extLst>
            </p:cNvPr>
            <p:cNvPicPr>
              <a:picLocks noChangeAspect="1"/>
            </p:cNvPicPr>
            <p:nvPr/>
          </p:nvPicPr>
          <p:blipFill>
            <a:blip r:embed="rId6"/>
            <a:stretch>
              <a:fillRect/>
            </a:stretch>
          </p:blipFill>
          <p:spPr>
            <a:xfrm rot="19305747">
              <a:off x="3254006" y="1596637"/>
              <a:ext cx="1761072" cy="1458688"/>
            </a:xfrm>
            <a:prstGeom prst="rect">
              <a:avLst/>
            </a:prstGeom>
          </p:spPr>
        </p:pic>
        <p:pic>
          <p:nvPicPr>
            <p:cNvPr id="34" name="Billede 33" descr="Et billede, der indeholder Grafik, kunst&#10;&#10;Automatisk genereret beskrivelse">
              <a:extLst>
                <a:ext uri="{FF2B5EF4-FFF2-40B4-BE49-F238E27FC236}">
                  <a16:creationId xmlns:a16="http://schemas.microsoft.com/office/drawing/2014/main" id="{8C723C26-E8E9-09AB-A858-5B37A64AF06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009226">
              <a:off x="3260200" y="1625303"/>
              <a:ext cx="1731773" cy="1731773"/>
            </a:xfrm>
            <a:prstGeom prst="rect">
              <a:avLst/>
            </a:prstGeom>
          </p:spPr>
        </p:pic>
      </p:grpSp>
      <p:grpSp>
        <p:nvGrpSpPr>
          <p:cNvPr id="41" name="Gruppe 40">
            <a:extLst>
              <a:ext uri="{FF2B5EF4-FFF2-40B4-BE49-F238E27FC236}">
                <a16:creationId xmlns:a16="http://schemas.microsoft.com/office/drawing/2014/main" id="{56DE63B6-8146-7D85-9DD4-7F2439B047D3}"/>
              </a:ext>
            </a:extLst>
          </p:cNvPr>
          <p:cNvGrpSpPr/>
          <p:nvPr/>
        </p:nvGrpSpPr>
        <p:grpSpPr>
          <a:xfrm>
            <a:off x="861728" y="1454143"/>
            <a:ext cx="1731773" cy="1731773"/>
            <a:chOff x="688994" y="1433122"/>
            <a:chExt cx="1731773" cy="1731773"/>
          </a:xfrm>
        </p:grpSpPr>
        <p:pic>
          <p:nvPicPr>
            <p:cNvPr id="23" name="Billede 22">
              <a:extLst>
                <a:ext uri="{FF2B5EF4-FFF2-40B4-BE49-F238E27FC236}">
                  <a16:creationId xmlns:a16="http://schemas.microsoft.com/office/drawing/2014/main" id="{91998597-90D9-9016-9E61-38D6456E8274}"/>
                </a:ext>
              </a:extLst>
            </p:cNvPr>
            <p:cNvPicPr>
              <a:picLocks noChangeAspect="1"/>
            </p:cNvPicPr>
            <p:nvPr/>
          </p:nvPicPr>
          <p:blipFill>
            <a:blip r:embed="rId8"/>
            <a:stretch>
              <a:fillRect/>
            </a:stretch>
          </p:blipFill>
          <p:spPr>
            <a:xfrm rot="20673729">
              <a:off x="771672" y="1583184"/>
              <a:ext cx="1619860" cy="1526686"/>
            </a:xfrm>
            <a:prstGeom prst="rect">
              <a:avLst/>
            </a:prstGeom>
          </p:spPr>
        </p:pic>
        <p:pic>
          <p:nvPicPr>
            <p:cNvPr id="28" name="Billede 27" descr="Et billede, der indeholder Grafik, kunst&#10;&#10;Automatisk genereret beskrivelse">
              <a:extLst>
                <a:ext uri="{FF2B5EF4-FFF2-40B4-BE49-F238E27FC236}">
                  <a16:creationId xmlns:a16="http://schemas.microsoft.com/office/drawing/2014/main" id="{46CB0F1A-F771-375A-0ECA-4B9B74FBE1F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8994" y="1433122"/>
              <a:ext cx="1731773" cy="1731773"/>
            </a:xfrm>
            <a:prstGeom prst="rect">
              <a:avLst/>
            </a:prstGeom>
          </p:spPr>
        </p:pic>
      </p:gr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10"/>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3" y="421491"/>
            <a:ext cx="8401262" cy="492443"/>
          </a:xfrm>
          <a:prstGeom prst="rect">
            <a:avLst/>
          </a:prstGeom>
          <a:noFill/>
        </p:spPr>
        <p:txBody>
          <a:bodyPr wrap="square" rtlCol="0">
            <a:spAutoFit/>
          </a:bodyPr>
          <a:lstStyle/>
          <a:p>
            <a:r>
              <a:rPr lang="da-DK" sz="2600" dirty="0">
                <a:solidFill>
                  <a:srgbClr val="480062"/>
                </a:solidFill>
                <a:latin typeface="Montserrat Alternates Medium" panose="02000505000000020004" pitchFamily="2" charset="77"/>
                <a:cs typeface="Arial" panose="020B0604020202020204" pitchFamily="34" charset="0"/>
              </a:rPr>
              <a:t>Sådan ser frivilligrejsen ud</a:t>
            </a:r>
            <a:endParaRPr lang="da-DK" sz="2600" dirty="0">
              <a:solidFill>
                <a:srgbClr val="480062"/>
              </a:solidFill>
              <a:latin typeface="Montserrat Alternates Medium" panose="02000505000000020004" pitchFamily="2" charset="77"/>
            </a:endParaRPr>
          </a:p>
        </p:txBody>
      </p:sp>
      <p:sp>
        <p:nvSpPr>
          <p:cNvPr id="42" name="Tekstfelt 41">
            <a:extLst>
              <a:ext uri="{FF2B5EF4-FFF2-40B4-BE49-F238E27FC236}">
                <a16:creationId xmlns:a16="http://schemas.microsoft.com/office/drawing/2014/main" id="{FCD91AA9-5C53-E667-9595-D7D1240A31E6}"/>
              </a:ext>
            </a:extLst>
          </p:cNvPr>
          <p:cNvSpPr txBox="1"/>
          <p:nvPr/>
        </p:nvSpPr>
        <p:spPr>
          <a:xfrm>
            <a:off x="431948" y="3831512"/>
            <a:ext cx="2644775" cy="2470997"/>
          </a:xfrm>
          <a:prstGeom prst="rect">
            <a:avLst/>
          </a:prstGeom>
          <a:noFill/>
        </p:spPr>
        <p:txBody>
          <a:bodyPr wrap="square" rtlCol="0">
            <a:spAutoFit/>
          </a:bodyPr>
          <a:lstStyle/>
          <a:p>
            <a:pPr algn="ctr">
              <a:lnSpc>
                <a:spcPct val="130000"/>
              </a:lnSpc>
            </a:pPr>
            <a:r>
              <a:rPr lang="da-DK" sz="1200" dirty="0">
                <a:solidFill>
                  <a:srgbClr val="480062"/>
                </a:solidFill>
                <a:latin typeface="Montserrat" pitchFamily="2" charset="77"/>
                <a:sym typeface="Montserrat Light"/>
              </a:rPr>
              <a:t>Mellem plejehjem og koordinator med afsæt i uge/aktivitetsskema: Hvad ser plejehjemmet af muligheder for at få en besøgsven?</a:t>
            </a:r>
          </a:p>
          <a:p>
            <a:pPr algn="ctr">
              <a:lnSpc>
                <a:spcPct val="130000"/>
              </a:lnSpc>
            </a:pPr>
            <a:endParaRPr lang="da-DK" sz="1200" dirty="0">
              <a:solidFill>
                <a:srgbClr val="480062"/>
              </a:solidFill>
              <a:latin typeface="Montserrat" pitchFamily="2" charset="77"/>
              <a:sym typeface="Montserrat Light"/>
            </a:endParaRPr>
          </a:p>
          <a:p>
            <a:pPr algn="ctr">
              <a:lnSpc>
                <a:spcPct val="130000"/>
              </a:lnSpc>
            </a:pPr>
            <a:r>
              <a:rPr lang="da-DK" sz="1200" dirty="0">
                <a:solidFill>
                  <a:srgbClr val="480062"/>
                </a:solidFill>
                <a:latin typeface="Montserrat" pitchFamily="2" charset="77"/>
                <a:sym typeface="Montserrat Light"/>
              </a:rPr>
              <a:t>Mellem den frivillige og koordinator</a:t>
            </a:r>
            <a:r>
              <a:rPr lang="da-DK" sz="1200" dirty="0">
                <a:solidFill>
                  <a:srgbClr val="7030A0"/>
                </a:solidFill>
                <a:latin typeface="Montserrat" pitchFamily="2" charset="77"/>
                <a:sym typeface="Montserrat Light"/>
              </a:rPr>
              <a:t>: </a:t>
            </a:r>
            <a:r>
              <a:rPr lang="da-DK" sz="1200" dirty="0">
                <a:solidFill>
                  <a:srgbClr val="480062"/>
                </a:solidFill>
                <a:latin typeface="Montserrat" pitchFamily="2" charset="77"/>
                <a:sym typeface="Montserrat Light"/>
              </a:rPr>
              <a:t>Hvad er den frivilliges interesser og ønsker som besøgsven?</a:t>
            </a:r>
          </a:p>
        </p:txBody>
      </p:sp>
      <p:sp>
        <p:nvSpPr>
          <p:cNvPr id="43" name="Google Shape;184;p9">
            <a:extLst>
              <a:ext uri="{FF2B5EF4-FFF2-40B4-BE49-F238E27FC236}">
                <a16:creationId xmlns:a16="http://schemas.microsoft.com/office/drawing/2014/main" id="{C8A15A8D-3B69-7040-BEBE-D5FAC9D60B35}"/>
              </a:ext>
            </a:extLst>
          </p:cNvPr>
          <p:cNvSpPr txBox="1"/>
          <p:nvPr/>
        </p:nvSpPr>
        <p:spPr>
          <a:xfrm>
            <a:off x="538041" y="3456363"/>
            <a:ext cx="2477193"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Indledende samtale</a:t>
            </a:r>
            <a:endParaRPr sz="1600" dirty="0">
              <a:solidFill>
                <a:schemeClr val="dk1"/>
              </a:solidFill>
              <a:latin typeface="Calibri"/>
              <a:ea typeface="Calibri"/>
              <a:cs typeface="Calibri"/>
              <a:sym typeface="Calibri"/>
            </a:endParaRPr>
          </a:p>
        </p:txBody>
      </p:sp>
      <p:sp>
        <p:nvSpPr>
          <p:cNvPr id="51" name="Tekstfelt 50">
            <a:extLst>
              <a:ext uri="{FF2B5EF4-FFF2-40B4-BE49-F238E27FC236}">
                <a16:creationId xmlns:a16="http://schemas.microsoft.com/office/drawing/2014/main" id="{F723023D-98AB-26B4-A172-EFACE44817BC}"/>
              </a:ext>
            </a:extLst>
          </p:cNvPr>
          <p:cNvSpPr txBox="1"/>
          <p:nvPr/>
        </p:nvSpPr>
        <p:spPr>
          <a:xfrm>
            <a:off x="3316087" y="3831512"/>
            <a:ext cx="2568515" cy="2470997"/>
          </a:xfrm>
          <a:prstGeom prst="rect">
            <a:avLst/>
          </a:prstGeom>
          <a:noFill/>
        </p:spPr>
        <p:txBody>
          <a:bodyPr wrap="square" rtlCol="0">
            <a:spAutoFit/>
          </a:bodyPr>
          <a:lstStyle/>
          <a:p>
            <a:pPr marL="0" marR="0" lvl="0" indent="0" algn="ctr" rtl="0">
              <a:lnSpc>
                <a:spcPct val="130000"/>
              </a:lnSpc>
              <a:spcBef>
                <a:spcPts val="0"/>
              </a:spcBef>
              <a:spcAft>
                <a:spcPts val="0"/>
              </a:spcAft>
              <a:buNone/>
            </a:pPr>
            <a:r>
              <a:rPr lang="da-DK" sz="1200" dirty="0">
                <a:solidFill>
                  <a:srgbClr val="480062"/>
                </a:solidFill>
                <a:latin typeface="Montserrat" pitchFamily="2" charset="77"/>
                <a:sym typeface="Montserrat Light"/>
              </a:rPr>
              <a:t>Den frivillige og plejehjemmet møder hinanden og taler om indholdet og rammerne for opgaven sammen med koordinatoren.</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sym typeface="Montserrat Light"/>
            </a:endParaRPr>
          </a:p>
          <a:p>
            <a:pPr marL="0" marR="0" lvl="0" indent="0" algn="ctr" rtl="0">
              <a:lnSpc>
                <a:spcPct val="130000"/>
              </a:lnSpc>
              <a:spcBef>
                <a:spcPts val="0"/>
              </a:spcBef>
              <a:spcAft>
                <a:spcPts val="0"/>
              </a:spcAft>
              <a:buNone/>
            </a:pPr>
            <a:r>
              <a:rPr lang="da-DK" sz="1200" dirty="0">
                <a:solidFill>
                  <a:srgbClr val="480062"/>
                </a:solidFill>
                <a:latin typeface="Montserrat" pitchFamily="2" charset="77"/>
                <a:sym typeface="Montserrat Light"/>
              </a:rPr>
              <a:t>Det er primært aktivitets- og frivilligkoordinatoren fra plejehjemmet, der er med til det første møde. </a:t>
            </a:r>
          </a:p>
        </p:txBody>
      </p:sp>
      <p:sp>
        <p:nvSpPr>
          <p:cNvPr id="52" name="Google Shape;184;p9">
            <a:extLst>
              <a:ext uri="{FF2B5EF4-FFF2-40B4-BE49-F238E27FC236}">
                <a16:creationId xmlns:a16="http://schemas.microsoft.com/office/drawing/2014/main" id="{B856863D-D8C1-BFEF-C949-FAF3FB6107AA}"/>
              </a:ext>
            </a:extLst>
          </p:cNvPr>
          <p:cNvSpPr txBox="1"/>
          <p:nvPr/>
        </p:nvSpPr>
        <p:spPr>
          <a:xfrm>
            <a:off x="3415191" y="3456363"/>
            <a:ext cx="2477193"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Første møde</a:t>
            </a:r>
            <a:endParaRPr sz="1600" dirty="0">
              <a:solidFill>
                <a:schemeClr val="dk1"/>
              </a:solidFill>
              <a:latin typeface="Calibri"/>
              <a:ea typeface="Calibri"/>
              <a:cs typeface="Calibri"/>
              <a:sym typeface="Calibri"/>
            </a:endParaRPr>
          </a:p>
        </p:txBody>
      </p:sp>
      <p:sp>
        <p:nvSpPr>
          <p:cNvPr id="53" name="Tekstfelt 52">
            <a:extLst>
              <a:ext uri="{FF2B5EF4-FFF2-40B4-BE49-F238E27FC236}">
                <a16:creationId xmlns:a16="http://schemas.microsoft.com/office/drawing/2014/main" id="{CBF5EF52-D295-D521-ACCD-5947ABA92BCB}"/>
              </a:ext>
            </a:extLst>
          </p:cNvPr>
          <p:cNvSpPr txBox="1"/>
          <p:nvPr/>
        </p:nvSpPr>
        <p:spPr>
          <a:xfrm>
            <a:off x="6208296" y="3831512"/>
            <a:ext cx="2644775" cy="1990866"/>
          </a:xfrm>
          <a:prstGeom prst="rect">
            <a:avLst/>
          </a:prstGeom>
          <a:noFill/>
        </p:spPr>
        <p:txBody>
          <a:bodyPr wrap="square" rtlCol="0">
            <a:spAutoFit/>
          </a:bodyPr>
          <a:lstStyle/>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Ved match aftales en </a:t>
            </a: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prøveperiode på ca. 4 gange. </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ea typeface="Montserrat Light"/>
              <a:cs typeface="Montserrat Light"/>
              <a:sym typeface="Montserrat Light"/>
            </a:endParaRP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Koordinatoren støtter både </a:t>
            </a: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den frivillige og plejehjemmet i prøveperioden med løbende tilpasning og justering af samarbejdet. </a:t>
            </a:r>
            <a:endParaRPr lang="da-DK" sz="1200" dirty="0">
              <a:latin typeface="Montserrat" pitchFamily="2" charset="77"/>
            </a:endParaRPr>
          </a:p>
        </p:txBody>
      </p:sp>
      <p:sp>
        <p:nvSpPr>
          <p:cNvPr id="54" name="Google Shape;184;p9">
            <a:extLst>
              <a:ext uri="{FF2B5EF4-FFF2-40B4-BE49-F238E27FC236}">
                <a16:creationId xmlns:a16="http://schemas.microsoft.com/office/drawing/2014/main" id="{5EBC9164-AF75-7698-A9C1-28B9BE9D0CA9}"/>
              </a:ext>
            </a:extLst>
          </p:cNvPr>
          <p:cNvSpPr txBox="1"/>
          <p:nvPr/>
        </p:nvSpPr>
        <p:spPr>
          <a:xfrm>
            <a:off x="6299616" y="3456363"/>
            <a:ext cx="2477193"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Prøveperiode</a:t>
            </a:r>
            <a:endParaRPr sz="1600" dirty="0">
              <a:solidFill>
                <a:schemeClr val="dk1"/>
              </a:solidFill>
              <a:latin typeface="Calibri"/>
              <a:ea typeface="Calibri"/>
              <a:cs typeface="Calibri"/>
              <a:sym typeface="Calibri"/>
            </a:endParaRPr>
          </a:p>
        </p:txBody>
      </p:sp>
      <p:sp>
        <p:nvSpPr>
          <p:cNvPr id="55" name="Tekstfelt 54">
            <a:extLst>
              <a:ext uri="{FF2B5EF4-FFF2-40B4-BE49-F238E27FC236}">
                <a16:creationId xmlns:a16="http://schemas.microsoft.com/office/drawing/2014/main" id="{6DE8FEE7-1FC6-EADF-BFC3-C9D07242103C}"/>
              </a:ext>
            </a:extLst>
          </p:cNvPr>
          <p:cNvSpPr txBox="1"/>
          <p:nvPr/>
        </p:nvSpPr>
        <p:spPr>
          <a:xfrm>
            <a:off x="9176765" y="3831512"/>
            <a:ext cx="2454639" cy="2470997"/>
          </a:xfrm>
          <a:prstGeom prst="rect">
            <a:avLst/>
          </a:prstGeom>
          <a:noFill/>
        </p:spPr>
        <p:txBody>
          <a:bodyPr wrap="square" rtlCol="0">
            <a:spAutoFit/>
          </a:bodyPr>
          <a:lstStyle/>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Efter prøveperioden </a:t>
            </a: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fortsætter den frivillige </a:t>
            </a: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på egen hånd.</a:t>
            </a: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 </a:t>
            </a: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Koordinator sikrer, at både den frivillige og </a:t>
            </a:r>
            <a:r>
              <a:rPr lang="da-DK" sz="1200" dirty="0" err="1">
                <a:solidFill>
                  <a:srgbClr val="480062"/>
                </a:solidFill>
                <a:latin typeface="Montserrat" pitchFamily="2" charset="77"/>
                <a:ea typeface="Montserrat Light"/>
                <a:cs typeface="Montserrat Light"/>
                <a:sym typeface="Montserrat Light"/>
              </a:rPr>
              <a:t>pleje-hjemmet</a:t>
            </a:r>
            <a:r>
              <a:rPr lang="da-DK" sz="1200" dirty="0">
                <a:solidFill>
                  <a:srgbClr val="480062"/>
                </a:solidFill>
                <a:latin typeface="Montserrat" pitchFamily="2" charset="77"/>
                <a:ea typeface="Montserrat Light"/>
                <a:cs typeface="Montserrat Light"/>
                <a:sym typeface="Montserrat Light"/>
              </a:rPr>
              <a:t> er med på, at koordinatoren</a:t>
            </a:r>
            <a:r>
              <a:rPr lang="da-DK" sz="1200" dirty="0">
                <a:solidFill>
                  <a:srgbClr val="0070C0"/>
                </a:solidFill>
                <a:latin typeface="Montserrat" pitchFamily="2" charset="77"/>
                <a:ea typeface="Montserrat Light"/>
                <a:cs typeface="Montserrat Light"/>
                <a:sym typeface="Montserrat Light"/>
              </a:rPr>
              <a:t> </a:t>
            </a:r>
            <a:r>
              <a:rPr lang="da-DK" sz="1200" dirty="0">
                <a:solidFill>
                  <a:srgbClr val="480062"/>
                </a:solidFill>
                <a:latin typeface="Montserrat" pitchFamily="2" charset="77"/>
                <a:ea typeface="Montserrat Light"/>
                <a:cs typeface="Montserrat Light"/>
                <a:sym typeface="Montserrat Light"/>
              </a:rPr>
              <a:t>skal kontaktes, hvis der er noget, der driller i samarbejdet.</a:t>
            </a:r>
            <a:endParaRPr lang="da-DK" sz="1200" dirty="0">
              <a:latin typeface="Montserrat" pitchFamily="2" charset="77"/>
            </a:endParaRPr>
          </a:p>
        </p:txBody>
      </p:sp>
      <p:sp>
        <p:nvSpPr>
          <p:cNvPr id="56" name="Google Shape;184;p9">
            <a:extLst>
              <a:ext uri="{FF2B5EF4-FFF2-40B4-BE49-F238E27FC236}">
                <a16:creationId xmlns:a16="http://schemas.microsoft.com/office/drawing/2014/main" id="{7408B219-76FB-6045-9095-EECF86942959}"/>
              </a:ext>
            </a:extLst>
          </p:cNvPr>
          <p:cNvSpPr txBox="1"/>
          <p:nvPr/>
        </p:nvSpPr>
        <p:spPr>
          <a:xfrm>
            <a:off x="9176766" y="3456363"/>
            <a:ext cx="2477193"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Fast frivillig</a:t>
            </a:r>
            <a:endParaRPr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8923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7" name="Billede 6">
            <a:extLst>
              <a:ext uri="{FF2B5EF4-FFF2-40B4-BE49-F238E27FC236}">
                <a16:creationId xmlns:a16="http://schemas.microsoft.com/office/drawing/2014/main" id="{FF6BBFEA-CF0B-C2E1-C2FD-987209E7E1B7}"/>
              </a:ext>
            </a:extLst>
          </p:cNvPr>
          <p:cNvPicPr>
            <a:picLocks noChangeAspect="1"/>
          </p:cNvPicPr>
          <p:nvPr/>
        </p:nvPicPr>
        <p:blipFill>
          <a:blip r:embed="rId2"/>
          <a:stretch>
            <a:fillRect/>
          </a:stretch>
        </p:blipFill>
        <p:spPr>
          <a:xfrm>
            <a:off x="4539675" y="1214024"/>
            <a:ext cx="7652325" cy="5643976"/>
          </a:xfrm>
          <a:prstGeom prst="rect">
            <a:avLst/>
          </a:prstGeom>
        </p:spPr>
      </p:pic>
      <p:sp>
        <p:nvSpPr>
          <p:cNvPr id="6" name="Tekstfelt 5">
            <a:extLst>
              <a:ext uri="{FF2B5EF4-FFF2-40B4-BE49-F238E27FC236}">
                <a16:creationId xmlns:a16="http://schemas.microsoft.com/office/drawing/2014/main" id="{071B6E33-64A4-FB3B-7890-0C0580169E62}"/>
              </a:ext>
            </a:extLst>
          </p:cNvPr>
          <p:cNvSpPr txBox="1"/>
          <p:nvPr/>
        </p:nvSpPr>
        <p:spPr>
          <a:xfrm>
            <a:off x="6367162" y="3101072"/>
            <a:ext cx="5379900" cy="1291957"/>
          </a:xfrm>
          <a:prstGeom prst="rect">
            <a:avLst/>
          </a:prstGeom>
          <a:noFill/>
        </p:spPr>
        <p:txBody>
          <a:bodyPr wrap="square" rtlCol="0">
            <a:spAutoFit/>
          </a:bodyPr>
          <a:lstStyle/>
          <a:p>
            <a:pPr>
              <a:lnSpc>
                <a:spcPct val="150000"/>
              </a:lnSpc>
            </a:pPr>
            <a:r>
              <a:rPr lang="da-DK" dirty="0">
                <a:solidFill>
                  <a:srgbClr val="480062"/>
                </a:solidFill>
                <a:latin typeface="Montserrat" pitchFamily="2" charset="77"/>
                <a:ea typeface="Montserrat Medium"/>
                <a:cs typeface="Montserrat Medium"/>
                <a:sym typeface="Montserrat Medium"/>
              </a:rPr>
              <a:t>I dette afsnit finder du inspiration og drejebøger til at komme i gang med de tre former for frivillige besøgsvenner</a:t>
            </a:r>
            <a:endParaRPr lang="da-DK" sz="1800" dirty="0">
              <a:solidFill>
                <a:srgbClr val="480062"/>
              </a:solidFill>
              <a:latin typeface="Montserrat" pitchFamily="2" charset="77"/>
              <a:ea typeface="Montserrat Medium"/>
              <a:cs typeface="Montserrat Medium"/>
              <a:sym typeface="Montserrat Medium"/>
            </a:endParaRPr>
          </a:p>
        </p:txBody>
      </p:sp>
      <p:pic>
        <p:nvPicPr>
          <p:cNvPr id="8" name="Billede 7" descr="Et billede, der indeholder tekst&#10;&#10;Automatisk genereret beskrivelse">
            <a:extLst>
              <a:ext uri="{FF2B5EF4-FFF2-40B4-BE49-F238E27FC236}">
                <a16:creationId xmlns:a16="http://schemas.microsoft.com/office/drawing/2014/main" id="{57520025-2B7C-ABA8-D8F4-56C312391CC6}"/>
              </a:ext>
            </a:extLst>
          </p:cNvPr>
          <p:cNvPicPr>
            <a:picLocks noChangeAspect="1"/>
          </p:cNvPicPr>
          <p:nvPr/>
        </p:nvPicPr>
        <p:blipFill>
          <a:blip r:embed="rId3"/>
          <a:stretch>
            <a:fillRect/>
          </a:stretch>
        </p:blipFill>
        <p:spPr>
          <a:xfrm>
            <a:off x="444943" y="445503"/>
            <a:ext cx="1904636" cy="455361"/>
          </a:xfrm>
          <a:prstGeom prst="rect">
            <a:avLst/>
          </a:prstGeom>
        </p:spPr>
      </p:pic>
      <p:cxnSp>
        <p:nvCxnSpPr>
          <p:cNvPr id="9" name="Lige forbindelse 8">
            <a:extLst>
              <a:ext uri="{FF2B5EF4-FFF2-40B4-BE49-F238E27FC236}">
                <a16:creationId xmlns:a16="http://schemas.microsoft.com/office/drawing/2014/main" id="{65E5B881-C960-C535-CD1F-C729A9F74B6C}"/>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0" name="Tekstfelt 9">
            <a:extLst>
              <a:ext uri="{FF2B5EF4-FFF2-40B4-BE49-F238E27FC236}">
                <a16:creationId xmlns:a16="http://schemas.microsoft.com/office/drawing/2014/main" id="{A5DFCE3F-9AF9-A7AA-EA56-79CBF00C18D4}"/>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Sådan gør du</a:t>
            </a:r>
            <a:endParaRPr lang="da-DK" sz="2600" i="1" dirty="0"/>
          </a:p>
        </p:txBody>
      </p:sp>
      <p:pic>
        <p:nvPicPr>
          <p:cNvPr id="2" name="Billede 1">
            <a:extLst>
              <a:ext uri="{FF2B5EF4-FFF2-40B4-BE49-F238E27FC236}">
                <a16:creationId xmlns:a16="http://schemas.microsoft.com/office/drawing/2014/main" id="{9F95528F-5DA3-2D79-B99F-C5AE227C0654}"/>
              </a:ext>
            </a:extLst>
          </p:cNvPr>
          <p:cNvPicPr>
            <a:picLocks noChangeAspect="1"/>
          </p:cNvPicPr>
          <p:nvPr/>
        </p:nvPicPr>
        <p:blipFill>
          <a:blip r:embed="rId4"/>
          <a:stretch>
            <a:fillRect/>
          </a:stretch>
        </p:blipFill>
        <p:spPr>
          <a:xfrm>
            <a:off x="697112" y="1564515"/>
            <a:ext cx="4793421" cy="4793421"/>
          </a:xfrm>
          <a:prstGeom prst="rect">
            <a:avLst/>
          </a:prstGeom>
        </p:spPr>
      </p:pic>
    </p:spTree>
    <p:extLst>
      <p:ext uri="{BB962C8B-B14F-4D97-AF65-F5344CB8AC3E}">
        <p14:creationId xmlns:p14="http://schemas.microsoft.com/office/powerpoint/2010/main" val="20061254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3626698"/>
          </a:xfrm>
          <a:prstGeom prst="rect">
            <a:avLst/>
          </a:prstGeom>
          <a:noFill/>
        </p:spPr>
        <p:txBody>
          <a:bodyPr wrap="square" rtlCol="0">
            <a:spAutoFit/>
          </a:bodyPr>
          <a:lstStyle/>
          <a:p>
            <a:pPr marL="0" marR="0" lvl="0" indent="0" algn="l" rtl="0">
              <a:lnSpc>
                <a:spcPct val="130000"/>
              </a:lnSpc>
              <a:spcBef>
                <a:spcPts val="0"/>
              </a:spcBef>
              <a:spcAft>
                <a:spcPts val="0"/>
              </a:spcAft>
              <a:buNone/>
            </a:pPr>
            <a:r>
              <a:rPr lang="da-DK" b="1" dirty="0">
                <a:solidFill>
                  <a:srgbClr val="480062"/>
                </a:solidFill>
                <a:latin typeface="Montserrat SemiBold" pitchFamily="2" charset="77"/>
                <a:ea typeface="Montserrat Medium"/>
                <a:cs typeface="Montserrat Medium"/>
                <a:sym typeface="Montserrat Medium"/>
              </a:rPr>
              <a:t>Rollen som koordinator</a:t>
            </a:r>
          </a:p>
          <a:p>
            <a:pPr marL="0" marR="0" lvl="0" indent="0" algn="l" rtl="0">
              <a:lnSpc>
                <a:spcPct val="130000"/>
              </a:lnSpc>
              <a:spcBef>
                <a:spcPts val="0"/>
              </a:spcBef>
              <a:spcAft>
                <a:spcPts val="0"/>
              </a:spcAft>
              <a:buNone/>
            </a:pPr>
            <a:r>
              <a:rPr lang="da-DK" sz="1600" dirty="0">
                <a:solidFill>
                  <a:srgbClr val="480062"/>
                </a:solidFill>
                <a:latin typeface="Montserrat" pitchFamily="2" charset="77"/>
                <a:ea typeface="Montserrat Light"/>
                <a:cs typeface="Montserrat Light"/>
                <a:sym typeface="Montserrat Light"/>
              </a:rPr>
              <a:t>Koordinatorens rolle er både at organisere det frivillige arbejde på tværs af kommune og plejehjem og at hjælpe den frivillige godt i gang, så det frivillige arbejde kommer til at hvile i sig selv.  </a:t>
            </a:r>
          </a:p>
          <a:p>
            <a:pPr marL="0" marR="0" lvl="0" indent="0" algn="l" rtl="0">
              <a:lnSpc>
                <a:spcPct val="130000"/>
              </a:lnSpc>
              <a:spcBef>
                <a:spcPts val="0"/>
              </a:spcBef>
              <a:spcAft>
                <a:spcPts val="0"/>
              </a:spcAft>
              <a:buNone/>
            </a:pPr>
            <a:endParaRPr lang="da-DK" sz="1600" dirty="0">
              <a:solidFill>
                <a:srgbClr val="480062"/>
              </a:solidFill>
              <a:latin typeface="Montserrat" pitchFamily="2" charset="77"/>
              <a:ea typeface="Montserrat Light"/>
              <a:cs typeface="Montserrat Light"/>
              <a:sym typeface="Montserrat Light"/>
            </a:endParaRPr>
          </a:p>
          <a:p>
            <a:pPr marL="0" marR="0" lvl="0" indent="0" algn="l" rtl="0">
              <a:lnSpc>
                <a:spcPct val="130000"/>
              </a:lnSpc>
              <a:spcBef>
                <a:spcPts val="0"/>
              </a:spcBef>
              <a:spcAft>
                <a:spcPts val="0"/>
              </a:spcAft>
              <a:buNone/>
            </a:pPr>
            <a:r>
              <a:rPr lang="da-DK" sz="1600" dirty="0">
                <a:solidFill>
                  <a:srgbClr val="480062"/>
                </a:solidFill>
                <a:latin typeface="Montserrat" pitchFamily="2" charset="77"/>
                <a:ea typeface="Montserrat Light"/>
                <a:cs typeface="Montserrat Light"/>
                <a:sym typeface="Montserrat Light"/>
              </a:rPr>
              <a:t>Rollen kan både varetages af en civilsamfundsmedarbejder i en kommune og af en medarbejder i fx en pårørende forening, der også har kontakt med frivilliggruppen .</a:t>
            </a:r>
            <a:endParaRPr lang="da-DK" sz="1600" dirty="0">
              <a:latin typeface="Montserrat" pitchFamily="2" charset="77"/>
            </a:endParaRPr>
          </a:p>
        </p:txBody>
      </p:sp>
      <p:sp>
        <p:nvSpPr>
          <p:cNvPr id="4" name="Tekstfelt 3">
            <a:extLst>
              <a:ext uri="{FF2B5EF4-FFF2-40B4-BE49-F238E27FC236}">
                <a16:creationId xmlns:a16="http://schemas.microsoft.com/office/drawing/2014/main" id="{0A98551E-ABAB-9FB3-4D34-157A57424AC3}"/>
              </a:ext>
            </a:extLst>
          </p:cNvPr>
          <p:cNvSpPr txBox="1"/>
          <p:nvPr/>
        </p:nvSpPr>
        <p:spPr>
          <a:xfrm>
            <a:off x="6347915" y="1400783"/>
            <a:ext cx="5399147" cy="3944093"/>
          </a:xfrm>
          <a:prstGeom prst="rect">
            <a:avLst/>
          </a:prstGeom>
          <a:noFill/>
        </p:spPr>
        <p:txBody>
          <a:bodyPr wrap="square" rtlCol="0">
            <a:spAutoFit/>
          </a:bodyPr>
          <a:lstStyle/>
          <a:p>
            <a:pPr>
              <a:lnSpc>
                <a:spcPct val="130000"/>
              </a:lnSpc>
            </a:pPr>
            <a:r>
              <a:rPr lang="da-DK" b="1" dirty="0">
                <a:solidFill>
                  <a:srgbClr val="480062"/>
                </a:solidFill>
                <a:latin typeface="Montserrat SemiBold" pitchFamily="2" charset="77"/>
                <a:ea typeface="Montserrat Light"/>
                <a:cs typeface="Montserrat Light"/>
                <a:sym typeface="Montserrat Light"/>
              </a:rPr>
              <a:t>Opgaver som koordinator</a:t>
            </a:r>
          </a:p>
          <a:p>
            <a:pPr marL="285750" indent="-285750">
              <a:lnSpc>
                <a:spcPct val="130000"/>
              </a:lnSpc>
              <a:buFont typeface="Arial" panose="020B0604020202020204" pitchFamily="34" charset="0"/>
              <a:buChar char="•"/>
            </a:pPr>
            <a:r>
              <a:rPr lang="da-DK" sz="1600" dirty="0">
                <a:solidFill>
                  <a:srgbClr val="480062"/>
                </a:solidFill>
                <a:latin typeface="Montserrat" pitchFamily="2" charset="77"/>
                <a:ea typeface="Montserrat Light"/>
                <a:cs typeface="Montserrat Light"/>
                <a:sym typeface="Montserrat Light"/>
              </a:rPr>
              <a:t>Rekruttering af frivillige</a:t>
            </a:r>
          </a:p>
          <a:p>
            <a:pPr marL="285750" indent="-285750">
              <a:lnSpc>
                <a:spcPct val="130000"/>
              </a:lnSpc>
              <a:buFont typeface="Arial" panose="020B0604020202020204" pitchFamily="34" charset="0"/>
              <a:buChar char="•"/>
            </a:pPr>
            <a:r>
              <a:rPr lang="da-DK" sz="1600" dirty="0">
                <a:solidFill>
                  <a:srgbClr val="480062"/>
                </a:solidFill>
                <a:latin typeface="Montserrat" pitchFamily="2" charset="77"/>
                <a:ea typeface="Montserrat Light"/>
                <a:cs typeface="Montserrat Light"/>
                <a:sym typeface="Montserrat Light"/>
              </a:rPr>
              <a:t>Indledende samtale med de frivillige</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Rekruttering af plejehjem og bosteder</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Indledende samtale med de ansatte/leder</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Besøg og match</a:t>
            </a:r>
          </a:p>
          <a:p>
            <a:pPr marL="285750" indent="-285750">
              <a:lnSpc>
                <a:spcPct val="130000"/>
              </a:lnSpc>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Stille nysgerrige spørgsmål (for den frivillige)</a:t>
            </a:r>
          </a:p>
          <a:p>
            <a:pPr marL="285750" indent="-285750">
              <a:lnSpc>
                <a:spcPct val="130000"/>
              </a:lnSpc>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Dele viden og erfaringer fx om den gode start ved brug af navneskilt</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Rutetræning</a:t>
            </a:r>
            <a:endParaRPr lang="da-DK" sz="1600" dirty="0">
              <a:solidFill>
                <a:srgbClr val="7030A0"/>
              </a:solidFill>
              <a:latin typeface="Montserrat" pitchFamily="2" charset="77"/>
              <a:ea typeface="Montserrat Medium"/>
              <a:cs typeface="Montserrat Medium"/>
              <a:sym typeface="Montserrat Medium"/>
            </a:endParaRP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Prøveperiode</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Opfølgning</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3" y="421491"/>
            <a:ext cx="840126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Hvad er koordinatorens rolle og opgaver</a:t>
            </a:r>
            <a:endParaRPr lang="da-DK" sz="2800" dirty="0"/>
          </a:p>
        </p:txBody>
      </p:sp>
    </p:spTree>
    <p:extLst>
      <p:ext uri="{BB962C8B-B14F-4D97-AF65-F5344CB8AC3E}">
        <p14:creationId xmlns:p14="http://schemas.microsoft.com/office/powerpoint/2010/main" val="3135739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4864345"/>
          </a:xfrm>
          <a:prstGeom prst="rect">
            <a:avLst/>
          </a:prstGeom>
          <a:noFill/>
        </p:spPr>
        <p:txBody>
          <a:bodyPr wrap="square" rtlCol="0">
            <a:spAutoFit/>
          </a:bodyPr>
          <a:lstStyle/>
          <a:p>
            <a:pPr marL="0" marR="0" lvl="0" indent="0" algn="l" rtl="0">
              <a:lnSpc>
                <a:spcPct val="130000"/>
              </a:lnSpc>
              <a:spcBef>
                <a:spcPts val="0"/>
              </a:spcBef>
              <a:spcAft>
                <a:spcPts val="0"/>
              </a:spcAft>
              <a:buNone/>
            </a:pPr>
            <a:r>
              <a:rPr lang="da-DK" b="1" dirty="0">
                <a:solidFill>
                  <a:srgbClr val="480062"/>
                </a:solidFill>
                <a:latin typeface="Montserrat SemiBold" pitchFamily="2" charset="77"/>
                <a:ea typeface="Montserrat Medium"/>
                <a:cs typeface="Montserrat Medium"/>
                <a:sym typeface="Montserrat Medium"/>
              </a:rPr>
              <a:t>Rolle og opgaver</a:t>
            </a:r>
            <a:endParaRPr lang="da-DK" b="1" dirty="0">
              <a:solidFill>
                <a:srgbClr val="480062"/>
              </a:solidFill>
              <a:latin typeface="Montserrat SemiBold" pitchFamily="2" charset="77"/>
              <a:ea typeface="Montserrat Light"/>
              <a:cs typeface="Montserrat Light"/>
              <a:sym typeface="Montserrat Light"/>
            </a:endParaRP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Light"/>
                <a:cs typeface="Montserrat Light"/>
                <a:sym typeface="Montserrat Light"/>
              </a:rPr>
              <a:t>Finder aktiviteter og frivilligopgaver, der egner sig til opgaven som aktivitetsven og én til én-ven – se slide 27 eksempel på ugeskema </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Light"/>
              </a:rPr>
              <a:t>Tager imod den frivillige </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Light"/>
              </a:rPr>
              <a:t>Aftaler, hvem den frivillige kan gå til, hvor man hænger sin jakke, hvad gør man ved sygdom og andre praktiske ting</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Light"/>
              </a:rPr>
              <a:t>Orienterer resten af personalet og ikke mindst beboerne om, at den frivillige er en del af huset</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Light"/>
              </a:rPr>
              <a:t>Afsætter tid til samtaler med den frivillige både på dagen, når den frivillige kommer og løbende</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Light"/>
              </a:rPr>
              <a:t>Bidrager til justering af indsatsen særligt i opstarten</a:t>
            </a:r>
            <a:endParaRPr lang="da-DK" sz="1600" dirty="0">
              <a:solidFill>
                <a:srgbClr val="480062"/>
              </a:solidFill>
              <a:latin typeface="Montserrat" pitchFamily="2" charset="77"/>
              <a:ea typeface="Montserrat Light"/>
              <a:cs typeface="Montserrat Light"/>
              <a:sym typeface="Montserrat Light"/>
            </a:endParaRPr>
          </a:p>
        </p:txBody>
      </p:sp>
      <p:sp>
        <p:nvSpPr>
          <p:cNvPr id="4" name="Tekstfelt 3">
            <a:extLst>
              <a:ext uri="{FF2B5EF4-FFF2-40B4-BE49-F238E27FC236}">
                <a16:creationId xmlns:a16="http://schemas.microsoft.com/office/drawing/2014/main" id="{0A98551E-ABAB-9FB3-4D34-157A57424AC3}"/>
              </a:ext>
            </a:extLst>
          </p:cNvPr>
          <p:cNvSpPr txBox="1"/>
          <p:nvPr/>
        </p:nvSpPr>
        <p:spPr>
          <a:xfrm>
            <a:off x="6347915" y="1400783"/>
            <a:ext cx="5399147" cy="1023293"/>
          </a:xfrm>
          <a:prstGeom prst="rect">
            <a:avLst/>
          </a:prstGeom>
          <a:noFill/>
        </p:spPr>
        <p:txBody>
          <a:bodyPr wrap="square" rtlCol="0">
            <a:spAutoFit/>
          </a:bodyPr>
          <a:lstStyle/>
          <a:p>
            <a:pPr marL="0" marR="0" lvl="0" indent="0" algn="l" rtl="0">
              <a:lnSpc>
                <a:spcPct val="130000"/>
              </a:lnSpc>
              <a:spcBef>
                <a:spcPts val="0"/>
              </a:spcBef>
              <a:spcAft>
                <a:spcPts val="0"/>
              </a:spcAft>
              <a:buNone/>
            </a:pPr>
            <a:r>
              <a:rPr lang="da-DK" sz="1600" dirty="0">
                <a:solidFill>
                  <a:srgbClr val="480062"/>
                </a:solidFill>
                <a:latin typeface="Montserrat" pitchFamily="2" charset="77"/>
                <a:ea typeface="Montserrat Light"/>
                <a:cs typeface="Montserrat Light"/>
                <a:sym typeface="Montserrat Light"/>
              </a:rPr>
              <a:t>Erfaringen er, at det typisk er aktivitets- og frivilligkoordinatoren på plejehjemmet, der står for samarbejdet og kontakten til den frivillige.</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3"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Sådan gør du – som medarbejder på plejehjem</a:t>
            </a:r>
            <a:endParaRPr lang="da-DK" sz="2600" dirty="0"/>
          </a:p>
        </p:txBody>
      </p:sp>
      <p:pic>
        <p:nvPicPr>
          <p:cNvPr id="3" name="Billede 2" descr="Et billede, der indeholder tegneserie, clipart, tegning, kunst&#10;&#10;Automatisk genereret beskrivelse">
            <a:extLst>
              <a:ext uri="{FF2B5EF4-FFF2-40B4-BE49-F238E27FC236}">
                <a16:creationId xmlns:a16="http://schemas.microsoft.com/office/drawing/2014/main" id="{8F63FB39-C9E7-9D28-A605-089F052867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6321" y="2742944"/>
            <a:ext cx="4297932" cy="3534829"/>
          </a:xfrm>
          <a:prstGeom prst="rect">
            <a:avLst/>
          </a:prstGeom>
        </p:spPr>
      </p:pic>
    </p:spTree>
    <p:extLst>
      <p:ext uri="{BB962C8B-B14F-4D97-AF65-F5344CB8AC3E}">
        <p14:creationId xmlns:p14="http://schemas.microsoft.com/office/powerpoint/2010/main" val="2586376716"/>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AF064A02D7F10D47B008CBEB8CF5E56F" ma:contentTypeVersion="14" ma:contentTypeDescription="Opret et nyt dokument." ma:contentTypeScope="" ma:versionID="8195d5b9d24d33e930760e482c826e1c">
  <xsd:schema xmlns:xsd="http://www.w3.org/2001/XMLSchema" xmlns:xs="http://www.w3.org/2001/XMLSchema" xmlns:p="http://schemas.microsoft.com/office/2006/metadata/properties" xmlns:ns3="eda92fb2-9c17-4edb-b52b-a5b1a1d32857" xmlns:ns4="6a63f40d-d734-4e90-8768-a8a2611a0701" targetNamespace="http://schemas.microsoft.com/office/2006/metadata/properties" ma:root="true" ma:fieldsID="19c1db57ca3f68d7a0e33e1150acdebc" ns3:_="" ns4:_="">
    <xsd:import namespace="eda92fb2-9c17-4edb-b52b-a5b1a1d32857"/>
    <xsd:import namespace="6a63f40d-d734-4e90-8768-a8a2611a0701"/>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a92fb2-9c17-4edb-b52b-a5b1a1d328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a63f40d-d734-4e90-8768-a8a2611a0701" elementFormDefault="qualified">
    <xsd:import namespace="http://schemas.microsoft.com/office/2006/documentManagement/types"/>
    <xsd:import namespace="http://schemas.microsoft.com/office/infopath/2007/PartnerControls"/>
    <xsd:element name="SharedWithUsers" ma:index="10"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lt med detaljer" ma:internalName="SharedWithDetails" ma:readOnly="true">
      <xsd:simpleType>
        <xsd:restriction base="dms:Note">
          <xsd:maxLength value="255"/>
        </xsd:restriction>
      </xsd:simpleType>
    </xsd:element>
    <xsd:element name="SharingHintHash" ma:index="12" nillable="true" ma:displayName="Hashværdi for deling"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A5F65D7-CABF-4300-A435-BDE70A177634}">
  <ds:schemaRefs>
    <ds:schemaRef ds:uri="http://schemas.microsoft.com/sharepoint/v3/contenttype/forms"/>
  </ds:schemaRefs>
</ds:datastoreItem>
</file>

<file path=customXml/itemProps2.xml><?xml version="1.0" encoding="utf-8"?>
<ds:datastoreItem xmlns:ds="http://schemas.openxmlformats.org/officeDocument/2006/customXml" ds:itemID="{D1B86509-E52A-4190-BCE3-08FBF01B1BBE}">
  <ds:schemaRefs>
    <ds:schemaRef ds:uri="6a63f40d-d734-4e90-8768-a8a2611a0701"/>
    <ds:schemaRef ds:uri="http://schemas.microsoft.com/office/infopath/2007/PartnerControls"/>
    <ds:schemaRef ds:uri="http://purl.org/dc/terms/"/>
    <ds:schemaRef ds:uri="eda92fb2-9c17-4edb-b52b-a5b1a1d32857"/>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2942816E-89B9-4ACE-9DA6-4D6CEC3B92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a92fb2-9c17-4edb-b52b-a5b1a1d32857"/>
    <ds:schemaRef ds:uri="6a63f40d-d734-4e90-8768-a8a2611a07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1114</TotalTime>
  <Words>3593</Words>
  <Application>Microsoft Macintosh PowerPoint</Application>
  <PresentationFormat>Widescreen</PresentationFormat>
  <Paragraphs>424</Paragraphs>
  <Slides>25</Slides>
  <Notes>0</Notes>
  <HiddenSlides>0</HiddenSlides>
  <MMClips>0</MMClips>
  <ScaleCrop>false</ScaleCrop>
  <HeadingPairs>
    <vt:vector size="6" baseType="variant">
      <vt:variant>
        <vt:lpstr>Benyttede skrifttyper</vt:lpstr>
      </vt:variant>
      <vt:variant>
        <vt:i4>8</vt:i4>
      </vt:variant>
      <vt:variant>
        <vt:lpstr>Tema</vt:lpstr>
      </vt:variant>
      <vt:variant>
        <vt:i4>1</vt:i4>
      </vt:variant>
      <vt:variant>
        <vt:lpstr>Slidetitler</vt:lpstr>
      </vt:variant>
      <vt:variant>
        <vt:i4>25</vt:i4>
      </vt:variant>
    </vt:vector>
  </HeadingPairs>
  <TitlesOfParts>
    <vt:vector size="34" baseType="lpstr">
      <vt:lpstr>Arial</vt:lpstr>
      <vt:lpstr>Calibri</vt:lpstr>
      <vt:lpstr>Calibri Light</vt:lpstr>
      <vt:lpstr>Montserrat</vt:lpstr>
      <vt:lpstr>Montserrat Alternates Medium</vt:lpstr>
      <vt:lpstr>Montserrat Light</vt:lpstr>
      <vt:lpstr>Montserrat Medium</vt:lpstr>
      <vt:lpstr>Montserrat SemiBold</vt:lpstr>
      <vt:lpstr>Office-tema</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Overblik over hovedelementerne i VENskaberne</dc:title>
  <dc:creator>Thorbjørn Lautrop Nielsen</dc:creator>
  <cp:lastModifiedBy>Melanie Pedersen</cp:lastModifiedBy>
  <cp:revision>103</cp:revision>
  <dcterms:created xsi:type="dcterms:W3CDTF">2023-06-01T10:32:17Z</dcterms:created>
  <dcterms:modified xsi:type="dcterms:W3CDTF">2023-10-18T07:43:09Z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0x010100AF064A02D7F10D47B008CBEB8CF5E56F</vt:lpwstr>
  </property>
</Properties>
</file>