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4"/>
  </p:notesMasterIdLst>
  <p:sldIdLst>
    <p:sldId id="308" r:id="rId5"/>
    <p:sldId id="284" r:id="rId6"/>
    <p:sldId id="320" r:id="rId7"/>
    <p:sldId id="321" r:id="rId8"/>
    <p:sldId id="322" r:id="rId9"/>
    <p:sldId id="323" r:id="rId10"/>
    <p:sldId id="298" r:id="rId11"/>
    <p:sldId id="348" r:id="rId12"/>
    <p:sldId id="360" r:id="rId13"/>
    <p:sldId id="361" r:id="rId14"/>
    <p:sldId id="362" r:id="rId15"/>
    <p:sldId id="363" r:id="rId16"/>
    <p:sldId id="364" r:id="rId17"/>
    <p:sldId id="365" r:id="rId18"/>
    <p:sldId id="366" r:id="rId19"/>
    <p:sldId id="382" r:id="rId20"/>
    <p:sldId id="367" r:id="rId21"/>
    <p:sldId id="368" r:id="rId22"/>
    <p:sldId id="369" r:id="rId23"/>
    <p:sldId id="370" r:id="rId24"/>
    <p:sldId id="371" r:id="rId25"/>
    <p:sldId id="372" r:id="rId26"/>
    <p:sldId id="349" r:id="rId27"/>
    <p:sldId id="373" r:id="rId28"/>
    <p:sldId id="374" r:id="rId29"/>
    <p:sldId id="379" r:id="rId30"/>
    <p:sldId id="380" r:id="rId31"/>
    <p:sldId id="381" r:id="rId32"/>
    <p:sldId id="378" r:id="rId33"/>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sektion" id="{B3E058E2-73E7-4666-8860-2592FE9F3BCB}">
          <p14:sldIdLst>
            <p14:sldId id="308"/>
            <p14:sldId id="284"/>
            <p14:sldId id="320"/>
            <p14:sldId id="321"/>
            <p14:sldId id="322"/>
            <p14:sldId id="323"/>
            <p14:sldId id="298"/>
            <p14:sldId id="348"/>
            <p14:sldId id="360"/>
            <p14:sldId id="361"/>
            <p14:sldId id="362"/>
            <p14:sldId id="363"/>
            <p14:sldId id="364"/>
            <p14:sldId id="365"/>
            <p14:sldId id="366"/>
            <p14:sldId id="382"/>
            <p14:sldId id="367"/>
            <p14:sldId id="368"/>
            <p14:sldId id="369"/>
            <p14:sldId id="370"/>
            <p14:sldId id="371"/>
            <p14:sldId id="372"/>
            <p14:sldId id="349"/>
            <p14:sldId id="373"/>
            <p14:sldId id="374"/>
            <p14:sldId id="379"/>
            <p14:sldId id="380"/>
            <p14:sldId id="381"/>
            <p14:sldId id="37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0062"/>
    <a:srgbClr val="FFFBED"/>
    <a:srgbClr val="FEA337"/>
    <a:srgbClr val="FFFFFF"/>
    <a:srgbClr val="BFFD7B"/>
    <a:srgbClr val="FD9597"/>
    <a:srgbClr val="C822FC"/>
    <a:srgbClr val="D863FD"/>
    <a:srgbClr val="B0C3E6"/>
    <a:srgbClr val="8AFB0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55" autoAdjust="0"/>
    <p:restoredTop sz="94040"/>
  </p:normalViewPr>
  <p:slideViewPr>
    <p:cSldViewPr snapToGrid="0">
      <p:cViewPr varScale="1">
        <p:scale>
          <a:sx n="116" d="100"/>
          <a:sy n="116" d="100"/>
        </p:scale>
        <p:origin x="224" y="3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3E263A-0503-43E0-AF6C-3F243690F4CA}" type="datetimeFigureOut">
              <a:rPr lang="da-DK" smtClean="0"/>
              <a:t>18.10.2023</a:t>
            </a:fld>
            <a:endParaRPr lang="da-DK"/>
          </a:p>
        </p:txBody>
      </p:sp>
      <p:sp>
        <p:nvSpPr>
          <p:cNvPr id="4" name="Pladsholder til slidebille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a-DK"/>
          </a:p>
        </p:txBody>
      </p:sp>
      <p:sp>
        <p:nvSpPr>
          <p:cNvPr id="7" name="Pladsholder til sli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3111CD-B6F3-46D1-8E3D-E18153BF96F9}" type="slidenum">
              <a:rPr lang="da-DK" smtClean="0"/>
              <a:t>‹nr.›</a:t>
            </a:fld>
            <a:endParaRPr lang="da-DK"/>
          </a:p>
        </p:txBody>
      </p:sp>
    </p:spTree>
    <p:extLst>
      <p:ext uri="{BB962C8B-B14F-4D97-AF65-F5344CB8AC3E}">
        <p14:creationId xmlns:p14="http://schemas.microsoft.com/office/powerpoint/2010/main" val="2538457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959F97-EDA2-2D92-4084-7B4BC26EE8A8}"/>
              </a:ext>
            </a:extLst>
          </p:cNvPr>
          <p:cNvSpPr>
            <a:spLocks noGrp="1"/>
          </p:cNvSpPr>
          <p:nvPr>
            <p:ph type="ctrTitle"/>
          </p:nvPr>
        </p:nvSpPr>
        <p:spPr>
          <a:xfrm>
            <a:off x="1524000" y="1122363"/>
            <a:ext cx="9144000" cy="2387600"/>
          </a:xfrm>
        </p:spPr>
        <p:txBody>
          <a:bodyPr anchor="b"/>
          <a:lstStyle>
            <a:lvl1pPr algn="ctr">
              <a:defRPr sz="6000"/>
            </a:lvl1pPr>
          </a:lstStyle>
          <a:p>
            <a:r>
              <a:rPr lang="da-DK"/>
              <a:t>Klik for at redigere titeltypografien i masteren</a:t>
            </a:r>
          </a:p>
        </p:txBody>
      </p:sp>
      <p:sp>
        <p:nvSpPr>
          <p:cNvPr id="3" name="Undertitel 2">
            <a:extLst>
              <a:ext uri="{FF2B5EF4-FFF2-40B4-BE49-F238E27FC236}">
                <a16:creationId xmlns:a16="http://schemas.microsoft.com/office/drawing/2014/main" id="{A7F0415B-2919-34AD-DE87-956A272251C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42A001C8-21F7-F5A0-E9C4-046979819246}"/>
              </a:ext>
            </a:extLst>
          </p:cNvPr>
          <p:cNvSpPr>
            <a:spLocks noGrp="1"/>
          </p:cNvSpPr>
          <p:nvPr>
            <p:ph type="dt" sz="half" idx="10"/>
          </p:nvPr>
        </p:nvSpPr>
        <p:spPr/>
        <p:txBody>
          <a:bodyPr/>
          <a:lstStyle/>
          <a:p>
            <a:fld id="{871AADE8-0C3B-448E-8DB5-2DAA3875E9DA}" type="datetimeFigureOut">
              <a:rPr lang="da-DK" smtClean="0"/>
              <a:t>18.10.2023</a:t>
            </a:fld>
            <a:endParaRPr lang="da-DK"/>
          </a:p>
        </p:txBody>
      </p:sp>
      <p:sp>
        <p:nvSpPr>
          <p:cNvPr id="5" name="Pladsholder til sidefod 4">
            <a:extLst>
              <a:ext uri="{FF2B5EF4-FFF2-40B4-BE49-F238E27FC236}">
                <a16:creationId xmlns:a16="http://schemas.microsoft.com/office/drawing/2014/main" id="{48E8E3A3-ECA5-4CD7-A72E-0D0B1016DF3A}"/>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86832BE4-202A-A0FA-3E44-D692D7D52FE6}"/>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2905253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CBBE0F-298C-73EC-216A-E4B30C1E7467}"/>
              </a:ext>
            </a:extLst>
          </p:cNvPr>
          <p:cNvSpPr>
            <a:spLocks noGrp="1"/>
          </p:cNvSpPr>
          <p:nvPr>
            <p:ph type="title"/>
          </p:nvPr>
        </p:nvSpPr>
        <p:spPr/>
        <p:txBody>
          <a:bodyPr/>
          <a:lstStyle/>
          <a:p>
            <a:r>
              <a:rPr lang="da-DK"/>
              <a:t>Klik for at redigere titeltypografien i masteren</a:t>
            </a:r>
          </a:p>
        </p:txBody>
      </p:sp>
      <p:sp>
        <p:nvSpPr>
          <p:cNvPr id="3" name="Pladsholder til lodret titel 2">
            <a:extLst>
              <a:ext uri="{FF2B5EF4-FFF2-40B4-BE49-F238E27FC236}">
                <a16:creationId xmlns:a16="http://schemas.microsoft.com/office/drawing/2014/main" id="{4AF63315-ADCD-1FD8-5D90-34D41C0ACC70}"/>
              </a:ext>
            </a:extLst>
          </p:cNvPr>
          <p:cNvSpPr>
            <a:spLocks noGrp="1"/>
          </p:cNvSpPr>
          <p:nvPr>
            <p:ph type="body" orient="vert" idx="1"/>
          </p:nvPr>
        </p:nvSpPr>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FDA11956-6C67-521F-65CE-8B8C2EC3CFBD}"/>
              </a:ext>
            </a:extLst>
          </p:cNvPr>
          <p:cNvSpPr>
            <a:spLocks noGrp="1"/>
          </p:cNvSpPr>
          <p:nvPr>
            <p:ph type="dt" sz="half" idx="10"/>
          </p:nvPr>
        </p:nvSpPr>
        <p:spPr/>
        <p:txBody>
          <a:bodyPr/>
          <a:lstStyle/>
          <a:p>
            <a:fld id="{871AADE8-0C3B-448E-8DB5-2DAA3875E9DA}" type="datetimeFigureOut">
              <a:rPr lang="da-DK" smtClean="0"/>
              <a:t>18.10.2023</a:t>
            </a:fld>
            <a:endParaRPr lang="da-DK"/>
          </a:p>
        </p:txBody>
      </p:sp>
      <p:sp>
        <p:nvSpPr>
          <p:cNvPr id="5" name="Pladsholder til sidefod 4">
            <a:extLst>
              <a:ext uri="{FF2B5EF4-FFF2-40B4-BE49-F238E27FC236}">
                <a16:creationId xmlns:a16="http://schemas.microsoft.com/office/drawing/2014/main" id="{2DCBBD47-9526-B108-7BF3-22802BDFC54E}"/>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0E81329E-80D7-1101-2140-6BD5A1327840}"/>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6603599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a:extLst>
              <a:ext uri="{FF2B5EF4-FFF2-40B4-BE49-F238E27FC236}">
                <a16:creationId xmlns:a16="http://schemas.microsoft.com/office/drawing/2014/main" id="{658767F5-123D-AC2A-2DF1-FE77866863C3}"/>
              </a:ext>
            </a:extLst>
          </p:cNvPr>
          <p:cNvSpPr>
            <a:spLocks noGrp="1"/>
          </p:cNvSpPr>
          <p:nvPr>
            <p:ph type="title" orient="vert"/>
          </p:nvPr>
        </p:nvSpPr>
        <p:spPr>
          <a:xfrm>
            <a:off x="8724900" y="365125"/>
            <a:ext cx="2628900" cy="5811838"/>
          </a:xfrm>
        </p:spPr>
        <p:txBody>
          <a:bodyPr vert="eaVert"/>
          <a:lstStyle/>
          <a:p>
            <a:r>
              <a:rPr lang="da-DK"/>
              <a:t>Klik for at redigere titeltypografien i masteren</a:t>
            </a:r>
          </a:p>
        </p:txBody>
      </p:sp>
      <p:sp>
        <p:nvSpPr>
          <p:cNvPr id="3" name="Pladsholder til lodret titel 2">
            <a:extLst>
              <a:ext uri="{FF2B5EF4-FFF2-40B4-BE49-F238E27FC236}">
                <a16:creationId xmlns:a16="http://schemas.microsoft.com/office/drawing/2014/main" id="{B8F0E37C-6C3D-2F5B-CBC5-7F928F419B91}"/>
              </a:ext>
            </a:extLst>
          </p:cNvPr>
          <p:cNvSpPr>
            <a:spLocks noGrp="1"/>
          </p:cNvSpPr>
          <p:nvPr>
            <p:ph type="body" orient="vert" idx="1"/>
          </p:nvPr>
        </p:nvSpPr>
        <p:spPr>
          <a:xfrm>
            <a:off x="838200" y="365125"/>
            <a:ext cx="7734300" cy="5811838"/>
          </a:xfr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126A4D7F-DD87-95F9-099A-C696F759352B}"/>
              </a:ext>
            </a:extLst>
          </p:cNvPr>
          <p:cNvSpPr>
            <a:spLocks noGrp="1"/>
          </p:cNvSpPr>
          <p:nvPr>
            <p:ph type="dt" sz="half" idx="10"/>
          </p:nvPr>
        </p:nvSpPr>
        <p:spPr/>
        <p:txBody>
          <a:bodyPr/>
          <a:lstStyle/>
          <a:p>
            <a:fld id="{871AADE8-0C3B-448E-8DB5-2DAA3875E9DA}" type="datetimeFigureOut">
              <a:rPr lang="da-DK" smtClean="0"/>
              <a:t>18.10.2023</a:t>
            </a:fld>
            <a:endParaRPr lang="da-DK"/>
          </a:p>
        </p:txBody>
      </p:sp>
      <p:sp>
        <p:nvSpPr>
          <p:cNvPr id="5" name="Pladsholder til sidefod 4">
            <a:extLst>
              <a:ext uri="{FF2B5EF4-FFF2-40B4-BE49-F238E27FC236}">
                <a16:creationId xmlns:a16="http://schemas.microsoft.com/office/drawing/2014/main" id="{C6D27A81-1B75-DA12-AC1B-9A0F7E4D0E1D}"/>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0B2DBB6A-9491-54FE-4460-D9ABB58D8FCC}"/>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28977269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2CDCC2-A29D-3179-EB64-E60496CCE332}"/>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2A03D19A-2FCF-50A2-EE85-F8D4E468F603}"/>
              </a:ext>
            </a:extLst>
          </p:cNvPr>
          <p:cNvSpPr>
            <a:spLocks noGrp="1"/>
          </p:cNvSpPr>
          <p:nvPr>
            <p:ph idx="1"/>
          </p:nvPr>
        </p:nvSpPr>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565C963B-60AF-2476-BC1C-EB4594A20FFD}"/>
              </a:ext>
            </a:extLst>
          </p:cNvPr>
          <p:cNvSpPr>
            <a:spLocks noGrp="1"/>
          </p:cNvSpPr>
          <p:nvPr>
            <p:ph type="dt" sz="half" idx="10"/>
          </p:nvPr>
        </p:nvSpPr>
        <p:spPr/>
        <p:txBody>
          <a:bodyPr/>
          <a:lstStyle/>
          <a:p>
            <a:fld id="{871AADE8-0C3B-448E-8DB5-2DAA3875E9DA}" type="datetimeFigureOut">
              <a:rPr lang="da-DK" smtClean="0"/>
              <a:t>18.10.2023</a:t>
            </a:fld>
            <a:endParaRPr lang="da-DK"/>
          </a:p>
        </p:txBody>
      </p:sp>
      <p:sp>
        <p:nvSpPr>
          <p:cNvPr id="5" name="Pladsholder til sidefod 4">
            <a:extLst>
              <a:ext uri="{FF2B5EF4-FFF2-40B4-BE49-F238E27FC236}">
                <a16:creationId xmlns:a16="http://schemas.microsoft.com/office/drawing/2014/main" id="{89FDD8D7-E8B5-6A6B-FE3A-F77ABFB2A2AD}"/>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24F71918-2569-9E16-8065-DC0F0C4B04D9}"/>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11599231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01804E0-9596-977E-B64F-6EAF72C09AD2}"/>
              </a:ext>
            </a:extLst>
          </p:cNvPr>
          <p:cNvSpPr>
            <a:spLocks noGrp="1"/>
          </p:cNvSpPr>
          <p:nvPr>
            <p:ph type="title"/>
          </p:nvPr>
        </p:nvSpPr>
        <p:spPr>
          <a:xfrm>
            <a:off x="831850" y="1709738"/>
            <a:ext cx="10515600" cy="2852737"/>
          </a:xfrm>
        </p:spPr>
        <p:txBody>
          <a:bodyPr anchor="b"/>
          <a:lstStyle>
            <a:lvl1pPr>
              <a:defRPr sz="6000"/>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8E08C84A-BEA5-97D1-098E-CA61A64DF0D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teksttypografierne i masteren</a:t>
            </a:r>
          </a:p>
        </p:txBody>
      </p:sp>
      <p:sp>
        <p:nvSpPr>
          <p:cNvPr id="4" name="Pladsholder til dato 3">
            <a:extLst>
              <a:ext uri="{FF2B5EF4-FFF2-40B4-BE49-F238E27FC236}">
                <a16:creationId xmlns:a16="http://schemas.microsoft.com/office/drawing/2014/main" id="{A679ADD0-E086-F50D-630B-CCA89C694D0B}"/>
              </a:ext>
            </a:extLst>
          </p:cNvPr>
          <p:cNvSpPr>
            <a:spLocks noGrp="1"/>
          </p:cNvSpPr>
          <p:nvPr>
            <p:ph type="dt" sz="half" idx="10"/>
          </p:nvPr>
        </p:nvSpPr>
        <p:spPr/>
        <p:txBody>
          <a:bodyPr/>
          <a:lstStyle/>
          <a:p>
            <a:fld id="{871AADE8-0C3B-448E-8DB5-2DAA3875E9DA}" type="datetimeFigureOut">
              <a:rPr lang="da-DK" smtClean="0"/>
              <a:t>18.10.2023</a:t>
            </a:fld>
            <a:endParaRPr lang="da-DK"/>
          </a:p>
        </p:txBody>
      </p:sp>
      <p:sp>
        <p:nvSpPr>
          <p:cNvPr id="5" name="Pladsholder til sidefod 4">
            <a:extLst>
              <a:ext uri="{FF2B5EF4-FFF2-40B4-BE49-F238E27FC236}">
                <a16:creationId xmlns:a16="http://schemas.microsoft.com/office/drawing/2014/main" id="{0BDC31CD-FE5C-49BF-4D0C-4FB5B067A2D4}"/>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5B84E09B-F232-7999-B86A-E5E0310DC7E3}"/>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1479445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0A9CF8-A147-17E1-0064-32EAADB137BD}"/>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86665B87-C9A2-E966-00A6-278EA2902F8B}"/>
              </a:ext>
            </a:extLst>
          </p:cNvPr>
          <p:cNvSpPr>
            <a:spLocks noGrp="1"/>
          </p:cNvSpPr>
          <p:nvPr>
            <p:ph sz="half" idx="1"/>
          </p:nvPr>
        </p:nvSpPr>
        <p:spPr>
          <a:xfrm>
            <a:off x="838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a:extLst>
              <a:ext uri="{FF2B5EF4-FFF2-40B4-BE49-F238E27FC236}">
                <a16:creationId xmlns:a16="http://schemas.microsoft.com/office/drawing/2014/main" id="{E2609133-5373-CE70-9152-A730B61D6A9F}"/>
              </a:ext>
            </a:extLst>
          </p:cNvPr>
          <p:cNvSpPr>
            <a:spLocks noGrp="1"/>
          </p:cNvSpPr>
          <p:nvPr>
            <p:ph sz="half" idx="2"/>
          </p:nvPr>
        </p:nvSpPr>
        <p:spPr>
          <a:xfrm>
            <a:off x="6172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a:extLst>
              <a:ext uri="{FF2B5EF4-FFF2-40B4-BE49-F238E27FC236}">
                <a16:creationId xmlns:a16="http://schemas.microsoft.com/office/drawing/2014/main" id="{03474F55-BE29-DCAA-6813-2D234418C057}"/>
              </a:ext>
            </a:extLst>
          </p:cNvPr>
          <p:cNvSpPr>
            <a:spLocks noGrp="1"/>
          </p:cNvSpPr>
          <p:nvPr>
            <p:ph type="dt" sz="half" idx="10"/>
          </p:nvPr>
        </p:nvSpPr>
        <p:spPr/>
        <p:txBody>
          <a:bodyPr/>
          <a:lstStyle/>
          <a:p>
            <a:fld id="{871AADE8-0C3B-448E-8DB5-2DAA3875E9DA}" type="datetimeFigureOut">
              <a:rPr lang="da-DK" smtClean="0"/>
              <a:t>18.10.2023</a:t>
            </a:fld>
            <a:endParaRPr lang="da-DK"/>
          </a:p>
        </p:txBody>
      </p:sp>
      <p:sp>
        <p:nvSpPr>
          <p:cNvPr id="6" name="Pladsholder til sidefod 5">
            <a:extLst>
              <a:ext uri="{FF2B5EF4-FFF2-40B4-BE49-F238E27FC236}">
                <a16:creationId xmlns:a16="http://schemas.microsoft.com/office/drawing/2014/main" id="{5C4DA4EA-14AA-8BAE-93C6-076AE364C034}"/>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B6241579-BCA3-5C03-1AB5-A94A07E9D4C7}"/>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28448436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70506B-0C3A-AB85-A574-731D786EE4DC}"/>
              </a:ext>
            </a:extLst>
          </p:cNvPr>
          <p:cNvSpPr>
            <a:spLocks noGrp="1"/>
          </p:cNvSpPr>
          <p:nvPr>
            <p:ph type="title"/>
          </p:nvPr>
        </p:nvSpPr>
        <p:spPr>
          <a:xfrm>
            <a:off x="839788" y="365125"/>
            <a:ext cx="10515600" cy="1325563"/>
          </a:xfrm>
        </p:spPr>
        <p:txBody>
          <a:bodyPr/>
          <a:lstStyle/>
          <a:p>
            <a:r>
              <a:rPr lang="da-DK"/>
              <a:t>Klik for at redigere titeltypografien i masteren</a:t>
            </a:r>
          </a:p>
        </p:txBody>
      </p:sp>
      <p:sp>
        <p:nvSpPr>
          <p:cNvPr id="3" name="Pladsholder til tekst 2">
            <a:extLst>
              <a:ext uri="{FF2B5EF4-FFF2-40B4-BE49-F238E27FC236}">
                <a16:creationId xmlns:a16="http://schemas.microsoft.com/office/drawing/2014/main" id="{5EC3BD37-9408-F412-7AB5-31BC8A6110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Pladsholder til indhold 3">
            <a:extLst>
              <a:ext uri="{FF2B5EF4-FFF2-40B4-BE49-F238E27FC236}">
                <a16:creationId xmlns:a16="http://schemas.microsoft.com/office/drawing/2014/main" id="{AC22B06D-2C38-FC26-2F71-92027D295721}"/>
              </a:ext>
            </a:extLst>
          </p:cNvPr>
          <p:cNvSpPr>
            <a:spLocks noGrp="1"/>
          </p:cNvSpPr>
          <p:nvPr>
            <p:ph sz="half" idx="2"/>
          </p:nvPr>
        </p:nvSpPr>
        <p:spPr>
          <a:xfrm>
            <a:off x="839788" y="2505075"/>
            <a:ext cx="5157787"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a:extLst>
              <a:ext uri="{FF2B5EF4-FFF2-40B4-BE49-F238E27FC236}">
                <a16:creationId xmlns:a16="http://schemas.microsoft.com/office/drawing/2014/main" id="{650CB3C7-59DA-E96D-BB81-49AF46BE551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Pladsholder til indhold 5">
            <a:extLst>
              <a:ext uri="{FF2B5EF4-FFF2-40B4-BE49-F238E27FC236}">
                <a16:creationId xmlns:a16="http://schemas.microsoft.com/office/drawing/2014/main" id="{DDBB2DBB-58E0-A017-3FD0-68FC82D79762}"/>
              </a:ext>
            </a:extLst>
          </p:cNvPr>
          <p:cNvSpPr>
            <a:spLocks noGrp="1"/>
          </p:cNvSpPr>
          <p:nvPr>
            <p:ph sz="quarter" idx="4"/>
          </p:nvPr>
        </p:nvSpPr>
        <p:spPr>
          <a:xfrm>
            <a:off x="6172200" y="2505075"/>
            <a:ext cx="5183188"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a:extLst>
              <a:ext uri="{FF2B5EF4-FFF2-40B4-BE49-F238E27FC236}">
                <a16:creationId xmlns:a16="http://schemas.microsoft.com/office/drawing/2014/main" id="{2E44880F-5207-B66F-637D-E14BD8B0D2D9}"/>
              </a:ext>
            </a:extLst>
          </p:cNvPr>
          <p:cNvSpPr>
            <a:spLocks noGrp="1"/>
          </p:cNvSpPr>
          <p:nvPr>
            <p:ph type="dt" sz="half" idx="10"/>
          </p:nvPr>
        </p:nvSpPr>
        <p:spPr/>
        <p:txBody>
          <a:bodyPr/>
          <a:lstStyle/>
          <a:p>
            <a:fld id="{871AADE8-0C3B-448E-8DB5-2DAA3875E9DA}" type="datetimeFigureOut">
              <a:rPr lang="da-DK" smtClean="0"/>
              <a:t>18.10.2023</a:t>
            </a:fld>
            <a:endParaRPr lang="da-DK"/>
          </a:p>
        </p:txBody>
      </p:sp>
      <p:sp>
        <p:nvSpPr>
          <p:cNvPr id="8" name="Pladsholder til sidefod 7">
            <a:extLst>
              <a:ext uri="{FF2B5EF4-FFF2-40B4-BE49-F238E27FC236}">
                <a16:creationId xmlns:a16="http://schemas.microsoft.com/office/drawing/2014/main" id="{65A97290-D810-BE05-B649-0AEA769FE5AC}"/>
              </a:ext>
            </a:extLst>
          </p:cNvPr>
          <p:cNvSpPr>
            <a:spLocks noGrp="1"/>
          </p:cNvSpPr>
          <p:nvPr>
            <p:ph type="ftr" sz="quarter" idx="11"/>
          </p:nvPr>
        </p:nvSpPr>
        <p:spPr/>
        <p:txBody>
          <a:bodyPr/>
          <a:lstStyle/>
          <a:p>
            <a:endParaRPr lang="da-DK"/>
          </a:p>
        </p:txBody>
      </p:sp>
      <p:sp>
        <p:nvSpPr>
          <p:cNvPr id="9" name="Pladsholder til slidenummer 8">
            <a:extLst>
              <a:ext uri="{FF2B5EF4-FFF2-40B4-BE49-F238E27FC236}">
                <a16:creationId xmlns:a16="http://schemas.microsoft.com/office/drawing/2014/main" id="{2C243996-1FA5-DA5D-1948-47F07AFAAA73}"/>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1717665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1D297A-225D-5807-0958-65D9F84614B1}"/>
              </a:ext>
            </a:extLst>
          </p:cNvPr>
          <p:cNvSpPr>
            <a:spLocks noGrp="1"/>
          </p:cNvSpPr>
          <p:nvPr>
            <p:ph type="title"/>
          </p:nvPr>
        </p:nvSpPr>
        <p:spPr/>
        <p:txBody>
          <a:bodyPr/>
          <a:lstStyle/>
          <a:p>
            <a:r>
              <a:rPr lang="da-DK"/>
              <a:t>Klik for at redigere titeltypografien i masteren</a:t>
            </a:r>
          </a:p>
        </p:txBody>
      </p:sp>
      <p:sp>
        <p:nvSpPr>
          <p:cNvPr id="3" name="Pladsholder til dato 2">
            <a:extLst>
              <a:ext uri="{FF2B5EF4-FFF2-40B4-BE49-F238E27FC236}">
                <a16:creationId xmlns:a16="http://schemas.microsoft.com/office/drawing/2014/main" id="{40DEF08C-31C7-020D-95F3-2382E3546DF8}"/>
              </a:ext>
            </a:extLst>
          </p:cNvPr>
          <p:cNvSpPr>
            <a:spLocks noGrp="1"/>
          </p:cNvSpPr>
          <p:nvPr>
            <p:ph type="dt" sz="half" idx="10"/>
          </p:nvPr>
        </p:nvSpPr>
        <p:spPr/>
        <p:txBody>
          <a:bodyPr/>
          <a:lstStyle/>
          <a:p>
            <a:fld id="{871AADE8-0C3B-448E-8DB5-2DAA3875E9DA}" type="datetimeFigureOut">
              <a:rPr lang="da-DK" smtClean="0"/>
              <a:t>18.10.2023</a:t>
            </a:fld>
            <a:endParaRPr lang="da-DK"/>
          </a:p>
        </p:txBody>
      </p:sp>
      <p:sp>
        <p:nvSpPr>
          <p:cNvPr id="4" name="Pladsholder til sidefod 3">
            <a:extLst>
              <a:ext uri="{FF2B5EF4-FFF2-40B4-BE49-F238E27FC236}">
                <a16:creationId xmlns:a16="http://schemas.microsoft.com/office/drawing/2014/main" id="{0D4133D3-F7D3-4536-5703-6E9C4CF4B12D}"/>
              </a:ext>
            </a:extLst>
          </p:cNvPr>
          <p:cNvSpPr>
            <a:spLocks noGrp="1"/>
          </p:cNvSpPr>
          <p:nvPr>
            <p:ph type="ftr" sz="quarter" idx="11"/>
          </p:nvPr>
        </p:nvSpPr>
        <p:spPr/>
        <p:txBody>
          <a:bodyPr/>
          <a:lstStyle/>
          <a:p>
            <a:endParaRPr lang="da-DK"/>
          </a:p>
        </p:txBody>
      </p:sp>
      <p:sp>
        <p:nvSpPr>
          <p:cNvPr id="5" name="Pladsholder til slidenummer 4">
            <a:extLst>
              <a:ext uri="{FF2B5EF4-FFF2-40B4-BE49-F238E27FC236}">
                <a16:creationId xmlns:a16="http://schemas.microsoft.com/office/drawing/2014/main" id="{D71E172E-5D95-A67A-2877-2265EB58DD06}"/>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32975443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D24A9A0C-04C6-07AB-F5A8-2C534F06786A}"/>
              </a:ext>
            </a:extLst>
          </p:cNvPr>
          <p:cNvSpPr>
            <a:spLocks noGrp="1"/>
          </p:cNvSpPr>
          <p:nvPr>
            <p:ph type="dt" sz="half" idx="10"/>
          </p:nvPr>
        </p:nvSpPr>
        <p:spPr/>
        <p:txBody>
          <a:bodyPr/>
          <a:lstStyle/>
          <a:p>
            <a:fld id="{871AADE8-0C3B-448E-8DB5-2DAA3875E9DA}" type="datetimeFigureOut">
              <a:rPr lang="da-DK" smtClean="0"/>
              <a:t>18.10.2023</a:t>
            </a:fld>
            <a:endParaRPr lang="da-DK"/>
          </a:p>
        </p:txBody>
      </p:sp>
      <p:sp>
        <p:nvSpPr>
          <p:cNvPr id="3" name="Pladsholder til sidefod 2">
            <a:extLst>
              <a:ext uri="{FF2B5EF4-FFF2-40B4-BE49-F238E27FC236}">
                <a16:creationId xmlns:a16="http://schemas.microsoft.com/office/drawing/2014/main" id="{1239D817-C6E2-3305-9D5F-A3E9763B8711}"/>
              </a:ext>
            </a:extLst>
          </p:cNvPr>
          <p:cNvSpPr>
            <a:spLocks noGrp="1"/>
          </p:cNvSpPr>
          <p:nvPr>
            <p:ph type="ftr" sz="quarter" idx="11"/>
          </p:nvPr>
        </p:nvSpPr>
        <p:spPr/>
        <p:txBody>
          <a:bodyPr/>
          <a:lstStyle/>
          <a:p>
            <a:endParaRPr lang="da-DK"/>
          </a:p>
        </p:txBody>
      </p:sp>
      <p:sp>
        <p:nvSpPr>
          <p:cNvPr id="4" name="Pladsholder til slidenummer 3">
            <a:extLst>
              <a:ext uri="{FF2B5EF4-FFF2-40B4-BE49-F238E27FC236}">
                <a16:creationId xmlns:a16="http://schemas.microsoft.com/office/drawing/2014/main" id="{12289C58-7A6F-DB3C-DD74-CB39B49D91C8}"/>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351492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12F177-2E5F-E806-6710-9162661F4778}"/>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CE709177-173B-6839-EAC9-33118FBD2A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a:extLst>
              <a:ext uri="{FF2B5EF4-FFF2-40B4-BE49-F238E27FC236}">
                <a16:creationId xmlns:a16="http://schemas.microsoft.com/office/drawing/2014/main" id="{C55D93CE-000A-00B3-E806-D3D09D5089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A7FAD7EB-82EC-7F85-3FCD-A1D73C1C2309}"/>
              </a:ext>
            </a:extLst>
          </p:cNvPr>
          <p:cNvSpPr>
            <a:spLocks noGrp="1"/>
          </p:cNvSpPr>
          <p:nvPr>
            <p:ph type="dt" sz="half" idx="10"/>
          </p:nvPr>
        </p:nvSpPr>
        <p:spPr/>
        <p:txBody>
          <a:bodyPr/>
          <a:lstStyle/>
          <a:p>
            <a:fld id="{871AADE8-0C3B-448E-8DB5-2DAA3875E9DA}" type="datetimeFigureOut">
              <a:rPr lang="da-DK" smtClean="0"/>
              <a:t>18.10.2023</a:t>
            </a:fld>
            <a:endParaRPr lang="da-DK"/>
          </a:p>
        </p:txBody>
      </p:sp>
      <p:sp>
        <p:nvSpPr>
          <p:cNvPr id="6" name="Pladsholder til sidefod 5">
            <a:extLst>
              <a:ext uri="{FF2B5EF4-FFF2-40B4-BE49-F238E27FC236}">
                <a16:creationId xmlns:a16="http://schemas.microsoft.com/office/drawing/2014/main" id="{677119F4-14F0-255A-0480-0B35D71E7019}"/>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4061D3D7-E04D-1BB1-4BC6-80821AE22EC8}"/>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12832150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7EC1FB-20DA-8BC9-6C5D-76EA6ADDEEEA}"/>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43DD06F9-5C1F-16AB-24C1-91933750930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a:extLst>
              <a:ext uri="{FF2B5EF4-FFF2-40B4-BE49-F238E27FC236}">
                <a16:creationId xmlns:a16="http://schemas.microsoft.com/office/drawing/2014/main" id="{5E2C6165-8CAA-382B-1E7C-AB41FFDA11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E96323C6-F4DB-3852-CC10-C468751D2B11}"/>
              </a:ext>
            </a:extLst>
          </p:cNvPr>
          <p:cNvSpPr>
            <a:spLocks noGrp="1"/>
          </p:cNvSpPr>
          <p:nvPr>
            <p:ph type="dt" sz="half" idx="10"/>
          </p:nvPr>
        </p:nvSpPr>
        <p:spPr/>
        <p:txBody>
          <a:bodyPr/>
          <a:lstStyle/>
          <a:p>
            <a:fld id="{871AADE8-0C3B-448E-8DB5-2DAA3875E9DA}" type="datetimeFigureOut">
              <a:rPr lang="da-DK" smtClean="0"/>
              <a:t>18.10.2023</a:t>
            </a:fld>
            <a:endParaRPr lang="da-DK"/>
          </a:p>
        </p:txBody>
      </p:sp>
      <p:sp>
        <p:nvSpPr>
          <p:cNvPr id="6" name="Pladsholder til sidefod 5">
            <a:extLst>
              <a:ext uri="{FF2B5EF4-FFF2-40B4-BE49-F238E27FC236}">
                <a16:creationId xmlns:a16="http://schemas.microsoft.com/office/drawing/2014/main" id="{00BF6960-79E7-5C26-276D-33DA78909A03}"/>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34E93BD7-9D31-7892-BC08-5FAD96B633DC}"/>
              </a:ext>
            </a:extLst>
          </p:cNvPr>
          <p:cNvSpPr>
            <a:spLocks noGrp="1"/>
          </p:cNvSpPr>
          <p:nvPr>
            <p:ph type="sldNum" sz="quarter" idx="12"/>
          </p:nvPr>
        </p:nvSpPr>
        <p:spPr/>
        <p:txBody>
          <a:bodyPr/>
          <a:lstStyle/>
          <a:p>
            <a:fld id="{500CF6D2-4227-4581-AED6-73F7ABF17B76}" type="slidenum">
              <a:rPr lang="da-DK" smtClean="0"/>
              <a:t>‹nr.›</a:t>
            </a:fld>
            <a:endParaRPr lang="da-DK"/>
          </a:p>
        </p:txBody>
      </p:sp>
    </p:spTree>
    <p:extLst>
      <p:ext uri="{BB962C8B-B14F-4D97-AF65-F5344CB8AC3E}">
        <p14:creationId xmlns:p14="http://schemas.microsoft.com/office/powerpoint/2010/main" val="2261197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a:extLst>
              <a:ext uri="{FF2B5EF4-FFF2-40B4-BE49-F238E27FC236}">
                <a16:creationId xmlns:a16="http://schemas.microsoft.com/office/drawing/2014/main" id="{BFB43503-B526-536B-1BD0-73B8C57F87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a-DK"/>
              <a:t>Klik for at redigere titeltypografien i masteren</a:t>
            </a:r>
          </a:p>
        </p:txBody>
      </p:sp>
      <p:sp>
        <p:nvSpPr>
          <p:cNvPr id="3" name="Pladsholder til tekst 2">
            <a:extLst>
              <a:ext uri="{FF2B5EF4-FFF2-40B4-BE49-F238E27FC236}">
                <a16:creationId xmlns:a16="http://schemas.microsoft.com/office/drawing/2014/main" id="{4AE1B932-784B-D2F0-33D5-66C29D5FCB6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12509EB5-00F5-F748-B708-9A0CFD8E368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1AADE8-0C3B-448E-8DB5-2DAA3875E9DA}" type="datetimeFigureOut">
              <a:rPr lang="da-DK" smtClean="0"/>
              <a:t>18.10.2023</a:t>
            </a:fld>
            <a:endParaRPr lang="da-DK"/>
          </a:p>
        </p:txBody>
      </p:sp>
      <p:sp>
        <p:nvSpPr>
          <p:cNvPr id="5" name="Pladsholder til sidefod 4">
            <a:extLst>
              <a:ext uri="{FF2B5EF4-FFF2-40B4-BE49-F238E27FC236}">
                <a16:creationId xmlns:a16="http://schemas.microsoft.com/office/drawing/2014/main" id="{A6FD1125-B786-3965-0775-1A8C7374D1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Pladsholder til slidenummer 5">
            <a:extLst>
              <a:ext uri="{FF2B5EF4-FFF2-40B4-BE49-F238E27FC236}">
                <a16:creationId xmlns:a16="http://schemas.microsoft.com/office/drawing/2014/main" id="{08485B4C-DEC8-2F99-3D6C-26C9D87852B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0CF6D2-4227-4581-AED6-73F7ABF17B76}" type="slidenum">
              <a:rPr lang="da-DK" smtClean="0"/>
              <a:t>‹nr.›</a:t>
            </a:fld>
            <a:endParaRPr lang="da-DK"/>
          </a:p>
        </p:txBody>
      </p:sp>
    </p:spTree>
    <p:extLst>
      <p:ext uri="{BB962C8B-B14F-4D97-AF65-F5344CB8AC3E}">
        <p14:creationId xmlns:p14="http://schemas.microsoft.com/office/powerpoint/2010/main" val="27846146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3.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3.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pic>
        <p:nvPicPr>
          <p:cNvPr id="4" name="Billede 3">
            <a:extLst>
              <a:ext uri="{FF2B5EF4-FFF2-40B4-BE49-F238E27FC236}">
                <a16:creationId xmlns:a16="http://schemas.microsoft.com/office/drawing/2014/main" id="{9A972AB1-73DD-FF27-6DBB-EB5FED2C4056}"/>
              </a:ext>
            </a:extLst>
          </p:cNvPr>
          <p:cNvPicPr>
            <a:picLocks noChangeAspect="1"/>
          </p:cNvPicPr>
          <p:nvPr/>
        </p:nvPicPr>
        <p:blipFill>
          <a:blip r:embed="rId2"/>
          <a:stretch>
            <a:fillRect/>
          </a:stretch>
        </p:blipFill>
        <p:spPr>
          <a:xfrm>
            <a:off x="4934521" y="1505242"/>
            <a:ext cx="7257479" cy="5352757"/>
          </a:xfrm>
          <a:prstGeom prst="rect">
            <a:avLst/>
          </a:prstGeom>
        </p:spPr>
      </p:pic>
      <p:sp>
        <p:nvSpPr>
          <p:cNvPr id="5" name="Tekstfelt 4">
            <a:extLst>
              <a:ext uri="{FF2B5EF4-FFF2-40B4-BE49-F238E27FC236}">
                <a16:creationId xmlns:a16="http://schemas.microsoft.com/office/drawing/2014/main" id="{7EAFD4D9-9C9A-2A19-2AD0-7159DC363189}"/>
              </a:ext>
            </a:extLst>
          </p:cNvPr>
          <p:cNvSpPr txBox="1"/>
          <p:nvPr/>
        </p:nvSpPr>
        <p:spPr>
          <a:xfrm>
            <a:off x="6579287" y="2147589"/>
            <a:ext cx="4977353" cy="2562817"/>
          </a:xfrm>
          <a:prstGeom prst="rect">
            <a:avLst/>
          </a:prstGeom>
          <a:noFill/>
        </p:spPr>
        <p:txBody>
          <a:bodyPr wrap="square" rtlCol="0">
            <a:spAutoFit/>
          </a:bodyPr>
          <a:lstStyle/>
          <a:p>
            <a:pPr>
              <a:lnSpc>
                <a:spcPts val="4900"/>
              </a:lnSpc>
            </a:pPr>
            <a:r>
              <a:rPr lang="da-DK" sz="3600" dirty="0">
                <a:solidFill>
                  <a:srgbClr val="480062"/>
                </a:solidFill>
                <a:latin typeface="Montserrat Alternates Medium" panose="02000505000000020004" pitchFamily="2" charset="77"/>
              </a:rPr>
              <a:t>Til dig, der er leder eller civilsamfunds-medarbejder i en kommune</a:t>
            </a:r>
          </a:p>
        </p:txBody>
      </p:sp>
      <p:pic>
        <p:nvPicPr>
          <p:cNvPr id="3" name="Billede 2">
            <a:extLst>
              <a:ext uri="{FF2B5EF4-FFF2-40B4-BE49-F238E27FC236}">
                <a16:creationId xmlns:a16="http://schemas.microsoft.com/office/drawing/2014/main" id="{83191997-96B1-04E1-09C8-941505EA44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6190" y="910130"/>
            <a:ext cx="5092405" cy="5092405"/>
          </a:xfrm>
          <a:prstGeom prst="rect">
            <a:avLst/>
          </a:prstGeom>
        </p:spPr>
      </p:pic>
    </p:spTree>
    <p:extLst>
      <p:ext uri="{BB962C8B-B14F-4D97-AF65-F5344CB8AC3E}">
        <p14:creationId xmlns:p14="http://schemas.microsoft.com/office/powerpoint/2010/main" val="29138233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0374BA-180C-3BB1-DE84-69AFF14D95E9}"/>
              </a:ext>
            </a:extLst>
          </p:cNvPr>
          <p:cNvSpPr>
            <a:spLocks noGrp="1"/>
          </p:cNvSpPr>
          <p:nvPr>
            <p:ph type="title"/>
          </p:nvPr>
        </p:nvSpPr>
        <p:spPr>
          <a:xfrm>
            <a:off x="838200" y="365125"/>
            <a:ext cx="10515600" cy="630555"/>
          </a:xfrm>
        </p:spPr>
        <p:txBody>
          <a:bodyPr>
            <a:noAutofit/>
          </a:bodyPr>
          <a:lstStyle/>
          <a:p>
            <a:pPr algn="ctr"/>
            <a:r>
              <a:rPr lang="da-DK" sz="2600" dirty="0">
                <a:solidFill>
                  <a:srgbClr val="480062"/>
                </a:solidFill>
                <a:latin typeface="Montserrat Alternates Medium" panose="02000505000000020004" pitchFamily="2" charset="77"/>
              </a:rPr>
              <a:t>Sådan ser Pers dag som frivillig ud</a:t>
            </a:r>
          </a:p>
        </p:txBody>
      </p:sp>
      <p:sp>
        <p:nvSpPr>
          <p:cNvPr id="3" name="Pladsholder til indhold 2">
            <a:extLst>
              <a:ext uri="{FF2B5EF4-FFF2-40B4-BE49-F238E27FC236}">
                <a16:creationId xmlns:a16="http://schemas.microsoft.com/office/drawing/2014/main" id="{483AB2DE-1AA7-1452-0588-82FD34EE3F65}"/>
              </a:ext>
            </a:extLst>
          </p:cNvPr>
          <p:cNvSpPr>
            <a:spLocks noGrp="1"/>
          </p:cNvSpPr>
          <p:nvPr>
            <p:ph sz="half" idx="1"/>
          </p:nvPr>
        </p:nvSpPr>
        <p:spPr>
          <a:xfrm>
            <a:off x="8378370" y="1507581"/>
            <a:ext cx="3126016" cy="4740365"/>
          </a:xfrm>
          <a:ln w="19050">
            <a:noFill/>
          </a:ln>
        </p:spPr>
        <p:txBody>
          <a:bodyPr>
            <a:normAutofit fontScale="92500" lnSpcReduction="10000"/>
          </a:bodyPr>
          <a:lstStyle/>
          <a:p>
            <a:pPr marL="0" indent="0">
              <a:lnSpc>
                <a:spcPct val="130000"/>
              </a:lnSpc>
              <a:buNone/>
            </a:pPr>
            <a:r>
              <a:rPr lang="da-DK" sz="1500" b="1" dirty="0">
                <a:solidFill>
                  <a:srgbClr val="480062"/>
                </a:solidFill>
                <a:latin typeface="Montserrat SemiBold" pitchFamily="2" charset="77"/>
              </a:rPr>
              <a:t>Tak for i dag </a:t>
            </a:r>
          </a:p>
          <a:p>
            <a:pPr marL="0" indent="0">
              <a:lnSpc>
                <a:spcPct val="130000"/>
              </a:lnSpc>
              <a:buNone/>
            </a:pPr>
            <a:r>
              <a:rPr lang="da-DK" sz="1400" dirty="0">
                <a:solidFill>
                  <a:srgbClr val="480062"/>
                </a:solidFill>
                <a:latin typeface="Montserrat" pitchFamily="2" charset="77"/>
              </a:rPr>
              <a:t>Efter banko hjælper han aktivitetsmedarbejderen med at pakke ned igen og får sig en kop kaffe og kage med de ældre, inden han går hjem.</a:t>
            </a:r>
          </a:p>
          <a:p>
            <a:pPr marL="0" indent="0">
              <a:lnSpc>
                <a:spcPct val="130000"/>
              </a:lnSpc>
              <a:buNone/>
            </a:pPr>
            <a:r>
              <a:rPr lang="da-DK" sz="1400" dirty="0">
                <a:solidFill>
                  <a:srgbClr val="480062"/>
                </a:solidFill>
                <a:latin typeface="Montserrat" pitchFamily="2" charset="77"/>
              </a:rPr>
              <a:t>Når gudstjenesten er slut, stiller Per borde og stole på plads igen.</a:t>
            </a:r>
          </a:p>
          <a:p>
            <a:pPr marL="0" indent="0">
              <a:lnSpc>
                <a:spcPct val="130000"/>
              </a:lnSpc>
              <a:buNone/>
            </a:pPr>
            <a:r>
              <a:rPr lang="da-DK" sz="1400" dirty="0">
                <a:solidFill>
                  <a:srgbClr val="480062"/>
                </a:solidFill>
                <a:latin typeface="Montserrat" pitchFamily="2" charset="77"/>
              </a:rPr>
              <a:t>Efter skak stiller Per spillet på plads og siger tak for i dag til beboeren.</a:t>
            </a:r>
          </a:p>
          <a:p>
            <a:pPr marL="0" indent="0">
              <a:buNone/>
            </a:pPr>
            <a:endParaRPr lang="da-DK" sz="1400" dirty="0">
              <a:solidFill>
                <a:srgbClr val="480062"/>
              </a:solidFill>
              <a:latin typeface="Montserrat" pitchFamily="2" charset="77"/>
            </a:endParaRPr>
          </a:p>
        </p:txBody>
      </p:sp>
      <p:sp>
        <p:nvSpPr>
          <p:cNvPr id="4" name="Pladsholder til indhold 3">
            <a:extLst>
              <a:ext uri="{FF2B5EF4-FFF2-40B4-BE49-F238E27FC236}">
                <a16:creationId xmlns:a16="http://schemas.microsoft.com/office/drawing/2014/main" id="{53EC695D-C53D-FA6E-F186-1D065F95AAFB}"/>
              </a:ext>
            </a:extLst>
          </p:cNvPr>
          <p:cNvSpPr>
            <a:spLocks noGrp="1"/>
          </p:cNvSpPr>
          <p:nvPr>
            <p:ph sz="half" idx="2"/>
          </p:nvPr>
        </p:nvSpPr>
        <p:spPr>
          <a:xfrm>
            <a:off x="4601208" y="1507581"/>
            <a:ext cx="2978694" cy="4985294"/>
          </a:xfrm>
          <a:ln w="19050">
            <a:noFill/>
          </a:ln>
        </p:spPr>
        <p:txBody>
          <a:bodyPr>
            <a:normAutofit fontScale="92500" lnSpcReduction="10000"/>
          </a:bodyPr>
          <a:lstStyle/>
          <a:p>
            <a:pPr marL="0" indent="0">
              <a:lnSpc>
                <a:spcPct val="120000"/>
              </a:lnSpc>
              <a:buNone/>
            </a:pPr>
            <a:r>
              <a:rPr lang="da-DK" sz="1500" b="1" dirty="0">
                <a:solidFill>
                  <a:srgbClr val="480062"/>
                </a:solidFill>
                <a:latin typeface="Montserrat SemiBold" pitchFamily="2" charset="77"/>
              </a:rPr>
              <a:t>Opgave og rolle</a:t>
            </a:r>
          </a:p>
          <a:p>
            <a:pPr marL="0" indent="0">
              <a:lnSpc>
                <a:spcPct val="120000"/>
              </a:lnSpc>
              <a:buNone/>
            </a:pPr>
            <a:r>
              <a:rPr lang="da-DK" sz="1400" dirty="0">
                <a:solidFill>
                  <a:srgbClr val="480062"/>
                </a:solidFill>
                <a:latin typeface="Montserrat" pitchFamily="2" charset="77"/>
              </a:rPr>
              <a:t>Per har til opgave at hjælpe de ældre med tallene på bankopladerne til banko hver mandag formiddag i 2 timer.</a:t>
            </a:r>
          </a:p>
          <a:p>
            <a:pPr marL="0" indent="0">
              <a:lnSpc>
                <a:spcPct val="120000"/>
              </a:lnSpc>
              <a:buNone/>
            </a:pPr>
            <a:r>
              <a:rPr lang="da-DK" sz="1400" dirty="0">
                <a:solidFill>
                  <a:srgbClr val="480062"/>
                </a:solidFill>
                <a:latin typeface="Montserrat" pitchFamily="2" charset="77"/>
              </a:rPr>
              <a:t>Inden banko hjælper Per aktivitetsmedarbejderen med at dele bankoplader ud og hjælper de ældre hen til deres pladser. Under banko har han 2-3 ældre, han hjælper med tal.</a:t>
            </a:r>
          </a:p>
          <a:p>
            <a:pPr marL="0" indent="0">
              <a:lnSpc>
                <a:spcPct val="120000"/>
              </a:lnSpc>
              <a:buNone/>
            </a:pPr>
            <a:r>
              <a:rPr lang="da-DK" sz="1400" dirty="0">
                <a:solidFill>
                  <a:srgbClr val="480062"/>
                </a:solidFill>
                <a:latin typeface="Montserrat" pitchFamily="2" charset="77"/>
              </a:rPr>
              <a:t>Når Per hjælper med til gudstjenesten er hans opgave at stille borde og stole frem til beboerne på plejehjemmet.</a:t>
            </a:r>
          </a:p>
          <a:p>
            <a:pPr marL="0" indent="0">
              <a:lnSpc>
                <a:spcPct val="120000"/>
              </a:lnSpc>
              <a:buNone/>
            </a:pPr>
            <a:r>
              <a:rPr lang="da-DK" sz="1400" dirty="0">
                <a:solidFill>
                  <a:srgbClr val="480062"/>
                </a:solidFill>
                <a:latin typeface="Montserrat" pitchFamily="2" charset="77"/>
              </a:rPr>
              <a:t>Per spiller også skak med en af beboerne, hvor det også er Pers opgave at finde spillet frem og rydde op efter spillet.</a:t>
            </a:r>
          </a:p>
        </p:txBody>
      </p:sp>
      <p:sp>
        <p:nvSpPr>
          <p:cNvPr id="7" name="Pladsholder til indhold 2">
            <a:extLst>
              <a:ext uri="{FF2B5EF4-FFF2-40B4-BE49-F238E27FC236}">
                <a16:creationId xmlns:a16="http://schemas.microsoft.com/office/drawing/2014/main" id="{1838D24B-FFDB-38F9-3969-9D6EE61EE6F8}"/>
              </a:ext>
            </a:extLst>
          </p:cNvPr>
          <p:cNvSpPr txBox="1">
            <a:spLocks/>
          </p:cNvSpPr>
          <p:nvPr/>
        </p:nvSpPr>
        <p:spPr>
          <a:xfrm>
            <a:off x="690878" y="1507581"/>
            <a:ext cx="3115126" cy="4539343"/>
          </a:xfrm>
          <a:prstGeom prst="rect">
            <a:avLst/>
          </a:prstGeom>
          <a:ln w="19050">
            <a:noFill/>
          </a:ln>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da-DK" sz="1500" b="1" dirty="0">
                <a:solidFill>
                  <a:srgbClr val="480062"/>
                </a:solidFill>
                <a:latin typeface="Montserrat SemiBold" pitchFamily="2" charset="77"/>
              </a:rPr>
              <a:t>Finde vej og ankomst</a:t>
            </a:r>
          </a:p>
          <a:p>
            <a:pPr marL="0" indent="0">
              <a:lnSpc>
                <a:spcPct val="120000"/>
              </a:lnSpc>
              <a:buNone/>
            </a:pPr>
            <a:r>
              <a:rPr lang="da-DK" sz="1400" dirty="0">
                <a:solidFill>
                  <a:srgbClr val="480062"/>
                </a:solidFill>
                <a:latin typeface="Montserrat" pitchFamily="2" charset="77"/>
              </a:rPr>
              <a:t>Per kan godt lide at gå, så han går hen til plejehjemmet. </a:t>
            </a:r>
          </a:p>
          <a:p>
            <a:pPr marL="0" indent="0">
              <a:lnSpc>
                <a:spcPct val="120000"/>
              </a:lnSpc>
              <a:buNone/>
            </a:pPr>
            <a:r>
              <a:rPr lang="da-DK" sz="1400" dirty="0">
                <a:solidFill>
                  <a:srgbClr val="480062"/>
                </a:solidFill>
                <a:latin typeface="Montserrat" pitchFamily="2" charset="77"/>
              </a:rPr>
              <a:t>I starten mødtes han med koordinatoren fra Venskaberne uden for plejehjemmet, og så gik de ind sammen. </a:t>
            </a:r>
          </a:p>
          <a:p>
            <a:pPr marL="0" indent="0">
              <a:lnSpc>
                <a:spcPct val="120000"/>
              </a:lnSpc>
              <a:buNone/>
            </a:pPr>
            <a:r>
              <a:rPr lang="da-DK" sz="1400" dirty="0">
                <a:solidFill>
                  <a:srgbClr val="480062"/>
                </a:solidFill>
                <a:latin typeface="Montserrat" pitchFamily="2" charset="77"/>
              </a:rPr>
              <a:t>Når Per ankommer til plejehjemmet, ringer han på dørklokken og siger, hvem han er og bliver lukket ind.</a:t>
            </a:r>
          </a:p>
          <a:p>
            <a:pPr marL="0" indent="0">
              <a:lnSpc>
                <a:spcPct val="120000"/>
              </a:lnSpc>
              <a:buNone/>
            </a:pPr>
            <a:r>
              <a:rPr lang="da-DK" sz="1400" dirty="0">
                <a:solidFill>
                  <a:srgbClr val="480062"/>
                </a:solidFill>
                <a:latin typeface="Montserrat" pitchFamily="2" charset="77"/>
              </a:rPr>
              <a:t>Når han er blevet lukket ind, går han ned i garderoben, hvor han hænger sin jakke på en ledig knage og tager sig en kop kaffe. </a:t>
            </a:r>
          </a:p>
          <a:p>
            <a:pPr marL="0" indent="0">
              <a:lnSpc>
                <a:spcPct val="120000"/>
              </a:lnSpc>
              <a:buNone/>
            </a:pPr>
            <a:r>
              <a:rPr lang="da-DK" sz="1400" dirty="0">
                <a:solidFill>
                  <a:srgbClr val="480062"/>
                </a:solidFill>
                <a:latin typeface="Montserrat" pitchFamily="2" charset="77"/>
              </a:rPr>
              <a:t>På hans hylde i dueslaget finder han sit navneskilt, hvor der står, hvad han hedder, og at han er frivillig på plejehjemmet.</a:t>
            </a:r>
          </a:p>
        </p:txBody>
      </p:sp>
      <p:sp>
        <p:nvSpPr>
          <p:cNvPr id="5" name="Afrundet rektangel 4">
            <a:extLst>
              <a:ext uri="{FF2B5EF4-FFF2-40B4-BE49-F238E27FC236}">
                <a16:creationId xmlns:a16="http://schemas.microsoft.com/office/drawing/2014/main" id="{B714CF7B-EF90-4FCD-8897-A3AAA8AA8BFF}"/>
              </a:ext>
            </a:extLst>
          </p:cNvPr>
          <p:cNvSpPr/>
          <p:nvPr/>
        </p:nvSpPr>
        <p:spPr>
          <a:xfrm>
            <a:off x="466268" y="1247868"/>
            <a:ext cx="3546929" cy="5136606"/>
          </a:xfrm>
          <a:prstGeom prst="roundRect">
            <a:avLst/>
          </a:prstGeom>
          <a:noFill/>
          <a:ln w="25400">
            <a:solidFill>
              <a:srgbClr val="FFA23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8" name="Afrundet rektangel 7">
            <a:extLst>
              <a:ext uri="{FF2B5EF4-FFF2-40B4-BE49-F238E27FC236}">
                <a16:creationId xmlns:a16="http://schemas.microsoft.com/office/drawing/2014/main" id="{F1A8EFCA-C297-7B3A-1CD8-D8AF6838C998}"/>
              </a:ext>
            </a:extLst>
          </p:cNvPr>
          <p:cNvSpPr/>
          <p:nvPr/>
        </p:nvSpPr>
        <p:spPr>
          <a:xfrm>
            <a:off x="4317091" y="1247868"/>
            <a:ext cx="3546929" cy="5136606"/>
          </a:xfrm>
          <a:prstGeom prst="roundRect">
            <a:avLst/>
          </a:prstGeom>
          <a:noFill/>
          <a:ln w="25400">
            <a:solidFill>
              <a:srgbClr val="FFA23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9" name="Afrundet rektangel 8">
            <a:extLst>
              <a:ext uri="{FF2B5EF4-FFF2-40B4-BE49-F238E27FC236}">
                <a16:creationId xmlns:a16="http://schemas.microsoft.com/office/drawing/2014/main" id="{B0FEF209-2C05-0C2A-A2C4-905D6BDAD230}"/>
              </a:ext>
            </a:extLst>
          </p:cNvPr>
          <p:cNvSpPr/>
          <p:nvPr/>
        </p:nvSpPr>
        <p:spPr>
          <a:xfrm>
            <a:off x="8167914" y="1247868"/>
            <a:ext cx="3546929" cy="5136606"/>
          </a:xfrm>
          <a:prstGeom prst="roundRect">
            <a:avLst/>
          </a:prstGeom>
          <a:noFill/>
          <a:ln w="25400">
            <a:solidFill>
              <a:srgbClr val="FFA23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2206294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17" name="Tekstfelt 16">
            <a:extLst>
              <a:ext uri="{FF2B5EF4-FFF2-40B4-BE49-F238E27FC236}">
                <a16:creationId xmlns:a16="http://schemas.microsoft.com/office/drawing/2014/main" id="{F41EAD81-D025-80EA-AC79-F437D1976500}"/>
              </a:ext>
            </a:extLst>
          </p:cNvPr>
          <p:cNvSpPr txBox="1"/>
          <p:nvPr/>
        </p:nvSpPr>
        <p:spPr>
          <a:xfrm>
            <a:off x="772536" y="1971595"/>
            <a:ext cx="2525836" cy="3793795"/>
          </a:xfrm>
          <a:prstGeom prst="rect">
            <a:avLst/>
          </a:prstGeom>
          <a:noFill/>
          <a:ln w="38100">
            <a:noFill/>
          </a:ln>
        </p:spPr>
        <p:txBody>
          <a:bodyPr wrap="square" rtlCol="0">
            <a:spAutoFit/>
          </a:bodyPr>
          <a:lstStyle/>
          <a:p>
            <a:pPr>
              <a:lnSpc>
                <a:spcPct val="130000"/>
              </a:lnSpc>
            </a:pPr>
            <a:r>
              <a:rPr lang="da-DK" sz="1400" b="1" dirty="0">
                <a:solidFill>
                  <a:srgbClr val="480062"/>
                </a:solidFill>
                <a:latin typeface="Montserrat SemiBold" pitchFamily="2" charset="77"/>
              </a:rPr>
              <a:t>Navn frivillig:</a:t>
            </a:r>
            <a:r>
              <a:rPr lang="da-DK" sz="1400" dirty="0">
                <a:solidFill>
                  <a:srgbClr val="480062"/>
                </a:solidFill>
                <a:latin typeface="Montserrat SemiBold" pitchFamily="2" charset="77"/>
              </a:rPr>
              <a:t> </a:t>
            </a:r>
            <a:r>
              <a:rPr lang="da-DK" sz="1400" dirty="0">
                <a:solidFill>
                  <a:srgbClr val="480062"/>
                </a:solidFill>
                <a:latin typeface="Montserrat" pitchFamily="2" charset="77"/>
              </a:rPr>
              <a:t>Ida</a:t>
            </a:r>
          </a:p>
          <a:p>
            <a:pPr>
              <a:lnSpc>
                <a:spcPct val="130000"/>
              </a:lnSpc>
            </a:pPr>
            <a:r>
              <a:rPr lang="da-DK" sz="1400" b="1" dirty="0">
                <a:solidFill>
                  <a:srgbClr val="480062"/>
                </a:solidFill>
                <a:latin typeface="Montserrat SemiBold" pitchFamily="2" charset="77"/>
              </a:rPr>
              <a:t>Alder:</a:t>
            </a:r>
            <a:r>
              <a:rPr lang="da-DK" sz="1400" dirty="0">
                <a:solidFill>
                  <a:srgbClr val="480062"/>
                </a:solidFill>
                <a:latin typeface="Montserrat" pitchFamily="2" charset="77"/>
              </a:rPr>
              <a:t> 42 år</a:t>
            </a:r>
          </a:p>
          <a:p>
            <a:pPr>
              <a:lnSpc>
                <a:spcPct val="130000"/>
              </a:lnSpc>
            </a:pPr>
            <a:r>
              <a:rPr lang="da-DK" sz="1400" b="1" dirty="0">
                <a:solidFill>
                  <a:srgbClr val="480062"/>
                </a:solidFill>
                <a:latin typeface="Montserrat SemiBold" pitchFamily="2" charset="77"/>
              </a:rPr>
              <a:t>Køn:</a:t>
            </a:r>
            <a:r>
              <a:rPr lang="da-DK" sz="1400" dirty="0">
                <a:solidFill>
                  <a:srgbClr val="480062"/>
                </a:solidFill>
                <a:latin typeface="Montserrat" pitchFamily="2" charset="77"/>
              </a:rPr>
              <a:t> K</a:t>
            </a:r>
          </a:p>
          <a:p>
            <a:pPr>
              <a:lnSpc>
                <a:spcPct val="130000"/>
              </a:lnSpc>
            </a:pPr>
            <a:r>
              <a:rPr lang="da-DK" sz="1400" b="1" dirty="0">
                <a:solidFill>
                  <a:srgbClr val="480062"/>
                </a:solidFill>
                <a:latin typeface="Montserrat SemiBold" pitchFamily="2" charset="77"/>
              </a:rPr>
              <a:t>Handicap:</a:t>
            </a:r>
          </a:p>
          <a:p>
            <a:pPr>
              <a:lnSpc>
                <a:spcPct val="150000"/>
              </a:lnSpc>
            </a:pPr>
            <a:r>
              <a:rPr lang="da-DK" sz="1400" dirty="0">
                <a:solidFill>
                  <a:srgbClr val="480062"/>
                </a:solidFill>
                <a:latin typeface="Montserrat" pitchFamily="2" charset="77"/>
              </a:rPr>
              <a:t>Udviklingshandicap</a:t>
            </a:r>
          </a:p>
          <a:p>
            <a:pPr>
              <a:lnSpc>
                <a:spcPct val="130000"/>
              </a:lnSpc>
            </a:pPr>
            <a:r>
              <a:rPr lang="da-DK" sz="1400" b="1" dirty="0">
                <a:solidFill>
                  <a:srgbClr val="480062"/>
                </a:solidFill>
                <a:latin typeface="Montserrat SemiBold" pitchFamily="2" charset="77"/>
              </a:rPr>
              <a:t>Beskæftigelse/pension/</a:t>
            </a:r>
            <a:br>
              <a:rPr lang="da-DK" sz="1400" b="1" dirty="0">
                <a:solidFill>
                  <a:srgbClr val="480062"/>
                </a:solidFill>
                <a:latin typeface="Montserrat SemiBold" pitchFamily="2" charset="77"/>
              </a:rPr>
            </a:br>
            <a:r>
              <a:rPr lang="da-DK" sz="1400" b="1" dirty="0">
                <a:solidFill>
                  <a:srgbClr val="480062"/>
                </a:solidFill>
                <a:latin typeface="Montserrat SemiBold" pitchFamily="2" charset="77"/>
              </a:rPr>
              <a:t>andet:</a:t>
            </a:r>
          </a:p>
          <a:p>
            <a:pPr>
              <a:lnSpc>
                <a:spcPct val="130000"/>
              </a:lnSpc>
            </a:pPr>
            <a:r>
              <a:rPr lang="da-DK" sz="1400" dirty="0">
                <a:solidFill>
                  <a:srgbClr val="480062"/>
                </a:solidFill>
                <a:latin typeface="Montserrat" pitchFamily="2" charset="77"/>
              </a:rPr>
              <a:t>Pensionist</a:t>
            </a:r>
          </a:p>
          <a:p>
            <a:pPr>
              <a:lnSpc>
                <a:spcPct val="130000"/>
              </a:lnSpc>
            </a:pPr>
            <a:r>
              <a:rPr lang="da-DK" sz="1400" b="1" dirty="0">
                <a:solidFill>
                  <a:srgbClr val="480062"/>
                </a:solidFill>
                <a:latin typeface="Montserrat SemiBold" pitchFamily="2" charset="77"/>
              </a:rPr>
              <a:t>Bopæl:</a:t>
            </a:r>
          </a:p>
          <a:p>
            <a:pPr>
              <a:lnSpc>
                <a:spcPct val="130000"/>
              </a:lnSpc>
            </a:pPr>
            <a:r>
              <a:rPr lang="da-DK" sz="1400" dirty="0">
                <a:solidFill>
                  <a:srgbClr val="480062"/>
                </a:solidFill>
                <a:latin typeface="Montserrat" pitchFamily="2" charset="77"/>
              </a:rPr>
              <a:t>Bosted</a:t>
            </a:r>
          </a:p>
          <a:p>
            <a:pPr>
              <a:lnSpc>
                <a:spcPct val="130000"/>
              </a:lnSpc>
            </a:pPr>
            <a:r>
              <a:rPr lang="da-DK" sz="1400" b="1" dirty="0">
                <a:solidFill>
                  <a:srgbClr val="480062"/>
                </a:solidFill>
                <a:latin typeface="Montserrat SemiBold" pitchFamily="2" charset="77"/>
              </a:rPr>
              <a:t>Vær særlig opmærksom </a:t>
            </a:r>
          </a:p>
          <a:p>
            <a:pPr>
              <a:lnSpc>
                <a:spcPct val="130000"/>
              </a:lnSpc>
            </a:pPr>
            <a:r>
              <a:rPr lang="da-DK" sz="1400" b="1" dirty="0">
                <a:solidFill>
                  <a:srgbClr val="480062"/>
                </a:solidFill>
                <a:latin typeface="Montserrat SemiBold" pitchFamily="2" charset="77"/>
              </a:rPr>
              <a:t>på</a:t>
            </a:r>
            <a:r>
              <a:rPr lang="da-DK" sz="1400" dirty="0">
                <a:solidFill>
                  <a:srgbClr val="480062"/>
                </a:solidFill>
                <a:latin typeface="Montserrat" pitchFamily="2" charset="77"/>
              </a:rPr>
              <a:t>: Epilepsi</a:t>
            </a:r>
            <a:endParaRPr lang="da-DK" sz="1400" dirty="0">
              <a:solidFill>
                <a:srgbClr val="480062"/>
              </a:solidFill>
              <a:highlight>
                <a:srgbClr val="FFFF00"/>
              </a:highlight>
              <a:latin typeface="Montserrat" pitchFamily="2" charset="77"/>
            </a:endParaRPr>
          </a:p>
          <a:p>
            <a:pPr>
              <a:lnSpc>
                <a:spcPct val="130000"/>
              </a:lnSpc>
            </a:pPr>
            <a:endParaRPr lang="da-DK" sz="1400" dirty="0">
              <a:solidFill>
                <a:srgbClr val="480062"/>
              </a:solidFill>
              <a:latin typeface="Montserrat" pitchFamily="2" charset="77"/>
            </a:endParaRPr>
          </a:p>
        </p:txBody>
      </p:sp>
      <p:grpSp>
        <p:nvGrpSpPr>
          <p:cNvPr id="24" name="Gruppe 23">
            <a:extLst>
              <a:ext uri="{FF2B5EF4-FFF2-40B4-BE49-F238E27FC236}">
                <a16:creationId xmlns:a16="http://schemas.microsoft.com/office/drawing/2014/main" id="{A90DD18B-5961-6CD6-9D09-5E88E8E8A932}"/>
              </a:ext>
            </a:extLst>
          </p:cNvPr>
          <p:cNvGrpSpPr/>
          <p:nvPr/>
        </p:nvGrpSpPr>
        <p:grpSpPr>
          <a:xfrm>
            <a:off x="1734308" y="826936"/>
            <a:ext cx="602292" cy="858429"/>
            <a:chOff x="1057276" y="936618"/>
            <a:chExt cx="602292" cy="858429"/>
          </a:xfrm>
          <a:solidFill>
            <a:srgbClr val="FFA235"/>
          </a:solidFill>
        </p:grpSpPr>
        <p:sp>
          <p:nvSpPr>
            <p:cNvPr id="21" name="Forsinkelse 20">
              <a:extLst>
                <a:ext uri="{FF2B5EF4-FFF2-40B4-BE49-F238E27FC236}">
                  <a16:creationId xmlns:a16="http://schemas.microsoft.com/office/drawing/2014/main" id="{31F397CD-4CEE-FC69-14A2-E071ED0267A4}"/>
                </a:ext>
              </a:extLst>
            </p:cNvPr>
            <p:cNvSpPr/>
            <p:nvPr/>
          </p:nvSpPr>
          <p:spPr>
            <a:xfrm rot="16200000">
              <a:off x="1143814" y="1279294"/>
              <a:ext cx="429215" cy="602292"/>
            </a:xfrm>
            <a:prstGeom prst="flowChartDelay">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solidFill>
                  <a:srgbClr val="FFA235"/>
                </a:solidFill>
              </a:endParaRPr>
            </a:p>
          </p:txBody>
        </p:sp>
        <p:sp>
          <p:nvSpPr>
            <p:cNvPr id="22" name="Ellipse 21">
              <a:extLst>
                <a:ext uri="{FF2B5EF4-FFF2-40B4-BE49-F238E27FC236}">
                  <a16:creationId xmlns:a16="http://schemas.microsoft.com/office/drawing/2014/main" id="{BB974698-A516-9EDB-462D-03C1121F9835}"/>
                </a:ext>
              </a:extLst>
            </p:cNvPr>
            <p:cNvSpPr/>
            <p:nvPr/>
          </p:nvSpPr>
          <p:spPr>
            <a:xfrm>
              <a:off x="1143814" y="936618"/>
              <a:ext cx="429214" cy="429214"/>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solidFill>
                  <a:srgbClr val="FFA235"/>
                </a:solidFill>
              </a:endParaRPr>
            </a:p>
          </p:txBody>
        </p:sp>
      </p:grpSp>
      <p:sp>
        <p:nvSpPr>
          <p:cNvPr id="27" name="Afrundet rektangel 26">
            <a:extLst>
              <a:ext uri="{FF2B5EF4-FFF2-40B4-BE49-F238E27FC236}">
                <a16:creationId xmlns:a16="http://schemas.microsoft.com/office/drawing/2014/main" id="{28238117-0178-1B7C-13AF-18820A1488A0}"/>
              </a:ext>
            </a:extLst>
          </p:cNvPr>
          <p:cNvSpPr/>
          <p:nvPr/>
        </p:nvSpPr>
        <p:spPr>
          <a:xfrm>
            <a:off x="522816" y="540706"/>
            <a:ext cx="2955169" cy="5776588"/>
          </a:xfrm>
          <a:prstGeom prst="roundRect">
            <a:avLst/>
          </a:prstGeom>
          <a:noFill/>
          <a:ln w="25400">
            <a:solidFill>
              <a:srgbClr val="FFA23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8" name="Tekstfelt 27">
            <a:extLst>
              <a:ext uri="{FF2B5EF4-FFF2-40B4-BE49-F238E27FC236}">
                <a16:creationId xmlns:a16="http://schemas.microsoft.com/office/drawing/2014/main" id="{D5E424E7-1F99-280F-5965-CB5A3B6D5D48}"/>
              </a:ext>
            </a:extLst>
          </p:cNvPr>
          <p:cNvSpPr txBox="1"/>
          <p:nvPr/>
        </p:nvSpPr>
        <p:spPr>
          <a:xfrm>
            <a:off x="3922793" y="540706"/>
            <a:ext cx="3847480" cy="2069349"/>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IDAS INTERESSER </a:t>
            </a:r>
            <a:br>
              <a:rPr lang="da-DK" sz="1200" dirty="0">
                <a:solidFill>
                  <a:srgbClr val="480062"/>
                </a:solidFill>
                <a:latin typeface="Montserrat" pitchFamily="2" charset="77"/>
              </a:rPr>
            </a:br>
            <a:r>
              <a:rPr lang="da-DK" sz="1200" dirty="0">
                <a:solidFill>
                  <a:srgbClr val="480062"/>
                </a:solidFill>
                <a:latin typeface="Montserrat" pitchFamily="2" charset="77"/>
              </a:rPr>
              <a:t>Ida kan godt lide dyr, børn og dukker og går til badminton.</a:t>
            </a:r>
          </a:p>
          <a:p>
            <a:pPr>
              <a:lnSpc>
                <a:spcPct val="120000"/>
              </a:lnSpc>
            </a:pPr>
            <a:endParaRPr lang="da-DK" sz="1200" dirty="0">
              <a:solidFill>
                <a:srgbClr val="480062"/>
              </a:solidFill>
              <a:latin typeface="Montserrat" pitchFamily="2" charset="77"/>
            </a:endParaRPr>
          </a:p>
          <a:p>
            <a:pPr>
              <a:lnSpc>
                <a:spcPct val="120000"/>
              </a:lnSpc>
            </a:pPr>
            <a:r>
              <a:rPr lang="da-DK" sz="1200" b="1" dirty="0">
                <a:solidFill>
                  <a:srgbClr val="480062"/>
                </a:solidFill>
                <a:latin typeface="Montserrat SemiBold" pitchFamily="2" charset="77"/>
              </a:rPr>
              <a:t>IDAS ØNSKER SOM BESØGSVEN </a:t>
            </a:r>
          </a:p>
          <a:p>
            <a:pPr>
              <a:lnSpc>
                <a:spcPct val="120000"/>
              </a:lnSpc>
            </a:pPr>
            <a:r>
              <a:rPr lang="da-DK" sz="1200" dirty="0">
                <a:solidFill>
                  <a:srgbClr val="480062"/>
                </a:solidFill>
                <a:latin typeface="Montserrat" pitchFamily="2" charset="77"/>
              </a:rPr>
              <a:t>Hun vil gerne besøge og tale med ældre mennesker på et plejehjem i nærheden af, hvor hun bor en gang om ugen og gerne sammen med sin veninde. </a:t>
            </a:r>
          </a:p>
        </p:txBody>
      </p:sp>
      <p:sp>
        <p:nvSpPr>
          <p:cNvPr id="29" name="Tekstfelt 28">
            <a:extLst>
              <a:ext uri="{FF2B5EF4-FFF2-40B4-BE49-F238E27FC236}">
                <a16:creationId xmlns:a16="http://schemas.microsoft.com/office/drawing/2014/main" id="{4D77E680-780F-94D9-4C57-AB1B5404797E}"/>
              </a:ext>
            </a:extLst>
          </p:cNvPr>
          <p:cNvSpPr txBox="1"/>
          <p:nvPr/>
        </p:nvSpPr>
        <p:spPr>
          <a:xfrm>
            <a:off x="7881618" y="2101600"/>
            <a:ext cx="4097021" cy="1847750"/>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HVORDAN TRANSPORTERER IDA SIG RUNDT?</a:t>
            </a:r>
          </a:p>
          <a:p>
            <a:pPr>
              <a:lnSpc>
                <a:spcPct val="120000"/>
              </a:lnSpc>
            </a:pPr>
            <a:r>
              <a:rPr lang="da-DK" sz="1200" dirty="0">
                <a:solidFill>
                  <a:srgbClr val="480062"/>
                </a:solidFill>
                <a:latin typeface="Montserrat" pitchFamily="2" charset="77"/>
              </a:rPr>
              <a:t>Ida har behov for rutetræning fra sit bosted til plejehjemmet, så det øver hun med koordinatoren i løbet af prøveperioden.</a:t>
            </a:r>
          </a:p>
          <a:p>
            <a:pPr>
              <a:lnSpc>
                <a:spcPct val="120000"/>
              </a:lnSpc>
            </a:pPr>
            <a:endParaRPr lang="da-DK" sz="1200" dirty="0">
              <a:solidFill>
                <a:srgbClr val="480062"/>
              </a:solidFill>
              <a:latin typeface="Montserrat" pitchFamily="2" charset="77"/>
            </a:endParaRPr>
          </a:p>
          <a:p>
            <a:pPr>
              <a:lnSpc>
                <a:spcPct val="120000"/>
              </a:lnSpc>
            </a:pPr>
            <a:r>
              <a:rPr lang="da-DK" sz="1200" dirty="0">
                <a:solidFill>
                  <a:srgbClr val="480062"/>
                </a:solidFill>
                <a:latin typeface="Montserrat" pitchFamily="2" charset="77"/>
              </a:rPr>
              <a:t>Hun er utryg ved at tage elevator, så det øver hun sig også i at kunne tage selv sammen med koordinatoren i prøveperioden. </a:t>
            </a:r>
          </a:p>
        </p:txBody>
      </p:sp>
      <p:sp>
        <p:nvSpPr>
          <p:cNvPr id="30" name="Tekstfelt 29">
            <a:extLst>
              <a:ext uri="{FF2B5EF4-FFF2-40B4-BE49-F238E27FC236}">
                <a16:creationId xmlns:a16="http://schemas.microsoft.com/office/drawing/2014/main" id="{9A60462A-98E7-D888-12B6-AEBFBD05A3B9}"/>
              </a:ext>
            </a:extLst>
          </p:cNvPr>
          <p:cNvSpPr txBox="1"/>
          <p:nvPr/>
        </p:nvSpPr>
        <p:spPr>
          <a:xfrm>
            <a:off x="7881617" y="4102271"/>
            <a:ext cx="4097023" cy="961353"/>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HVORDAN HAR IDA DET MED DET SOCIALE?</a:t>
            </a:r>
          </a:p>
          <a:p>
            <a:pPr>
              <a:lnSpc>
                <a:spcPct val="120000"/>
              </a:lnSpc>
            </a:pPr>
            <a:r>
              <a:rPr lang="da-DK" sz="1200" dirty="0">
                <a:solidFill>
                  <a:srgbClr val="480062"/>
                </a:solidFill>
                <a:latin typeface="Montserrat" pitchFamily="2" charset="77"/>
              </a:rPr>
              <a:t>Ida har svært ved at lytte og forstå andres grænser. Hun har også svært ved at spørge om hjælp og har det bedst i kendte rammer og i mindre grupper.</a:t>
            </a:r>
          </a:p>
        </p:txBody>
      </p:sp>
      <p:sp>
        <p:nvSpPr>
          <p:cNvPr id="31" name="Tekstfelt 30">
            <a:extLst>
              <a:ext uri="{FF2B5EF4-FFF2-40B4-BE49-F238E27FC236}">
                <a16:creationId xmlns:a16="http://schemas.microsoft.com/office/drawing/2014/main" id="{52C5AEE5-6EC6-58AA-B5BB-CAA398371496}"/>
              </a:ext>
            </a:extLst>
          </p:cNvPr>
          <p:cNvSpPr txBox="1"/>
          <p:nvPr/>
        </p:nvSpPr>
        <p:spPr>
          <a:xfrm>
            <a:off x="7881617" y="5216545"/>
            <a:ext cx="4097022" cy="739754"/>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HAR IDA ANDRE UDFORDRINGER I HVERDAGEN? </a:t>
            </a:r>
          </a:p>
          <a:p>
            <a:pPr>
              <a:lnSpc>
                <a:spcPct val="120000"/>
              </a:lnSpc>
            </a:pPr>
            <a:r>
              <a:rPr lang="da-DK" sz="1200" dirty="0">
                <a:solidFill>
                  <a:srgbClr val="480062"/>
                </a:solidFill>
                <a:latin typeface="Montserrat" pitchFamily="2" charset="77"/>
              </a:rPr>
              <a:t>Personlig hygiejne som at huske og gå i bad og skifte tøj. </a:t>
            </a:r>
          </a:p>
        </p:txBody>
      </p:sp>
      <p:sp>
        <p:nvSpPr>
          <p:cNvPr id="32" name="Tekstfelt 31">
            <a:extLst>
              <a:ext uri="{FF2B5EF4-FFF2-40B4-BE49-F238E27FC236}">
                <a16:creationId xmlns:a16="http://schemas.microsoft.com/office/drawing/2014/main" id="{304F8910-B413-54F3-5596-E6BB0558D106}"/>
              </a:ext>
            </a:extLst>
          </p:cNvPr>
          <p:cNvSpPr txBox="1"/>
          <p:nvPr/>
        </p:nvSpPr>
        <p:spPr>
          <a:xfrm>
            <a:off x="3922793" y="2738152"/>
            <a:ext cx="3847480" cy="3177345"/>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HVORDAN KOM IDA I GANG SOM BESØGSVEN?</a:t>
            </a:r>
          </a:p>
          <a:p>
            <a:pPr>
              <a:lnSpc>
                <a:spcPct val="120000"/>
              </a:lnSpc>
            </a:pPr>
            <a:r>
              <a:rPr lang="da-DK" sz="1200" dirty="0">
                <a:solidFill>
                  <a:srgbClr val="480062"/>
                </a:solidFill>
                <a:latin typeface="Montserrat" pitchFamily="2" charset="77"/>
              </a:rPr>
              <a:t>Ida er allerede frivillig til events, men kunne godt tænke sig at blive frivillig på et plejehjem. Hun bliver inviteret til en indledende samtale af koordinatoren fra </a:t>
            </a:r>
            <a:r>
              <a:rPr lang="da-DK" sz="1200" dirty="0" err="1">
                <a:solidFill>
                  <a:srgbClr val="480062"/>
                </a:solidFill>
                <a:latin typeface="Montserrat" pitchFamily="2" charset="77"/>
              </a:rPr>
              <a:t>VENskaberne</a:t>
            </a:r>
            <a:r>
              <a:rPr lang="da-DK" sz="1200" dirty="0">
                <a:solidFill>
                  <a:srgbClr val="480062"/>
                </a:solidFill>
                <a:latin typeface="Montserrat" pitchFamily="2" charset="77"/>
              </a:rPr>
              <a:t>. </a:t>
            </a:r>
          </a:p>
          <a:p>
            <a:pPr>
              <a:lnSpc>
                <a:spcPct val="120000"/>
              </a:lnSpc>
            </a:pPr>
            <a:endParaRPr lang="da-DK" sz="1200" dirty="0">
              <a:solidFill>
                <a:srgbClr val="480062"/>
              </a:solidFill>
              <a:latin typeface="Montserrat" pitchFamily="2" charset="77"/>
            </a:endParaRPr>
          </a:p>
          <a:p>
            <a:pPr>
              <a:lnSpc>
                <a:spcPct val="120000"/>
              </a:lnSpc>
            </a:pPr>
            <a:r>
              <a:rPr lang="da-DK" sz="1200" dirty="0">
                <a:solidFill>
                  <a:srgbClr val="480062"/>
                </a:solidFill>
                <a:latin typeface="Montserrat" pitchFamily="2" charset="77"/>
              </a:rPr>
              <a:t>Efter samtalen aftaler koordinatoren et møde med et lokalt plejehjem.</a:t>
            </a:r>
          </a:p>
          <a:p>
            <a:pPr>
              <a:lnSpc>
                <a:spcPct val="120000"/>
              </a:lnSpc>
            </a:pPr>
            <a:r>
              <a:rPr lang="da-DK" sz="1200" dirty="0">
                <a:solidFill>
                  <a:srgbClr val="480062"/>
                </a:solidFill>
                <a:latin typeface="Montserrat" pitchFamily="2" charset="77"/>
              </a:rPr>
              <a:t>  </a:t>
            </a:r>
          </a:p>
          <a:p>
            <a:pPr>
              <a:lnSpc>
                <a:spcPct val="120000"/>
              </a:lnSpc>
            </a:pPr>
            <a:r>
              <a:rPr lang="da-DK" sz="1200" dirty="0">
                <a:solidFill>
                  <a:srgbClr val="480062"/>
                </a:solidFill>
                <a:latin typeface="Montserrat" pitchFamily="2" charset="77"/>
              </a:rPr>
              <a:t>Ida og den frivilligansvarlige på plejehjemmet mødes og er hurtigt enige om, at de er et match. De aftaler startdato for en prøveperiode på 4 gange, hvor koordinatoren er med.</a:t>
            </a:r>
          </a:p>
        </p:txBody>
      </p:sp>
      <p:sp>
        <p:nvSpPr>
          <p:cNvPr id="33" name="Tekstfelt 32">
            <a:extLst>
              <a:ext uri="{FF2B5EF4-FFF2-40B4-BE49-F238E27FC236}">
                <a16:creationId xmlns:a16="http://schemas.microsoft.com/office/drawing/2014/main" id="{54F57FC2-0404-D4A7-29FE-6B6B72F86793}"/>
              </a:ext>
            </a:extLst>
          </p:cNvPr>
          <p:cNvSpPr txBox="1"/>
          <p:nvPr/>
        </p:nvSpPr>
        <p:spPr>
          <a:xfrm>
            <a:off x="7886700" y="540706"/>
            <a:ext cx="3847480" cy="1404552"/>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HVILKEN FRIVILLIGOPGAVE HAR IDA?</a:t>
            </a:r>
          </a:p>
          <a:p>
            <a:pPr>
              <a:lnSpc>
                <a:spcPct val="120000"/>
              </a:lnSpc>
            </a:pPr>
            <a:r>
              <a:rPr lang="da-DK" sz="1200" dirty="0">
                <a:solidFill>
                  <a:srgbClr val="480062"/>
                </a:solidFill>
                <a:latin typeface="Montserrat" pitchFamily="2" charset="77"/>
              </a:rPr>
              <a:t>Én til én-ven i de ældres egen bolig en formiddag om ugen. </a:t>
            </a:r>
          </a:p>
          <a:p>
            <a:pPr>
              <a:lnSpc>
                <a:spcPct val="120000"/>
              </a:lnSpc>
            </a:pPr>
            <a:endParaRPr lang="da-DK" sz="1200" dirty="0">
              <a:solidFill>
                <a:srgbClr val="480062"/>
              </a:solidFill>
              <a:latin typeface="Montserrat" pitchFamily="2" charset="77"/>
            </a:endParaRPr>
          </a:p>
          <a:p>
            <a:pPr>
              <a:lnSpc>
                <a:spcPct val="120000"/>
              </a:lnSpc>
            </a:pPr>
            <a:r>
              <a:rPr lang="da-DK" sz="1200" dirty="0">
                <a:solidFill>
                  <a:srgbClr val="480062"/>
                </a:solidFill>
                <a:latin typeface="Montserrat" pitchFamily="2" charset="77"/>
              </a:rPr>
              <a:t>Aktivitetsven i aktivitetscenteret en anden formiddag om ugen.</a:t>
            </a:r>
          </a:p>
        </p:txBody>
      </p:sp>
    </p:spTree>
    <p:extLst>
      <p:ext uri="{BB962C8B-B14F-4D97-AF65-F5344CB8AC3E}">
        <p14:creationId xmlns:p14="http://schemas.microsoft.com/office/powerpoint/2010/main" val="9717582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0374BA-180C-3BB1-DE84-69AFF14D95E9}"/>
              </a:ext>
            </a:extLst>
          </p:cNvPr>
          <p:cNvSpPr>
            <a:spLocks noGrp="1"/>
          </p:cNvSpPr>
          <p:nvPr>
            <p:ph type="title"/>
          </p:nvPr>
        </p:nvSpPr>
        <p:spPr>
          <a:xfrm>
            <a:off x="838200" y="365125"/>
            <a:ext cx="10515600" cy="630555"/>
          </a:xfrm>
        </p:spPr>
        <p:txBody>
          <a:bodyPr>
            <a:noAutofit/>
          </a:bodyPr>
          <a:lstStyle/>
          <a:p>
            <a:pPr algn="ctr"/>
            <a:r>
              <a:rPr lang="da-DK" sz="2600" dirty="0">
                <a:solidFill>
                  <a:srgbClr val="480062"/>
                </a:solidFill>
                <a:latin typeface="Montserrat Alternates Medium" panose="02000505000000020004" pitchFamily="2" charset="77"/>
              </a:rPr>
              <a:t>Sådan ser Idas dag som frivillig ud</a:t>
            </a:r>
          </a:p>
        </p:txBody>
      </p:sp>
      <p:sp>
        <p:nvSpPr>
          <p:cNvPr id="3" name="Pladsholder til indhold 2">
            <a:extLst>
              <a:ext uri="{FF2B5EF4-FFF2-40B4-BE49-F238E27FC236}">
                <a16:creationId xmlns:a16="http://schemas.microsoft.com/office/drawing/2014/main" id="{483AB2DE-1AA7-1452-0588-82FD34EE3F65}"/>
              </a:ext>
            </a:extLst>
          </p:cNvPr>
          <p:cNvSpPr>
            <a:spLocks noGrp="1"/>
          </p:cNvSpPr>
          <p:nvPr>
            <p:ph sz="half" idx="1"/>
          </p:nvPr>
        </p:nvSpPr>
        <p:spPr>
          <a:xfrm>
            <a:off x="8378370" y="1507581"/>
            <a:ext cx="3126016" cy="4697276"/>
          </a:xfrm>
          <a:ln w="19050">
            <a:noFill/>
          </a:ln>
        </p:spPr>
        <p:txBody>
          <a:bodyPr>
            <a:normAutofit fontScale="92500" lnSpcReduction="10000"/>
          </a:bodyPr>
          <a:lstStyle/>
          <a:p>
            <a:pPr marL="0" indent="0">
              <a:lnSpc>
                <a:spcPct val="130000"/>
              </a:lnSpc>
              <a:buNone/>
            </a:pPr>
            <a:r>
              <a:rPr lang="da-DK" sz="1500" b="1" dirty="0">
                <a:solidFill>
                  <a:srgbClr val="480062"/>
                </a:solidFill>
                <a:latin typeface="Montserrat SemiBold" pitchFamily="2" charset="77"/>
              </a:rPr>
              <a:t>Tak for i dag </a:t>
            </a:r>
          </a:p>
          <a:p>
            <a:pPr marL="0" indent="0">
              <a:lnSpc>
                <a:spcPct val="130000"/>
              </a:lnSpc>
              <a:buNone/>
            </a:pPr>
            <a:r>
              <a:rPr lang="da-DK" sz="1400" dirty="0">
                <a:solidFill>
                  <a:srgbClr val="480062"/>
                </a:solidFill>
                <a:latin typeface="Montserrat" pitchFamily="2" charset="77"/>
              </a:rPr>
              <a:t>Efter en time siger Ida farvel. De første par gange var koordinator med som fluen på væggen, men rykker gradvist ud af boligen og henter Ida, når der er gået en time, da Ida har svært ved både at være social og holde øje med tiden.</a:t>
            </a:r>
          </a:p>
          <a:p>
            <a:pPr marL="0" indent="0">
              <a:lnSpc>
                <a:spcPct val="130000"/>
              </a:lnSpc>
              <a:buNone/>
            </a:pPr>
            <a:r>
              <a:rPr lang="da-DK" sz="1400" dirty="0">
                <a:solidFill>
                  <a:srgbClr val="480062"/>
                </a:solidFill>
                <a:latin typeface="Montserrat" pitchFamily="2" charset="77"/>
              </a:rPr>
              <a:t>Efter endt besøg tager Ida elevatoren sammen med aktivitetsmedarbejderen, henter sin jakke, siger tak for i dag og går hjem.</a:t>
            </a:r>
          </a:p>
          <a:p>
            <a:pPr marL="0" indent="0">
              <a:lnSpc>
                <a:spcPct val="130000"/>
              </a:lnSpc>
              <a:buNone/>
            </a:pPr>
            <a:r>
              <a:rPr lang="da-DK" sz="1400" dirty="0">
                <a:solidFill>
                  <a:srgbClr val="480062"/>
                </a:solidFill>
                <a:latin typeface="Montserrat" pitchFamily="2" charset="77"/>
              </a:rPr>
              <a:t>Ida er nu selvstændig frivillig og ringer efter hvert besøg til koordinator for at fortælle om sin dag.</a:t>
            </a:r>
            <a:endParaRPr lang="da-DK" sz="1400" dirty="0">
              <a:solidFill>
                <a:srgbClr val="480062"/>
              </a:solidFill>
              <a:highlight>
                <a:srgbClr val="FFFF00"/>
              </a:highlight>
              <a:latin typeface="Montserrat" pitchFamily="2" charset="77"/>
            </a:endParaRPr>
          </a:p>
        </p:txBody>
      </p:sp>
      <p:sp>
        <p:nvSpPr>
          <p:cNvPr id="4" name="Pladsholder til indhold 3">
            <a:extLst>
              <a:ext uri="{FF2B5EF4-FFF2-40B4-BE49-F238E27FC236}">
                <a16:creationId xmlns:a16="http://schemas.microsoft.com/office/drawing/2014/main" id="{53EC695D-C53D-FA6E-F186-1D065F95AAFB}"/>
              </a:ext>
            </a:extLst>
          </p:cNvPr>
          <p:cNvSpPr>
            <a:spLocks noGrp="1"/>
          </p:cNvSpPr>
          <p:nvPr>
            <p:ph sz="half" idx="2"/>
          </p:nvPr>
        </p:nvSpPr>
        <p:spPr>
          <a:xfrm>
            <a:off x="4601208" y="1507581"/>
            <a:ext cx="2978694" cy="4985294"/>
          </a:xfrm>
          <a:ln w="19050">
            <a:noFill/>
          </a:ln>
        </p:spPr>
        <p:txBody>
          <a:bodyPr>
            <a:normAutofit fontScale="92500" lnSpcReduction="10000"/>
          </a:bodyPr>
          <a:lstStyle/>
          <a:p>
            <a:pPr marL="0" indent="0">
              <a:lnSpc>
                <a:spcPct val="140000"/>
              </a:lnSpc>
              <a:buNone/>
            </a:pPr>
            <a:r>
              <a:rPr lang="da-DK" sz="1500" b="1" dirty="0">
                <a:solidFill>
                  <a:srgbClr val="480062"/>
                </a:solidFill>
                <a:latin typeface="Montserrat SemiBold" pitchFamily="2" charset="77"/>
              </a:rPr>
              <a:t>Opgave og rolle</a:t>
            </a:r>
          </a:p>
          <a:p>
            <a:pPr marL="0" indent="0">
              <a:lnSpc>
                <a:spcPct val="130000"/>
              </a:lnSpc>
              <a:buNone/>
            </a:pPr>
            <a:r>
              <a:rPr lang="da-DK" sz="1400" dirty="0">
                <a:solidFill>
                  <a:srgbClr val="480062"/>
                </a:solidFill>
                <a:latin typeface="Montserrat" pitchFamily="2" charset="77"/>
              </a:rPr>
              <a:t>Ida besøger de ældre en time, en fast dag om ugen.</a:t>
            </a:r>
          </a:p>
          <a:p>
            <a:pPr marL="0" indent="0">
              <a:lnSpc>
                <a:spcPct val="130000"/>
              </a:lnSpc>
              <a:buNone/>
            </a:pPr>
            <a:r>
              <a:rPr lang="da-DK" sz="1400" dirty="0">
                <a:solidFill>
                  <a:srgbClr val="480062"/>
                </a:solidFill>
                <a:latin typeface="Montserrat" pitchFamily="2" charset="77"/>
              </a:rPr>
              <a:t>Ida besøger de ældre, som personalet vurderer er meget alene og har svært ved at bevæge sig ud af egen bolig.</a:t>
            </a:r>
          </a:p>
          <a:p>
            <a:pPr marL="0" indent="0">
              <a:lnSpc>
                <a:spcPct val="130000"/>
              </a:lnSpc>
              <a:buNone/>
            </a:pPr>
            <a:r>
              <a:rPr lang="da-DK" sz="1400" dirty="0">
                <a:solidFill>
                  <a:srgbClr val="480062"/>
                </a:solidFill>
                <a:latin typeface="Montserrat" pitchFamily="2" charset="77"/>
              </a:rPr>
              <a:t>Her hyggesnakker de og får sig en kop kaffe og et stykke chokolade.</a:t>
            </a:r>
          </a:p>
          <a:p>
            <a:pPr marL="0" indent="0">
              <a:lnSpc>
                <a:spcPct val="130000"/>
              </a:lnSpc>
              <a:buNone/>
            </a:pPr>
            <a:r>
              <a:rPr lang="da-DK" sz="1400" dirty="0">
                <a:solidFill>
                  <a:srgbClr val="480062"/>
                </a:solidFill>
                <a:latin typeface="Montserrat" pitchFamily="2" charset="77"/>
              </a:rPr>
              <a:t>Når Ida er frivillig på aktivitetscentret, bliver der danset og hygge snakket med de ældre, der kommer i aktivitetscentret.</a:t>
            </a:r>
          </a:p>
        </p:txBody>
      </p:sp>
      <p:sp>
        <p:nvSpPr>
          <p:cNvPr id="7" name="Pladsholder til indhold 2">
            <a:extLst>
              <a:ext uri="{FF2B5EF4-FFF2-40B4-BE49-F238E27FC236}">
                <a16:creationId xmlns:a16="http://schemas.microsoft.com/office/drawing/2014/main" id="{1838D24B-FFDB-38F9-3969-9D6EE61EE6F8}"/>
              </a:ext>
            </a:extLst>
          </p:cNvPr>
          <p:cNvSpPr txBox="1">
            <a:spLocks/>
          </p:cNvSpPr>
          <p:nvPr/>
        </p:nvSpPr>
        <p:spPr>
          <a:xfrm>
            <a:off x="690878" y="1507581"/>
            <a:ext cx="3115126" cy="4539343"/>
          </a:xfrm>
          <a:prstGeom prst="rect">
            <a:avLst/>
          </a:prstGeom>
          <a:ln w="19050">
            <a:no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da-DK" sz="1400" b="1" dirty="0">
                <a:solidFill>
                  <a:srgbClr val="480062"/>
                </a:solidFill>
                <a:latin typeface="Montserrat SemiBold" pitchFamily="2" charset="77"/>
              </a:rPr>
              <a:t>Finde vej og ankomst</a:t>
            </a:r>
          </a:p>
          <a:p>
            <a:pPr marL="0" indent="0">
              <a:lnSpc>
                <a:spcPct val="120000"/>
              </a:lnSpc>
              <a:buFont typeface="Arial" panose="020B0604020202020204" pitchFamily="34" charset="0"/>
              <a:buNone/>
            </a:pPr>
            <a:r>
              <a:rPr lang="da-DK" sz="1300" dirty="0">
                <a:solidFill>
                  <a:srgbClr val="480062"/>
                </a:solidFill>
                <a:latin typeface="Montserrat" pitchFamily="2" charset="77"/>
              </a:rPr>
              <a:t>De første par gange mødtes Ida og koordinator på Idas bosted og fulgtes hen til plejehjemmet. Efter et par gange kunne Ida selv finde hen til plejehjemmet.</a:t>
            </a:r>
          </a:p>
          <a:p>
            <a:pPr marL="0" indent="0">
              <a:lnSpc>
                <a:spcPct val="120000"/>
              </a:lnSpc>
              <a:buFont typeface="Arial" panose="020B0604020202020204" pitchFamily="34" charset="0"/>
              <a:buNone/>
            </a:pPr>
            <a:r>
              <a:rPr lang="da-DK" sz="1300" dirty="0">
                <a:solidFill>
                  <a:srgbClr val="480062"/>
                </a:solidFill>
                <a:latin typeface="Montserrat" pitchFamily="2" charset="77"/>
              </a:rPr>
              <a:t>Når Ida ankommer, går hun ind og hilser på sekretæren i huset og fortæller, at hun er kommet og hænger sin jakke på en ledig knage.</a:t>
            </a:r>
          </a:p>
          <a:p>
            <a:pPr marL="0" indent="0">
              <a:lnSpc>
                <a:spcPct val="120000"/>
              </a:lnSpc>
              <a:buFont typeface="Arial" panose="020B0604020202020204" pitchFamily="34" charset="0"/>
              <a:buNone/>
            </a:pPr>
            <a:r>
              <a:rPr lang="da-DK" sz="1300" dirty="0">
                <a:solidFill>
                  <a:srgbClr val="480062"/>
                </a:solidFill>
                <a:latin typeface="Montserrat" pitchFamily="2" charset="77"/>
              </a:rPr>
              <a:t>Aktivitetsmedarbejderen på plejehjemmet henter Ida, følger Ida og koordinator op til den ældres bolig og fortæller den ældre, at nu er Ida kommet på besøg. </a:t>
            </a:r>
          </a:p>
        </p:txBody>
      </p:sp>
      <p:sp>
        <p:nvSpPr>
          <p:cNvPr id="5" name="Afrundet rektangel 4">
            <a:extLst>
              <a:ext uri="{FF2B5EF4-FFF2-40B4-BE49-F238E27FC236}">
                <a16:creationId xmlns:a16="http://schemas.microsoft.com/office/drawing/2014/main" id="{B714CF7B-EF90-4FCD-8897-A3AAA8AA8BFF}"/>
              </a:ext>
            </a:extLst>
          </p:cNvPr>
          <p:cNvSpPr/>
          <p:nvPr/>
        </p:nvSpPr>
        <p:spPr>
          <a:xfrm>
            <a:off x="466268" y="1247868"/>
            <a:ext cx="3546929" cy="5136606"/>
          </a:xfrm>
          <a:prstGeom prst="roundRect">
            <a:avLst/>
          </a:prstGeom>
          <a:noFill/>
          <a:ln w="25400">
            <a:solidFill>
              <a:srgbClr val="FFA23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8" name="Afrundet rektangel 7">
            <a:extLst>
              <a:ext uri="{FF2B5EF4-FFF2-40B4-BE49-F238E27FC236}">
                <a16:creationId xmlns:a16="http://schemas.microsoft.com/office/drawing/2014/main" id="{F1A8EFCA-C297-7B3A-1CD8-D8AF6838C998}"/>
              </a:ext>
            </a:extLst>
          </p:cNvPr>
          <p:cNvSpPr/>
          <p:nvPr/>
        </p:nvSpPr>
        <p:spPr>
          <a:xfrm>
            <a:off x="4317091" y="1247868"/>
            <a:ext cx="3546929" cy="5136606"/>
          </a:xfrm>
          <a:prstGeom prst="roundRect">
            <a:avLst/>
          </a:prstGeom>
          <a:noFill/>
          <a:ln w="25400">
            <a:solidFill>
              <a:srgbClr val="FFA23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9" name="Afrundet rektangel 8">
            <a:extLst>
              <a:ext uri="{FF2B5EF4-FFF2-40B4-BE49-F238E27FC236}">
                <a16:creationId xmlns:a16="http://schemas.microsoft.com/office/drawing/2014/main" id="{B0FEF209-2C05-0C2A-A2C4-905D6BDAD230}"/>
              </a:ext>
            </a:extLst>
          </p:cNvPr>
          <p:cNvSpPr/>
          <p:nvPr/>
        </p:nvSpPr>
        <p:spPr>
          <a:xfrm>
            <a:off x="8167914" y="1247868"/>
            <a:ext cx="3546929" cy="5136606"/>
          </a:xfrm>
          <a:prstGeom prst="roundRect">
            <a:avLst/>
          </a:prstGeom>
          <a:noFill/>
          <a:ln w="25400">
            <a:solidFill>
              <a:srgbClr val="FFA23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19173153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pic>
        <p:nvPicPr>
          <p:cNvPr id="7" name="Billede 6">
            <a:extLst>
              <a:ext uri="{FF2B5EF4-FFF2-40B4-BE49-F238E27FC236}">
                <a16:creationId xmlns:a16="http://schemas.microsoft.com/office/drawing/2014/main" id="{FF6BBFEA-CF0B-C2E1-C2FD-987209E7E1B7}"/>
              </a:ext>
            </a:extLst>
          </p:cNvPr>
          <p:cNvPicPr>
            <a:picLocks noChangeAspect="1"/>
          </p:cNvPicPr>
          <p:nvPr/>
        </p:nvPicPr>
        <p:blipFill>
          <a:blip r:embed="rId2"/>
          <a:stretch>
            <a:fillRect/>
          </a:stretch>
        </p:blipFill>
        <p:spPr>
          <a:xfrm>
            <a:off x="4539675" y="1214024"/>
            <a:ext cx="7652325" cy="5643976"/>
          </a:xfrm>
          <a:prstGeom prst="rect">
            <a:avLst/>
          </a:prstGeom>
        </p:spPr>
      </p:pic>
      <p:sp>
        <p:nvSpPr>
          <p:cNvPr id="6" name="Tekstfelt 5">
            <a:extLst>
              <a:ext uri="{FF2B5EF4-FFF2-40B4-BE49-F238E27FC236}">
                <a16:creationId xmlns:a16="http://schemas.microsoft.com/office/drawing/2014/main" id="{071B6E33-64A4-FB3B-7890-0C0580169E62}"/>
              </a:ext>
            </a:extLst>
          </p:cNvPr>
          <p:cNvSpPr txBox="1"/>
          <p:nvPr/>
        </p:nvSpPr>
        <p:spPr>
          <a:xfrm>
            <a:off x="6367162" y="3101072"/>
            <a:ext cx="5379900" cy="1291957"/>
          </a:xfrm>
          <a:prstGeom prst="rect">
            <a:avLst/>
          </a:prstGeom>
          <a:noFill/>
        </p:spPr>
        <p:txBody>
          <a:bodyPr wrap="square" rtlCol="0">
            <a:spAutoFit/>
          </a:bodyPr>
          <a:lstStyle/>
          <a:p>
            <a:pPr>
              <a:lnSpc>
                <a:spcPct val="150000"/>
              </a:lnSpc>
            </a:pPr>
            <a:r>
              <a:rPr lang="da-DK" dirty="0">
                <a:solidFill>
                  <a:srgbClr val="480062"/>
                </a:solidFill>
                <a:latin typeface="Montserrat" pitchFamily="2" charset="77"/>
                <a:ea typeface="Montserrat Medium"/>
                <a:cs typeface="Montserrat Medium"/>
                <a:sym typeface="Montserrat Medium"/>
              </a:rPr>
              <a:t>I dette afsnit finder du inspiration og drejebøger til at komme i gang med de tre former for frivillige besøgsvenner.</a:t>
            </a:r>
          </a:p>
        </p:txBody>
      </p:sp>
      <p:pic>
        <p:nvPicPr>
          <p:cNvPr id="8" name="Billede 7" descr="Et billede, der indeholder tekst&#10;&#10;Automatisk genereret beskrivelse">
            <a:extLst>
              <a:ext uri="{FF2B5EF4-FFF2-40B4-BE49-F238E27FC236}">
                <a16:creationId xmlns:a16="http://schemas.microsoft.com/office/drawing/2014/main" id="{57520025-2B7C-ABA8-D8F4-56C312391CC6}"/>
              </a:ext>
            </a:extLst>
          </p:cNvPr>
          <p:cNvPicPr>
            <a:picLocks noChangeAspect="1"/>
          </p:cNvPicPr>
          <p:nvPr/>
        </p:nvPicPr>
        <p:blipFill>
          <a:blip r:embed="rId3"/>
          <a:stretch>
            <a:fillRect/>
          </a:stretch>
        </p:blipFill>
        <p:spPr>
          <a:xfrm>
            <a:off x="444943" y="445503"/>
            <a:ext cx="1904636" cy="455361"/>
          </a:xfrm>
          <a:prstGeom prst="rect">
            <a:avLst/>
          </a:prstGeom>
        </p:spPr>
      </p:pic>
      <p:cxnSp>
        <p:nvCxnSpPr>
          <p:cNvPr id="9" name="Lige forbindelse 8">
            <a:extLst>
              <a:ext uri="{FF2B5EF4-FFF2-40B4-BE49-F238E27FC236}">
                <a16:creationId xmlns:a16="http://schemas.microsoft.com/office/drawing/2014/main" id="{65E5B881-C960-C535-CD1F-C729A9F74B6C}"/>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0" name="Tekstfelt 9">
            <a:extLst>
              <a:ext uri="{FF2B5EF4-FFF2-40B4-BE49-F238E27FC236}">
                <a16:creationId xmlns:a16="http://schemas.microsoft.com/office/drawing/2014/main" id="{A5DFCE3F-9AF9-A7AA-EA56-79CBF00C18D4}"/>
              </a:ext>
            </a:extLst>
          </p:cNvPr>
          <p:cNvSpPr txBox="1"/>
          <p:nvPr/>
        </p:nvSpPr>
        <p:spPr>
          <a:xfrm>
            <a:off x="2721412" y="421491"/>
            <a:ext cx="925127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Sådan gør du</a:t>
            </a:r>
            <a:endParaRPr lang="da-DK" sz="2600" i="1" dirty="0"/>
          </a:p>
        </p:txBody>
      </p:sp>
      <p:pic>
        <p:nvPicPr>
          <p:cNvPr id="2" name="Billede 1">
            <a:extLst>
              <a:ext uri="{FF2B5EF4-FFF2-40B4-BE49-F238E27FC236}">
                <a16:creationId xmlns:a16="http://schemas.microsoft.com/office/drawing/2014/main" id="{9F95528F-5DA3-2D79-B99F-C5AE227C0654}"/>
              </a:ext>
            </a:extLst>
          </p:cNvPr>
          <p:cNvPicPr>
            <a:picLocks noChangeAspect="1"/>
          </p:cNvPicPr>
          <p:nvPr/>
        </p:nvPicPr>
        <p:blipFill>
          <a:blip r:embed="rId4"/>
          <a:stretch>
            <a:fillRect/>
          </a:stretch>
        </p:blipFill>
        <p:spPr>
          <a:xfrm>
            <a:off x="697112" y="1564515"/>
            <a:ext cx="4793421" cy="4793421"/>
          </a:xfrm>
          <a:prstGeom prst="rect">
            <a:avLst/>
          </a:prstGeom>
        </p:spPr>
      </p:pic>
    </p:spTree>
    <p:extLst>
      <p:ext uri="{BB962C8B-B14F-4D97-AF65-F5344CB8AC3E}">
        <p14:creationId xmlns:p14="http://schemas.microsoft.com/office/powerpoint/2010/main" val="20061254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9" name="Tekstfelt 8">
            <a:extLst>
              <a:ext uri="{FF2B5EF4-FFF2-40B4-BE49-F238E27FC236}">
                <a16:creationId xmlns:a16="http://schemas.microsoft.com/office/drawing/2014/main" id="{FC9B535C-54B7-BD9B-074D-62B7FC452018}"/>
              </a:ext>
            </a:extLst>
          </p:cNvPr>
          <p:cNvSpPr txBox="1"/>
          <p:nvPr/>
        </p:nvSpPr>
        <p:spPr>
          <a:xfrm>
            <a:off x="444943" y="1413428"/>
            <a:ext cx="5280738" cy="3303918"/>
          </a:xfrm>
          <a:prstGeom prst="rect">
            <a:avLst/>
          </a:prstGeom>
          <a:noFill/>
        </p:spPr>
        <p:txBody>
          <a:bodyPr wrap="square" rtlCol="0">
            <a:spAutoFit/>
          </a:bodyPr>
          <a:lstStyle/>
          <a:p>
            <a:pPr marL="0" marR="0" lvl="0" indent="0" algn="l" rtl="0">
              <a:lnSpc>
                <a:spcPct val="130000"/>
              </a:lnSpc>
              <a:spcBef>
                <a:spcPts val="0"/>
              </a:spcBef>
              <a:spcAft>
                <a:spcPts val="0"/>
              </a:spcAft>
              <a:buNone/>
            </a:pPr>
            <a:r>
              <a:rPr lang="da-DK" b="1" dirty="0">
                <a:solidFill>
                  <a:srgbClr val="480062"/>
                </a:solidFill>
                <a:latin typeface="Montserrat SemiBold" pitchFamily="2" charset="77"/>
                <a:ea typeface="Montserrat Medium"/>
                <a:cs typeface="Montserrat Medium"/>
                <a:sym typeface="Montserrat Medium"/>
              </a:rPr>
              <a:t>Rollen som koordinator</a:t>
            </a:r>
          </a:p>
          <a:p>
            <a:pPr marL="0" marR="0" lvl="0" indent="0" algn="l" rtl="0">
              <a:lnSpc>
                <a:spcPct val="130000"/>
              </a:lnSpc>
              <a:spcBef>
                <a:spcPts val="0"/>
              </a:spcBef>
              <a:spcAft>
                <a:spcPts val="0"/>
              </a:spcAft>
              <a:buNone/>
            </a:pPr>
            <a:r>
              <a:rPr lang="da-DK" sz="1600" dirty="0">
                <a:solidFill>
                  <a:srgbClr val="480062"/>
                </a:solidFill>
                <a:latin typeface="Montserrat" pitchFamily="2" charset="77"/>
                <a:ea typeface="Montserrat Light"/>
                <a:cs typeface="Montserrat Light"/>
                <a:sym typeface="Montserrat Light"/>
              </a:rPr>
              <a:t>Koordinatorens rolle er både at organisere det frivillige arbejde på tværs af kommune og plejehjem og hjælpe den frivillige godt i gang, så det frivillige arbejde kommer til at hvile i sig selv.  </a:t>
            </a:r>
          </a:p>
          <a:p>
            <a:pPr marL="0" marR="0" lvl="0" indent="0" algn="l" rtl="0">
              <a:lnSpc>
                <a:spcPct val="130000"/>
              </a:lnSpc>
              <a:spcBef>
                <a:spcPts val="0"/>
              </a:spcBef>
              <a:spcAft>
                <a:spcPts val="0"/>
              </a:spcAft>
              <a:buNone/>
            </a:pPr>
            <a:endParaRPr lang="da-DK" sz="1600" dirty="0">
              <a:solidFill>
                <a:srgbClr val="480062"/>
              </a:solidFill>
              <a:latin typeface="Montserrat" pitchFamily="2" charset="77"/>
              <a:ea typeface="Montserrat Light"/>
              <a:cs typeface="Montserrat Light"/>
              <a:sym typeface="Montserrat Light"/>
            </a:endParaRPr>
          </a:p>
          <a:p>
            <a:pPr marL="0" marR="0" lvl="0" indent="0" algn="l" rtl="0">
              <a:lnSpc>
                <a:spcPct val="130000"/>
              </a:lnSpc>
              <a:spcBef>
                <a:spcPts val="0"/>
              </a:spcBef>
              <a:spcAft>
                <a:spcPts val="0"/>
              </a:spcAft>
              <a:buNone/>
            </a:pPr>
            <a:r>
              <a:rPr lang="da-DK" sz="1600" dirty="0">
                <a:solidFill>
                  <a:srgbClr val="480062"/>
                </a:solidFill>
                <a:latin typeface="Montserrat" pitchFamily="2" charset="77"/>
                <a:ea typeface="Montserrat Light"/>
                <a:cs typeface="Montserrat Light"/>
                <a:sym typeface="Montserrat Light"/>
              </a:rPr>
              <a:t>Rollen kan både varetages af en civilsamfundsmedarbejder i en kommune og af en medarbejder i en pårørende forening eller lignende, der også har kontakt med målgruppen .</a:t>
            </a:r>
            <a:endParaRPr lang="da-DK" sz="1600" dirty="0">
              <a:latin typeface="Montserrat" pitchFamily="2" charset="77"/>
            </a:endParaRPr>
          </a:p>
        </p:txBody>
      </p:sp>
      <p:sp>
        <p:nvSpPr>
          <p:cNvPr id="4" name="Tekstfelt 3">
            <a:extLst>
              <a:ext uri="{FF2B5EF4-FFF2-40B4-BE49-F238E27FC236}">
                <a16:creationId xmlns:a16="http://schemas.microsoft.com/office/drawing/2014/main" id="{0A98551E-ABAB-9FB3-4D34-157A57424AC3}"/>
              </a:ext>
            </a:extLst>
          </p:cNvPr>
          <p:cNvSpPr txBox="1"/>
          <p:nvPr/>
        </p:nvSpPr>
        <p:spPr>
          <a:xfrm>
            <a:off x="6347915" y="1400783"/>
            <a:ext cx="5399147" cy="4544257"/>
          </a:xfrm>
          <a:prstGeom prst="rect">
            <a:avLst/>
          </a:prstGeom>
          <a:noFill/>
        </p:spPr>
        <p:txBody>
          <a:bodyPr wrap="square" rtlCol="0">
            <a:spAutoFit/>
          </a:bodyPr>
          <a:lstStyle/>
          <a:p>
            <a:pPr>
              <a:lnSpc>
                <a:spcPct val="130000"/>
              </a:lnSpc>
            </a:pPr>
            <a:r>
              <a:rPr lang="da-DK" b="1" dirty="0">
                <a:solidFill>
                  <a:srgbClr val="480062"/>
                </a:solidFill>
                <a:latin typeface="Montserrat SemiBold" pitchFamily="2" charset="77"/>
                <a:ea typeface="Montserrat Light"/>
                <a:cs typeface="Montserrat Light"/>
                <a:sym typeface="Montserrat Light"/>
              </a:rPr>
              <a:t>Opgaver som koordinator</a:t>
            </a:r>
          </a:p>
          <a:p>
            <a:pPr marL="285750" indent="-285750">
              <a:lnSpc>
                <a:spcPct val="130000"/>
              </a:lnSpc>
              <a:buFont typeface="Arial" panose="020B0604020202020204" pitchFamily="34" charset="0"/>
              <a:buChar char="•"/>
            </a:pPr>
            <a:r>
              <a:rPr lang="da-DK" sz="1600" dirty="0">
                <a:solidFill>
                  <a:srgbClr val="480062"/>
                </a:solidFill>
                <a:latin typeface="Montserrat" pitchFamily="2" charset="77"/>
                <a:ea typeface="Montserrat Light"/>
                <a:cs typeface="Montserrat Light"/>
                <a:sym typeface="Montserrat Light"/>
              </a:rPr>
              <a:t>Rekruttering af frivillige, plejehjem og bosteder</a:t>
            </a:r>
          </a:p>
          <a:p>
            <a:pPr marL="285750" indent="-285750">
              <a:lnSpc>
                <a:spcPct val="130000"/>
              </a:lnSpc>
              <a:buFont typeface="Arial" panose="020B0604020202020204" pitchFamily="34" charset="0"/>
              <a:buChar char="•"/>
            </a:pPr>
            <a:r>
              <a:rPr lang="da-DK" sz="1600" dirty="0">
                <a:solidFill>
                  <a:srgbClr val="480062"/>
                </a:solidFill>
                <a:latin typeface="Montserrat" pitchFamily="2" charset="77"/>
                <a:ea typeface="Montserrat Light"/>
                <a:cs typeface="Montserrat Light"/>
                <a:sym typeface="Montserrat Light"/>
              </a:rPr>
              <a:t>Indledende samtale med de frivillige og</a:t>
            </a:r>
            <a:r>
              <a:rPr lang="da-DK" sz="1600" dirty="0">
                <a:solidFill>
                  <a:srgbClr val="480062"/>
                </a:solidFill>
                <a:latin typeface="Montserrat" pitchFamily="2" charset="77"/>
                <a:ea typeface="Montserrat Medium"/>
                <a:cs typeface="Montserrat Medium"/>
                <a:sym typeface="Montserrat Medium"/>
              </a:rPr>
              <a:t> med de ansatte/leder på plejehjem og bosteder</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ea typeface="Montserrat Medium"/>
                <a:cs typeface="Montserrat Medium"/>
                <a:sym typeface="Montserrat Medium"/>
              </a:rPr>
              <a:t>Besøg og match</a:t>
            </a:r>
          </a:p>
          <a:p>
            <a:pPr marL="285750" indent="-285750">
              <a:lnSpc>
                <a:spcPct val="130000"/>
              </a:lnSpc>
              <a:buFont typeface="Arial" panose="020B0604020202020204" pitchFamily="34" charset="0"/>
              <a:buChar char="•"/>
            </a:pPr>
            <a:r>
              <a:rPr lang="da-DK" sz="1600" dirty="0">
                <a:solidFill>
                  <a:srgbClr val="480062"/>
                </a:solidFill>
                <a:latin typeface="Montserrat" pitchFamily="2" charset="77"/>
                <a:ea typeface="Montserrat Medium"/>
                <a:cs typeface="Montserrat Medium"/>
                <a:sym typeface="Montserrat Medium"/>
              </a:rPr>
              <a:t>Dele viden og erfaringer fx om den gode start ved brug af navneskilt</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ea typeface="Montserrat Medium"/>
                <a:cs typeface="Montserrat Medium"/>
                <a:sym typeface="Montserrat Medium"/>
              </a:rPr>
              <a:t>Rutetræning</a:t>
            </a:r>
            <a:endParaRPr lang="da-DK" sz="1600" dirty="0">
              <a:solidFill>
                <a:srgbClr val="7030A0"/>
              </a:solidFill>
              <a:latin typeface="Montserrat" pitchFamily="2" charset="77"/>
              <a:ea typeface="Montserrat Medium"/>
              <a:cs typeface="Montserrat Medium"/>
              <a:sym typeface="Montserrat Medium"/>
            </a:endParaRP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ea typeface="Montserrat Medium"/>
                <a:cs typeface="Montserrat Medium"/>
                <a:sym typeface="Montserrat Medium"/>
              </a:rPr>
              <a:t>Prøveperiode</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ea typeface="Montserrat Medium"/>
                <a:cs typeface="Montserrat Medium"/>
                <a:sym typeface="Montserrat Medium"/>
              </a:rPr>
              <a:t>Opfølgning</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ea typeface="Montserrat Medium"/>
                <a:cs typeface="Montserrat Medium"/>
                <a:sym typeface="Montserrat Medium"/>
              </a:rPr>
              <a:t>Justering af frivilligaktiviteten sammen med den frivillige og plejehjemmet</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ea typeface="Montserrat Medium"/>
                <a:cs typeface="Montserrat Medium"/>
                <a:sym typeface="Montserrat Medium"/>
              </a:rPr>
              <a:t>Tilbyder frivillig udviklingssamtaler (FUS) – se slide 30 for spørgeguide</a:t>
            </a: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3" y="421491"/>
            <a:ext cx="840126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Sådan gør du – som koordinator</a:t>
            </a:r>
            <a:endParaRPr lang="da-DK" sz="2800" dirty="0"/>
          </a:p>
        </p:txBody>
      </p:sp>
    </p:spTree>
    <p:extLst>
      <p:ext uri="{BB962C8B-B14F-4D97-AF65-F5344CB8AC3E}">
        <p14:creationId xmlns:p14="http://schemas.microsoft.com/office/powerpoint/2010/main" val="31357393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9" name="Tekstfelt 8">
            <a:extLst>
              <a:ext uri="{FF2B5EF4-FFF2-40B4-BE49-F238E27FC236}">
                <a16:creationId xmlns:a16="http://schemas.microsoft.com/office/drawing/2014/main" id="{FC9B535C-54B7-BD9B-074D-62B7FC452018}"/>
              </a:ext>
            </a:extLst>
          </p:cNvPr>
          <p:cNvSpPr txBox="1"/>
          <p:nvPr/>
        </p:nvSpPr>
        <p:spPr>
          <a:xfrm>
            <a:off x="444943" y="1413428"/>
            <a:ext cx="5280738" cy="4904356"/>
          </a:xfrm>
          <a:prstGeom prst="rect">
            <a:avLst/>
          </a:prstGeom>
          <a:noFill/>
        </p:spPr>
        <p:txBody>
          <a:bodyPr wrap="square" rtlCol="0">
            <a:spAutoFit/>
          </a:bodyPr>
          <a:lstStyle/>
          <a:p>
            <a:pPr marL="0" marR="0" lvl="0" indent="0" algn="l" rtl="0">
              <a:lnSpc>
                <a:spcPct val="130000"/>
              </a:lnSpc>
              <a:spcBef>
                <a:spcPts val="0"/>
              </a:spcBef>
              <a:spcAft>
                <a:spcPts val="0"/>
              </a:spcAft>
              <a:buNone/>
            </a:pPr>
            <a:r>
              <a:rPr lang="da-DK" b="1" dirty="0">
                <a:solidFill>
                  <a:srgbClr val="480062"/>
                </a:solidFill>
                <a:latin typeface="Montserrat SemiBold" pitchFamily="2" charset="77"/>
                <a:ea typeface="Montserrat Medium"/>
                <a:cs typeface="Montserrat Medium"/>
                <a:sym typeface="Montserrat Medium"/>
              </a:rPr>
              <a:t>Roller og opgaver </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ea typeface="Montserrat Medium"/>
                <a:cs typeface="Montserrat Medium"/>
                <a:sym typeface="Montserrat Medium"/>
              </a:rPr>
              <a:t>Samarbejder med koordinatoren om at skabe opmærksomhed om muligheden for at blive besøgsven fx gennem oplæg på botilbud</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sym typeface="Montserrat Medium"/>
              </a:rPr>
              <a:t>Støtter og motiverer den frivillige i både at høre om besøgsvenner, besøge et plejehjem og prøve det af sammen med koordinatoren</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sym typeface="Montserrat Medium"/>
              </a:rPr>
              <a:t>Skriver det ind i den frivilliges ugeplan</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sym typeface="Montserrat Medium"/>
              </a:rPr>
              <a:t>Hjælper den frivillige med at holde aftaler og blive klar, når det frivillige arbejde er i gang</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sym typeface="Montserrat Medium"/>
              </a:rPr>
              <a:t>Hjælper, hvis den frivillige har behov for det, med at melde afbud eller lign.</a:t>
            </a:r>
          </a:p>
          <a:p>
            <a:pPr marL="285750" indent="-285750">
              <a:lnSpc>
                <a:spcPct val="130000"/>
              </a:lnSpc>
              <a:buFont typeface="Arial" panose="020B0604020202020204" pitchFamily="34" charset="0"/>
              <a:buChar char="•"/>
            </a:pPr>
            <a:r>
              <a:rPr lang="da-DK" sz="1600" dirty="0">
                <a:solidFill>
                  <a:srgbClr val="480062"/>
                </a:solidFill>
                <a:latin typeface="Montserrat" pitchFamily="2" charset="77"/>
                <a:sym typeface="Montserrat Medium"/>
              </a:rPr>
              <a:t>Plejer og fastholde den frivilliges indsats ved løbende at spørge ind til det frivillige arbejde – vær nysgerrig</a:t>
            </a: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9251273" cy="892552"/>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Sådan gør du – medarbejder på bosted/aktivitets- </a:t>
            </a:r>
          </a:p>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og netværkstilbud</a:t>
            </a:r>
            <a:endParaRPr lang="da-DK" sz="2600" dirty="0"/>
          </a:p>
        </p:txBody>
      </p:sp>
      <p:pic>
        <p:nvPicPr>
          <p:cNvPr id="4" name="Billede 3" descr="Et billede, der indeholder person, tøj, udendørs, smil&#10;&#10;Automatisk genereret beskrivelse">
            <a:extLst>
              <a:ext uri="{FF2B5EF4-FFF2-40B4-BE49-F238E27FC236}">
                <a16:creationId xmlns:a16="http://schemas.microsoft.com/office/drawing/2014/main" id="{085BF08F-B489-11F7-FD16-45B29D19D0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6051" y="1488919"/>
            <a:ext cx="4798764" cy="4798764"/>
          </a:xfrm>
          <a:prstGeom prst="rect">
            <a:avLst/>
          </a:prstGeom>
        </p:spPr>
      </p:pic>
    </p:spTree>
    <p:extLst>
      <p:ext uri="{BB962C8B-B14F-4D97-AF65-F5344CB8AC3E}">
        <p14:creationId xmlns:p14="http://schemas.microsoft.com/office/powerpoint/2010/main" val="26679867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2" name="Tekstfelt 1">
            <a:extLst>
              <a:ext uri="{FF2B5EF4-FFF2-40B4-BE49-F238E27FC236}">
                <a16:creationId xmlns:a16="http://schemas.microsoft.com/office/drawing/2014/main" id="{2CD0810E-CC48-878B-4EB7-463478AF74FA}"/>
              </a:ext>
            </a:extLst>
          </p:cNvPr>
          <p:cNvSpPr txBox="1"/>
          <p:nvPr/>
        </p:nvSpPr>
        <p:spPr>
          <a:xfrm>
            <a:off x="444939" y="1400782"/>
            <a:ext cx="5399147" cy="4624279"/>
          </a:xfrm>
          <a:prstGeom prst="rect">
            <a:avLst/>
          </a:prstGeom>
          <a:noFill/>
        </p:spPr>
        <p:txBody>
          <a:bodyPr wrap="square" rtlCol="0">
            <a:spAutoFit/>
          </a:bodyPr>
          <a:lstStyle/>
          <a:p>
            <a:pPr>
              <a:lnSpc>
                <a:spcPct val="130000"/>
              </a:lnSpc>
            </a:pPr>
            <a:r>
              <a:rPr lang="da-DK" b="1" dirty="0">
                <a:solidFill>
                  <a:srgbClr val="480062"/>
                </a:solidFill>
                <a:latin typeface="Montserrat SemiBold" pitchFamily="2" charset="77"/>
                <a:sym typeface="Montserrat Medium"/>
              </a:rPr>
              <a:t>Inspiration 1</a:t>
            </a:r>
          </a:p>
          <a:p>
            <a:pPr>
              <a:lnSpc>
                <a:spcPct val="130000"/>
              </a:lnSpc>
            </a:pPr>
            <a:r>
              <a:rPr lang="da-DK" sz="1600" dirty="0">
                <a:solidFill>
                  <a:srgbClr val="480062"/>
                </a:solidFill>
                <a:latin typeface="Montserrat" pitchFamily="2" charset="77"/>
                <a:sym typeface="Montserrat Medium"/>
              </a:rPr>
              <a:t>Man kan tænke arbejdet med frivillighed som en måde til at støtte beboerne i at få et meningsfuldt liv på niveau med et beskæftigelsestilbud. </a:t>
            </a:r>
          </a:p>
          <a:p>
            <a:pPr>
              <a:lnSpc>
                <a:spcPct val="130000"/>
              </a:lnSpc>
            </a:pPr>
            <a:endParaRPr lang="da-DK" sz="1600" dirty="0">
              <a:solidFill>
                <a:srgbClr val="480062"/>
              </a:solidFill>
              <a:latin typeface="Montserrat" pitchFamily="2" charset="77"/>
              <a:sym typeface="Montserrat Medium"/>
            </a:endParaRPr>
          </a:p>
          <a:p>
            <a:pPr>
              <a:lnSpc>
                <a:spcPct val="130000"/>
              </a:lnSpc>
            </a:pPr>
            <a:r>
              <a:rPr lang="da-DK" b="1" dirty="0">
                <a:solidFill>
                  <a:srgbClr val="480062"/>
                </a:solidFill>
                <a:latin typeface="Montserrat SemiBold" pitchFamily="2" charset="77"/>
                <a:sym typeface="Montserrat Medium"/>
              </a:rPr>
              <a:t>Inspiration 2</a:t>
            </a:r>
          </a:p>
          <a:p>
            <a:pPr>
              <a:lnSpc>
                <a:spcPct val="130000"/>
              </a:lnSpc>
            </a:pPr>
            <a:r>
              <a:rPr lang="da-DK" sz="1600" dirty="0">
                <a:solidFill>
                  <a:srgbClr val="480062"/>
                </a:solidFill>
                <a:latin typeface="Montserrat" pitchFamily="2" charset="77"/>
                <a:sym typeface="Montserrat Medium"/>
              </a:rPr>
              <a:t>Det frivillige arbejde kan fungere som en pædagogisk øvebane i den enkelte beboers personlige udviklingsplan.</a:t>
            </a:r>
          </a:p>
          <a:p>
            <a:pPr>
              <a:lnSpc>
                <a:spcPct val="130000"/>
              </a:lnSpc>
            </a:pPr>
            <a:endParaRPr lang="da-DK" sz="1600" dirty="0">
              <a:solidFill>
                <a:srgbClr val="480062"/>
              </a:solidFill>
              <a:latin typeface="Montserrat" pitchFamily="2" charset="77"/>
              <a:sym typeface="Montserrat Medium"/>
            </a:endParaRPr>
          </a:p>
          <a:p>
            <a:pPr>
              <a:lnSpc>
                <a:spcPct val="130000"/>
              </a:lnSpc>
            </a:pPr>
            <a:r>
              <a:rPr lang="da-DK" sz="1600" i="1" dirty="0">
                <a:solidFill>
                  <a:srgbClr val="480062"/>
                </a:solidFill>
                <a:latin typeface="Montserrat" pitchFamily="2" charset="77"/>
                <a:sym typeface="Montserrat Medium"/>
              </a:rPr>
              <a:t>”Der, hvor det giver mening, kan arbejdet som frivillig besøgsven være et delmål eller et fokusområde i borgerens plan.”</a:t>
            </a:r>
            <a:endParaRPr lang="da-DK" sz="1600" dirty="0">
              <a:solidFill>
                <a:srgbClr val="480062"/>
              </a:solidFill>
              <a:latin typeface="Montserrat" pitchFamily="2" charset="77"/>
              <a:sym typeface="Montserrat Medium"/>
            </a:endParaRPr>
          </a:p>
          <a:p>
            <a:pPr>
              <a:lnSpc>
                <a:spcPct val="130000"/>
              </a:lnSpc>
            </a:pPr>
            <a:r>
              <a:rPr lang="da-DK" sz="1600" dirty="0">
                <a:solidFill>
                  <a:srgbClr val="480062"/>
                </a:solidFill>
                <a:latin typeface="Montserrat" pitchFamily="2" charset="77"/>
                <a:sym typeface="Montserrat Medium"/>
              </a:rPr>
              <a:t>– Katrine, Faglig leder Vinklen Fælles</a:t>
            </a:r>
            <a:endParaRPr lang="da-DK" sz="1600" dirty="0">
              <a:latin typeface="Montserrat" pitchFamily="2" charset="77"/>
            </a:endParaRPr>
          </a:p>
        </p:txBody>
      </p:sp>
      <p:sp>
        <p:nvSpPr>
          <p:cNvPr id="4" name="Tekstfelt 3">
            <a:extLst>
              <a:ext uri="{FF2B5EF4-FFF2-40B4-BE49-F238E27FC236}">
                <a16:creationId xmlns:a16="http://schemas.microsoft.com/office/drawing/2014/main" id="{0A98551E-ABAB-9FB3-4D34-157A57424AC3}"/>
              </a:ext>
            </a:extLst>
          </p:cNvPr>
          <p:cNvSpPr txBox="1"/>
          <p:nvPr/>
        </p:nvSpPr>
        <p:spPr>
          <a:xfrm>
            <a:off x="6347915" y="1400783"/>
            <a:ext cx="5399147" cy="2663743"/>
          </a:xfrm>
          <a:prstGeom prst="rect">
            <a:avLst/>
          </a:prstGeom>
          <a:noFill/>
        </p:spPr>
        <p:txBody>
          <a:bodyPr wrap="square" rtlCol="0">
            <a:spAutoFit/>
          </a:bodyPr>
          <a:lstStyle/>
          <a:p>
            <a:pPr>
              <a:lnSpc>
                <a:spcPct val="130000"/>
              </a:lnSpc>
            </a:pPr>
            <a:r>
              <a:rPr lang="da-DK" b="1" dirty="0">
                <a:solidFill>
                  <a:srgbClr val="480062"/>
                </a:solidFill>
                <a:latin typeface="Montserrat SemiBold" pitchFamily="2" charset="77"/>
                <a:sym typeface="Montserrat Medium"/>
              </a:rPr>
              <a:t>Vær opmærksom på forsikring</a:t>
            </a:r>
          </a:p>
          <a:p>
            <a:pPr marL="285750" indent="-285750">
              <a:lnSpc>
                <a:spcPct val="130000"/>
              </a:lnSpc>
              <a:buFont typeface="Arial" panose="020B0604020202020204" pitchFamily="34" charset="0"/>
              <a:buChar char="•"/>
            </a:pPr>
            <a:r>
              <a:rPr lang="da-DK" sz="1600" kern="100" dirty="0">
                <a:solidFill>
                  <a:srgbClr val="480062"/>
                </a:solidFill>
                <a:effectLst/>
                <a:latin typeface="Montserrat" pitchFamily="2" charset="77"/>
                <a:ea typeface="Times New Roman" panose="02020603050405020304" pitchFamily="18" charset="0"/>
                <a:cs typeface="Calibri" panose="020F0502020204030204" pitchFamily="34" charset="0"/>
              </a:rPr>
              <a:t>Har kommunen tegnet en ansvars- ulykkesforsikring for frivillige i kommunen?</a:t>
            </a:r>
            <a:endParaRPr lang="da-DK" sz="1600" kern="100" dirty="0">
              <a:solidFill>
                <a:srgbClr val="480062"/>
              </a:solidFill>
              <a:latin typeface="Montserrat" pitchFamily="2" charset="77"/>
              <a:ea typeface="Times New Roman" panose="02020603050405020304" pitchFamily="18" charset="0"/>
              <a:cs typeface="Times New Roman" panose="02020603050405020304" pitchFamily="18" charset="0"/>
            </a:endParaRPr>
          </a:p>
          <a:p>
            <a:pPr marL="285750" indent="-285750">
              <a:lnSpc>
                <a:spcPct val="130000"/>
              </a:lnSpc>
              <a:buFont typeface="Arial" panose="020B0604020202020204" pitchFamily="34" charset="0"/>
              <a:buChar char="•"/>
            </a:pPr>
            <a:r>
              <a:rPr lang="da-DK" sz="1600" kern="100" dirty="0">
                <a:solidFill>
                  <a:srgbClr val="480062"/>
                </a:solidFill>
                <a:effectLst/>
                <a:latin typeface="Montserrat" pitchFamily="2" charset="77"/>
                <a:ea typeface="Times New Roman" panose="02020603050405020304" pitchFamily="18" charset="0"/>
                <a:cs typeface="Calibri" panose="020F0502020204030204" pitchFamily="34" charset="0"/>
              </a:rPr>
              <a:t>Er de frivillige omfattet </a:t>
            </a:r>
            <a:r>
              <a:rPr lang="da-DK" sz="1600" kern="100" dirty="0">
                <a:solidFill>
                  <a:srgbClr val="480062"/>
                </a:solidFill>
                <a:latin typeface="Montserrat" pitchFamily="2" charset="77"/>
                <a:ea typeface="Times New Roman" panose="02020603050405020304" pitchFamily="18" charset="0"/>
                <a:cs typeface="Times New Roman" panose="02020603050405020304" pitchFamily="18" charset="0"/>
              </a:rPr>
              <a:t>af </a:t>
            </a:r>
            <a:r>
              <a:rPr lang="da-DK" sz="1600" kern="100" dirty="0">
                <a:solidFill>
                  <a:srgbClr val="480062"/>
                </a:solidFill>
                <a:effectLst/>
                <a:latin typeface="Montserrat" pitchFamily="2" charset="77"/>
                <a:ea typeface="Times New Roman" panose="02020603050405020304" pitchFamily="18" charset="0"/>
                <a:cs typeface="Calibri" panose="020F0502020204030204" pitchFamily="34" charset="0"/>
              </a:rPr>
              <a:t>plejehjemmets arbejdsskadeforsikring?</a:t>
            </a:r>
            <a:endParaRPr lang="da-DK" sz="1600" kern="100" dirty="0">
              <a:solidFill>
                <a:srgbClr val="480062"/>
              </a:solidFill>
              <a:latin typeface="Montserrat" pitchFamily="2" charset="77"/>
              <a:ea typeface="Times New Roman" panose="02020603050405020304" pitchFamily="18" charset="0"/>
              <a:cs typeface="Times New Roman" panose="02020603050405020304" pitchFamily="18" charset="0"/>
            </a:endParaRPr>
          </a:p>
          <a:p>
            <a:pPr marL="285750" indent="-285750">
              <a:lnSpc>
                <a:spcPct val="130000"/>
              </a:lnSpc>
              <a:buFont typeface="Arial" panose="020B0604020202020204" pitchFamily="34" charset="0"/>
              <a:buChar char="•"/>
            </a:pPr>
            <a:r>
              <a:rPr lang="da-DK" sz="1600" kern="100" dirty="0">
                <a:solidFill>
                  <a:srgbClr val="480062"/>
                </a:solidFill>
                <a:effectLst/>
                <a:latin typeface="Montserrat" pitchFamily="2" charset="77"/>
                <a:ea typeface="Times New Roman" panose="02020603050405020304" pitchFamily="18" charset="0"/>
                <a:cs typeface="Calibri" panose="020F0502020204030204" pitchFamily="34" charset="0"/>
              </a:rPr>
              <a:t>Har de frivillige selv ansvar for at have en personlig ansvars-ulykkesforsikring? </a:t>
            </a:r>
            <a:endParaRPr lang="da-DK" sz="1600" kern="100" dirty="0">
              <a:solidFill>
                <a:srgbClr val="480062"/>
              </a:solidFill>
              <a:effectLst/>
              <a:latin typeface="Montserrat" pitchFamily="2" charset="77"/>
              <a:ea typeface="Calibri" panose="020F0502020204030204" pitchFamily="34" charset="0"/>
              <a:cs typeface="Times New Roman" panose="02020603050405020304" pitchFamily="18" charset="0"/>
            </a:endParaRPr>
          </a:p>
          <a:p>
            <a:pPr marL="285750" indent="-285750">
              <a:lnSpc>
                <a:spcPct val="130000"/>
              </a:lnSpc>
              <a:buFont typeface="Arial" panose="020B0604020202020204" pitchFamily="34" charset="0"/>
              <a:buChar char="•"/>
            </a:pPr>
            <a:endParaRPr lang="da-DK" sz="1600" dirty="0">
              <a:solidFill>
                <a:srgbClr val="480062"/>
              </a:solidFill>
              <a:latin typeface="Montserrat" pitchFamily="2" charset="77"/>
              <a:sym typeface="Montserrat Medium"/>
            </a:endParaRP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9251273" cy="892552"/>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Sådan gør du – medarbejder på bosted/aktivitets- </a:t>
            </a:r>
          </a:p>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og netværkstilbud</a:t>
            </a:r>
            <a:endParaRPr lang="da-DK" sz="2600" dirty="0"/>
          </a:p>
        </p:txBody>
      </p:sp>
    </p:spTree>
    <p:extLst>
      <p:ext uri="{BB962C8B-B14F-4D97-AF65-F5344CB8AC3E}">
        <p14:creationId xmlns:p14="http://schemas.microsoft.com/office/powerpoint/2010/main" val="38246648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9" name="Tekstfelt 8">
            <a:extLst>
              <a:ext uri="{FF2B5EF4-FFF2-40B4-BE49-F238E27FC236}">
                <a16:creationId xmlns:a16="http://schemas.microsoft.com/office/drawing/2014/main" id="{FC9B535C-54B7-BD9B-074D-62B7FC452018}"/>
              </a:ext>
            </a:extLst>
          </p:cNvPr>
          <p:cNvSpPr txBox="1"/>
          <p:nvPr/>
        </p:nvSpPr>
        <p:spPr>
          <a:xfrm>
            <a:off x="444943" y="1413428"/>
            <a:ext cx="5280738" cy="4864345"/>
          </a:xfrm>
          <a:prstGeom prst="rect">
            <a:avLst/>
          </a:prstGeom>
          <a:noFill/>
        </p:spPr>
        <p:txBody>
          <a:bodyPr wrap="square" rtlCol="0">
            <a:spAutoFit/>
          </a:bodyPr>
          <a:lstStyle/>
          <a:p>
            <a:pPr marL="0" marR="0" lvl="0" indent="0" algn="l" rtl="0">
              <a:lnSpc>
                <a:spcPct val="130000"/>
              </a:lnSpc>
              <a:spcBef>
                <a:spcPts val="0"/>
              </a:spcBef>
              <a:spcAft>
                <a:spcPts val="0"/>
              </a:spcAft>
              <a:buNone/>
            </a:pPr>
            <a:r>
              <a:rPr lang="da-DK" b="1" dirty="0">
                <a:solidFill>
                  <a:srgbClr val="480062"/>
                </a:solidFill>
                <a:latin typeface="Montserrat SemiBold" pitchFamily="2" charset="77"/>
                <a:ea typeface="Montserrat Medium"/>
                <a:cs typeface="Montserrat Medium"/>
                <a:sym typeface="Montserrat Medium"/>
              </a:rPr>
              <a:t>Rolle og opgaver</a:t>
            </a:r>
            <a:endParaRPr lang="da-DK" b="1" dirty="0">
              <a:solidFill>
                <a:srgbClr val="480062"/>
              </a:solidFill>
              <a:latin typeface="Montserrat SemiBold" pitchFamily="2" charset="77"/>
              <a:ea typeface="Montserrat Light"/>
              <a:cs typeface="Montserrat Light"/>
              <a:sym typeface="Montserrat Light"/>
            </a:endParaRP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ea typeface="Montserrat Light"/>
                <a:cs typeface="Montserrat Light"/>
                <a:sym typeface="Montserrat Light"/>
              </a:rPr>
              <a:t>Finder aktiviteter og frivilligopgaver, der egner sig til opgaven som aktivitetsven og én til én-ven – se slide 28 eksempel på ugeskema </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sym typeface="Montserrat Light"/>
              </a:rPr>
              <a:t>Tager imod den frivillige </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sym typeface="Montserrat Light"/>
              </a:rPr>
              <a:t>Aftaler, hvem den frivillige kan gå til, hvor man hænger sin jakke, hvad gør man ved sygdom og andre praktiske ting</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sym typeface="Montserrat Light"/>
              </a:rPr>
              <a:t>Orienterer resten af personalet og ikke mindst beboerne om, at den frivillige er en del af huset</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sym typeface="Montserrat Light"/>
              </a:rPr>
              <a:t>Afsætter tid til samtaler med den frivillige både på dagen, når den frivillige kommer og løbende</a:t>
            </a:r>
          </a:p>
          <a:p>
            <a:pPr marL="285750" marR="0" lvl="0" indent="-285750" algn="l" rtl="0">
              <a:lnSpc>
                <a:spcPct val="130000"/>
              </a:lnSpc>
              <a:spcBef>
                <a:spcPts val="0"/>
              </a:spcBef>
              <a:spcAft>
                <a:spcPts val="0"/>
              </a:spcAft>
              <a:buFont typeface="Arial" panose="020B0604020202020204" pitchFamily="34" charset="0"/>
              <a:buChar char="•"/>
            </a:pPr>
            <a:r>
              <a:rPr lang="da-DK" sz="1600" dirty="0">
                <a:solidFill>
                  <a:srgbClr val="480062"/>
                </a:solidFill>
                <a:latin typeface="Montserrat" pitchFamily="2" charset="77"/>
                <a:sym typeface="Montserrat Light"/>
              </a:rPr>
              <a:t>Bidrager til justering af indsatsen særligt i opstarten</a:t>
            </a:r>
            <a:endParaRPr lang="da-DK" sz="1600" dirty="0">
              <a:solidFill>
                <a:srgbClr val="480062"/>
              </a:solidFill>
              <a:latin typeface="Montserrat" pitchFamily="2" charset="77"/>
              <a:ea typeface="Montserrat Light"/>
              <a:cs typeface="Montserrat Light"/>
              <a:sym typeface="Montserrat Light"/>
            </a:endParaRPr>
          </a:p>
        </p:txBody>
      </p:sp>
      <p:sp>
        <p:nvSpPr>
          <p:cNvPr id="4" name="Tekstfelt 3">
            <a:extLst>
              <a:ext uri="{FF2B5EF4-FFF2-40B4-BE49-F238E27FC236}">
                <a16:creationId xmlns:a16="http://schemas.microsoft.com/office/drawing/2014/main" id="{0A98551E-ABAB-9FB3-4D34-157A57424AC3}"/>
              </a:ext>
            </a:extLst>
          </p:cNvPr>
          <p:cNvSpPr txBox="1"/>
          <p:nvPr/>
        </p:nvSpPr>
        <p:spPr>
          <a:xfrm>
            <a:off x="6347915" y="1400783"/>
            <a:ext cx="5399147" cy="1023293"/>
          </a:xfrm>
          <a:prstGeom prst="rect">
            <a:avLst/>
          </a:prstGeom>
          <a:noFill/>
        </p:spPr>
        <p:txBody>
          <a:bodyPr wrap="square" rtlCol="0">
            <a:spAutoFit/>
          </a:bodyPr>
          <a:lstStyle/>
          <a:p>
            <a:pPr marL="0" marR="0" lvl="0" indent="0" algn="l" rtl="0">
              <a:lnSpc>
                <a:spcPct val="130000"/>
              </a:lnSpc>
              <a:spcBef>
                <a:spcPts val="0"/>
              </a:spcBef>
              <a:spcAft>
                <a:spcPts val="0"/>
              </a:spcAft>
              <a:buNone/>
            </a:pPr>
            <a:r>
              <a:rPr lang="da-DK" sz="1600" dirty="0">
                <a:solidFill>
                  <a:srgbClr val="480062"/>
                </a:solidFill>
                <a:latin typeface="Montserrat" pitchFamily="2" charset="77"/>
                <a:ea typeface="Montserrat Light"/>
                <a:cs typeface="Montserrat Light"/>
                <a:sym typeface="Montserrat Light"/>
              </a:rPr>
              <a:t>Erfaringen er, at det typisk er aktivitets- og frivilligkoordinatoren på plejehjemmet, der står for samarbejdet og kontakten til den frivillige.</a:t>
            </a: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9251273"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Sådan gør du – medarbejder på plejehjem</a:t>
            </a:r>
            <a:endParaRPr lang="da-DK" sz="2600" dirty="0"/>
          </a:p>
        </p:txBody>
      </p:sp>
      <p:pic>
        <p:nvPicPr>
          <p:cNvPr id="3" name="Billede 2" descr="Et billede, der indeholder tegneserie, clipart, tegning, kunst&#10;&#10;Automatisk genereret beskrivelse">
            <a:extLst>
              <a:ext uri="{FF2B5EF4-FFF2-40B4-BE49-F238E27FC236}">
                <a16:creationId xmlns:a16="http://schemas.microsoft.com/office/drawing/2014/main" id="{8F63FB39-C9E7-9D28-A605-089F052867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6321" y="2742944"/>
            <a:ext cx="4297932" cy="3534829"/>
          </a:xfrm>
          <a:prstGeom prst="rect">
            <a:avLst/>
          </a:prstGeom>
        </p:spPr>
      </p:pic>
    </p:spTree>
    <p:extLst>
      <p:ext uri="{BB962C8B-B14F-4D97-AF65-F5344CB8AC3E}">
        <p14:creationId xmlns:p14="http://schemas.microsoft.com/office/powerpoint/2010/main" val="25863767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grpSp>
        <p:nvGrpSpPr>
          <p:cNvPr id="35" name="Gruppe 34">
            <a:extLst>
              <a:ext uri="{FF2B5EF4-FFF2-40B4-BE49-F238E27FC236}">
                <a16:creationId xmlns:a16="http://schemas.microsoft.com/office/drawing/2014/main" id="{8F33E81E-F08A-1029-6146-B00DE53AD874}"/>
              </a:ext>
            </a:extLst>
          </p:cNvPr>
          <p:cNvGrpSpPr/>
          <p:nvPr/>
        </p:nvGrpSpPr>
        <p:grpSpPr>
          <a:xfrm>
            <a:off x="439642" y="1220567"/>
            <a:ext cx="1728932" cy="1728932"/>
            <a:chOff x="439642" y="1220567"/>
            <a:chExt cx="1728932" cy="1728932"/>
          </a:xfrm>
        </p:grpSpPr>
        <p:pic>
          <p:nvPicPr>
            <p:cNvPr id="7" name="Billede 6">
              <a:extLst>
                <a:ext uri="{FF2B5EF4-FFF2-40B4-BE49-F238E27FC236}">
                  <a16:creationId xmlns:a16="http://schemas.microsoft.com/office/drawing/2014/main" id="{751A30AE-37BD-EC8C-FEF4-354371959C75}"/>
                </a:ext>
              </a:extLst>
            </p:cNvPr>
            <p:cNvPicPr>
              <a:picLocks noChangeAspect="1"/>
            </p:cNvPicPr>
            <p:nvPr/>
          </p:nvPicPr>
          <p:blipFill>
            <a:blip r:embed="rId2"/>
            <a:stretch>
              <a:fillRect/>
            </a:stretch>
          </p:blipFill>
          <p:spPr>
            <a:xfrm rot="12814819" flipV="1">
              <a:off x="584185" y="1456309"/>
              <a:ext cx="1478313" cy="1272243"/>
            </a:xfrm>
            <a:prstGeom prst="rect">
              <a:avLst/>
            </a:prstGeom>
          </p:spPr>
        </p:pic>
        <p:pic>
          <p:nvPicPr>
            <p:cNvPr id="33" name="Billede 32" descr="Et billede, der indeholder Grafik, kunst, design&#10;&#10;Automatisk genereret beskrivelse">
              <a:extLst>
                <a:ext uri="{FF2B5EF4-FFF2-40B4-BE49-F238E27FC236}">
                  <a16:creationId xmlns:a16="http://schemas.microsoft.com/office/drawing/2014/main" id="{1AD98C74-6D4D-98F8-8FFD-5B89689028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642" y="1220567"/>
              <a:ext cx="1728932" cy="1728932"/>
            </a:xfrm>
            <a:prstGeom prst="rect">
              <a:avLst/>
            </a:prstGeom>
          </p:spPr>
        </p:pic>
      </p:grpSp>
      <p:grpSp>
        <p:nvGrpSpPr>
          <p:cNvPr id="39" name="Gruppe 38">
            <a:extLst>
              <a:ext uri="{FF2B5EF4-FFF2-40B4-BE49-F238E27FC236}">
                <a16:creationId xmlns:a16="http://schemas.microsoft.com/office/drawing/2014/main" id="{81FE6262-3870-CE87-6664-BA782EE5ADB6}"/>
              </a:ext>
            </a:extLst>
          </p:cNvPr>
          <p:cNvGrpSpPr/>
          <p:nvPr/>
        </p:nvGrpSpPr>
        <p:grpSpPr>
          <a:xfrm>
            <a:off x="7739485" y="1334894"/>
            <a:ext cx="1384313" cy="1384313"/>
            <a:chOff x="5736283" y="1556722"/>
            <a:chExt cx="1649092" cy="1649092"/>
          </a:xfrm>
        </p:grpSpPr>
        <p:pic>
          <p:nvPicPr>
            <p:cNvPr id="26" name="Billede 25">
              <a:extLst>
                <a:ext uri="{FF2B5EF4-FFF2-40B4-BE49-F238E27FC236}">
                  <a16:creationId xmlns:a16="http://schemas.microsoft.com/office/drawing/2014/main" id="{79C20526-AFC3-0832-9B33-1924ED86447B}"/>
                </a:ext>
              </a:extLst>
            </p:cNvPr>
            <p:cNvPicPr>
              <a:picLocks noChangeAspect="1"/>
            </p:cNvPicPr>
            <p:nvPr/>
          </p:nvPicPr>
          <p:blipFill>
            <a:blip r:embed="rId4"/>
            <a:stretch>
              <a:fillRect/>
            </a:stretch>
          </p:blipFill>
          <p:spPr>
            <a:xfrm rot="17514096">
              <a:off x="5824510" y="1591287"/>
              <a:ext cx="1448234" cy="1598426"/>
            </a:xfrm>
            <a:prstGeom prst="rect">
              <a:avLst/>
            </a:prstGeom>
          </p:spPr>
        </p:pic>
        <p:pic>
          <p:nvPicPr>
            <p:cNvPr id="32" name="Billede 31" descr="Et billede, der indeholder viol, Grafik, Syren/lyslilla, design&#10;&#10;Automatisk genereret beskrivelse">
              <a:extLst>
                <a:ext uri="{FF2B5EF4-FFF2-40B4-BE49-F238E27FC236}">
                  <a16:creationId xmlns:a16="http://schemas.microsoft.com/office/drawing/2014/main" id="{C4A8E2BF-96D2-865E-50EF-46F44700F7B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36283" y="1556722"/>
              <a:ext cx="1649092" cy="1649092"/>
            </a:xfrm>
            <a:prstGeom prst="rect">
              <a:avLst/>
            </a:prstGeom>
          </p:spPr>
        </p:pic>
      </p:grpSp>
      <p:grpSp>
        <p:nvGrpSpPr>
          <p:cNvPr id="38" name="Gruppe 37">
            <a:extLst>
              <a:ext uri="{FF2B5EF4-FFF2-40B4-BE49-F238E27FC236}">
                <a16:creationId xmlns:a16="http://schemas.microsoft.com/office/drawing/2014/main" id="{FB8B0830-1D36-C5BC-7843-D2B96B994E62}"/>
              </a:ext>
            </a:extLst>
          </p:cNvPr>
          <p:cNvGrpSpPr/>
          <p:nvPr/>
        </p:nvGrpSpPr>
        <p:grpSpPr>
          <a:xfrm>
            <a:off x="10116699" y="1374314"/>
            <a:ext cx="1453719" cy="1453719"/>
            <a:chOff x="9013949" y="1522854"/>
            <a:chExt cx="1731773" cy="1731773"/>
          </a:xfrm>
        </p:grpSpPr>
        <p:pic>
          <p:nvPicPr>
            <p:cNvPr id="25" name="Billede 24">
              <a:extLst>
                <a:ext uri="{FF2B5EF4-FFF2-40B4-BE49-F238E27FC236}">
                  <a16:creationId xmlns:a16="http://schemas.microsoft.com/office/drawing/2014/main" id="{37F1B99D-90B5-E8C4-2FDA-3BCC4FAE31A1}"/>
                </a:ext>
              </a:extLst>
            </p:cNvPr>
            <p:cNvPicPr>
              <a:picLocks noChangeAspect="1"/>
            </p:cNvPicPr>
            <p:nvPr/>
          </p:nvPicPr>
          <p:blipFill>
            <a:blip r:embed="rId6"/>
            <a:stretch>
              <a:fillRect/>
            </a:stretch>
          </p:blipFill>
          <p:spPr>
            <a:xfrm>
              <a:off x="9044050" y="1582122"/>
              <a:ext cx="1697908" cy="1504475"/>
            </a:xfrm>
            <a:prstGeom prst="rect">
              <a:avLst/>
            </a:prstGeom>
          </p:spPr>
        </p:pic>
        <p:pic>
          <p:nvPicPr>
            <p:cNvPr id="30" name="Billede 29" descr="Et billede, der indeholder Grafik, Børnekunst, kunst&#10;&#10;Automatisk genereret beskrivelse">
              <a:extLst>
                <a:ext uri="{FF2B5EF4-FFF2-40B4-BE49-F238E27FC236}">
                  <a16:creationId xmlns:a16="http://schemas.microsoft.com/office/drawing/2014/main" id="{06C6F6A8-8841-32C8-5F9D-C65535B9C43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013949" y="1522854"/>
              <a:ext cx="1731773" cy="1731773"/>
            </a:xfrm>
            <a:prstGeom prst="rect">
              <a:avLst/>
            </a:prstGeom>
          </p:spPr>
        </p:pic>
      </p:grpSp>
      <p:grpSp>
        <p:nvGrpSpPr>
          <p:cNvPr id="40" name="Gruppe 39">
            <a:extLst>
              <a:ext uri="{FF2B5EF4-FFF2-40B4-BE49-F238E27FC236}">
                <a16:creationId xmlns:a16="http://schemas.microsoft.com/office/drawing/2014/main" id="{57CD4077-C2ED-0356-B205-B87F6C30A71E}"/>
              </a:ext>
            </a:extLst>
          </p:cNvPr>
          <p:cNvGrpSpPr/>
          <p:nvPr/>
        </p:nvGrpSpPr>
        <p:grpSpPr>
          <a:xfrm>
            <a:off x="5264591" y="1447569"/>
            <a:ext cx="1478313" cy="1477782"/>
            <a:chOff x="3254006" y="1596637"/>
            <a:chExt cx="1761072" cy="1760440"/>
          </a:xfrm>
        </p:grpSpPr>
        <p:pic>
          <p:nvPicPr>
            <p:cNvPr id="24" name="Billede 23">
              <a:extLst>
                <a:ext uri="{FF2B5EF4-FFF2-40B4-BE49-F238E27FC236}">
                  <a16:creationId xmlns:a16="http://schemas.microsoft.com/office/drawing/2014/main" id="{540AB6CE-245B-8CA9-1E04-0BDA4F674879}"/>
                </a:ext>
              </a:extLst>
            </p:cNvPr>
            <p:cNvPicPr>
              <a:picLocks noChangeAspect="1"/>
            </p:cNvPicPr>
            <p:nvPr/>
          </p:nvPicPr>
          <p:blipFill>
            <a:blip r:embed="rId2"/>
            <a:stretch>
              <a:fillRect/>
            </a:stretch>
          </p:blipFill>
          <p:spPr>
            <a:xfrm rot="19305747">
              <a:off x="3254006" y="1596637"/>
              <a:ext cx="1761072" cy="1458688"/>
            </a:xfrm>
            <a:prstGeom prst="rect">
              <a:avLst/>
            </a:prstGeom>
          </p:spPr>
        </p:pic>
        <p:pic>
          <p:nvPicPr>
            <p:cNvPr id="34" name="Billede 33" descr="Et billede, der indeholder Grafik, kunst&#10;&#10;Automatisk genereret beskrivelse">
              <a:extLst>
                <a:ext uri="{FF2B5EF4-FFF2-40B4-BE49-F238E27FC236}">
                  <a16:creationId xmlns:a16="http://schemas.microsoft.com/office/drawing/2014/main" id="{8C723C26-E8E9-09AB-A858-5B37A64AF06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009226">
              <a:off x="3260200" y="1625303"/>
              <a:ext cx="1731773" cy="1731773"/>
            </a:xfrm>
            <a:prstGeom prst="rect">
              <a:avLst/>
            </a:prstGeom>
          </p:spPr>
        </p:pic>
      </p:grpSp>
      <p:grpSp>
        <p:nvGrpSpPr>
          <p:cNvPr id="41" name="Gruppe 40">
            <a:extLst>
              <a:ext uri="{FF2B5EF4-FFF2-40B4-BE49-F238E27FC236}">
                <a16:creationId xmlns:a16="http://schemas.microsoft.com/office/drawing/2014/main" id="{56DE63B6-8146-7D85-9DD4-7F2439B047D3}"/>
              </a:ext>
            </a:extLst>
          </p:cNvPr>
          <p:cNvGrpSpPr/>
          <p:nvPr/>
        </p:nvGrpSpPr>
        <p:grpSpPr>
          <a:xfrm>
            <a:off x="2860535" y="1262642"/>
            <a:ext cx="1453719" cy="1453719"/>
            <a:chOff x="688994" y="1433122"/>
            <a:chExt cx="1731773" cy="1731773"/>
          </a:xfrm>
        </p:grpSpPr>
        <p:pic>
          <p:nvPicPr>
            <p:cNvPr id="23" name="Billede 22">
              <a:extLst>
                <a:ext uri="{FF2B5EF4-FFF2-40B4-BE49-F238E27FC236}">
                  <a16:creationId xmlns:a16="http://schemas.microsoft.com/office/drawing/2014/main" id="{91998597-90D9-9016-9E61-38D6456E8274}"/>
                </a:ext>
              </a:extLst>
            </p:cNvPr>
            <p:cNvPicPr>
              <a:picLocks noChangeAspect="1"/>
            </p:cNvPicPr>
            <p:nvPr/>
          </p:nvPicPr>
          <p:blipFill>
            <a:blip r:embed="rId9"/>
            <a:stretch>
              <a:fillRect/>
            </a:stretch>
          </p:blipFill>
          <p:spPr>
            <a:xfrm rot="20673729">
              <a:off x="771672" y="1583184"/>
              <a:ext cx="1619860" cy="1526686"/>
            </a:xfrm>
            <a:prstGeom prst="rect">
              <a:avLst/>
            </a:prstGeom>
          </p:spPr>
        </p:pic>
        <p:pic>
          <p:nvPicPr>
            <p:cNvPr id="28" name="Billede 27" descr="Et billede, der indeholder Grafik, kunst&#10;&#10;Automatisk genereret beskrivelse">
              <a:extLst>
                <a:ext uri="{FF2B5EF4-FFF2-40B4-BE49-F238E27FC236}">
                  <a16:creationId xmlns:a16="http://schemas.microsoft.com/office/drawing/2014/main" id="{46CB0F1A-F771-375A-0ECA-4B9B74FBE1F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8994" y="1433122"/>
              <a:ext cx="1731773" cy="1731773"/>
            </a:xfrm>
            <a:prstGeom prst="rect">
              <a:avLst/>
            </a:prstGeom>
          </p:spPr>
        </p:pic>
      </p:gr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11"/>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925127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Tidsforbrug ved opstart af forløb  </a:t>
            </a:r>
            <a:endParaRPr lang="da-DK" sz="1800" i="1" dirty="0"/>
          </a:p>
        </p:txBody>
      </p:sp>
      <p:sp>
        <p:nvSpPr>
          <p:cNvPr id="42" name="Tekstfelt 41">
            <a:extLst>
              <a:ext uri="{FF2B5EF4-FFF2-40B4-BE49-F238E27FC236}">
                <a16:creationId xmlns:a16="http://schemas.microsoft.com/office/drawing/2014/main" id="{FCD91AA9-5C53-E667-9595-D7D1240A31E6}"/>
              </a:ext>
            </a:extLst>
          </p:cNvPr>
          <p:cNvSpPr txBox="1"/>
          <p:nvPr/>
        </p:nvSpPr>
        <p:spPr>
          <a:xfrm>
            <a:off x="2319342" y="3353487"/>
            <a:ext cx="2569342" cy="2230932"/>
          </a:xfrm>
          <a:prstGeom prst="rect">
            <a:avLst/>
          </a:prstGeom>
          <a:noFill/>
        </p:spPr>
        <p:txBody>
          <a:bodyPr wrap="square" rtlCol="0">
            <a:spAutoFit/>
          </a:bodyPr>
          <a:lstStyle/>
          <a:p>
            <a:pPr algn="ctr">
              <a:lnSpc>
                <a:spcPct val="130000"/>
              </a:lnSpc>
            </a:pPr>
            <a:r>
              <a:rPr lang="da-DK" sz="1200" b="1" dirty="0">
                <a:solidFill>
                  <a:srgbClr val="480062"/>
                </a:solidFill>
                <a:latin typeface="Montserrat SemiBold" pitchFamily="2" charset="77"/>
                <a:sym typeface="Montserrat Light"/>
              </a:rPr>
              <a:t>Plejehjem</a:t>
            </a:r>
          </a:p>
          <a:p>
            <a:pPr algn="ctr">
              <a:lnSpc>
                <a:spcPct val="130000"/>
              </a:lnSpc>
            </a:pPr>
            <a:r>
              <a:rPr lang="da-DK" sz="1200" dirty="0">
                <a:solidFill>
                  <a:srgbClr val="480062"/>
                </a:solidFill>
                <a:latin typeface="Montserrat" pitchFamily="2" charset="77"/>
                <a:sym typeface="Montserrat Light"/>
              </a:rPr>
              <a:t>Planlægning af dato  1 time</a:t>
            </a:r>
          </a:p>
          <a:p>
            <a:pPr algn="ctr">
              <a:lnSpc>
                <a:spcPct val="130000"/>
              </a:lnSpc>
            </a:pPr>
            <a:r>
              <a:rPr lang="da-DK" sz="1200" dirty="0">
                <a:solidFill>
                  <a:srgbClr val="480062"/>
                </a:solidFill>
                <a:latin typeface="Montserrat" pitchFamily="2" charset="77"/>
                <a:sym typeface="Montserrat Light"/>
              </a:rPr>
              <a:t>Indledende samtale  3 timer</a:t>
            </a:r>
          </a:p>
          <a:p>
            <a:pPr algn="ctr">
              <a:lnSpc>
                <a:spcPct val="130000"/>
              </a:lnSpc>
            </a:pPr>
            <a:endParaRPr lang="da-DK" sz="1200" dirty="0">
              <a:solidFill>
                <a:srgbClr val="480062"/>
              </a:solidFill>
              <a:latin typeface="Montserrat" pitchFamily="2" charset="77"/>
              <a:sym typeface="Montserrat Light"/>
            </a:endParaRPr>
          </a:p>
          <a:p>
            <a:pPr algn="ctr">
              <a:lnSpc>
                <a:spcPct val="130000"/>
              </a:lnSpc>
            </a:pPr>
            <a:r>
              <a:rPr lang="da-DK" sz="1200" b="1" dirty="0">
                <a:solidFill>
                  <a:srgbClr val="480062"/>
                </a:solidFill>
                <a:latin typeface="Montserrat SemiBold" pitchFamily="2" charset="77"/>
                <a:sym typeface="Montserrat Light"/>
              </a:rPr>
              <a:t>Frivillige </a:t>
            </a:r>
          </a:p>
          <a:p>
            <a:pPr algn="ctr">
              <a:lnSpc>
                <a:spcPct val="130000"/>
              </a:lnSpc>
            </a:pPr>
            <a:r>
              <a:rPr lang="da-DK" sz="1200" dirty="0">
                <a:solidFill>
                  <a:srgbClr val="480062"/>
                </a:solidFill>
                <a:latin typeface="Montserrat" pitchFamily="2" charset="77"/>
                <a:sym typeface="Montserrat Light"/>
              </a:rPr>
              <a:t>Indledende samtale 2 timer</a:t>
            </a:r>
          </a:p>
          <a:p>
            <a:pPr algn="ctr">
              <a:lnSpc>
                <a:spcPct val="130000"/>
              </a:lnSpc>
            </a:pPr>
            <a:r>
              <a:rPr lang="da-DK" sz="1200" dirty="0">
                <a:solidFill>
                  <a:srgbClr val="480062"/>
                </a:solidFill>
                <a:latin typeface="Montserrat" pitchFamily="2" charset="77"/>
                <a:sym typeface="Montserrat Light"/>
              </a:rPr>
              <a:t>Transport 2 timer</a:t>
            </a:r>
          </a:p>
          <a:p>
            <a:pPr algn="ctr">
              <a:lnSpc>
                <a:spcPct val="130000"/>
              </a:lnSpc>
            </a:pPr>
            <a:endParaRPr lang="da-DK" sz="1200" dirty="0">
              <a:solidFill>
                <a:srgbClr val="480062"/>
              </a:solidFill>
              <a:latin typeface="Montserrat" pitchFamily="2" charset="77"/>
              <a:sym typeface="Montserrat Light"/>
            </a:endParaRPr>
          </a:p>
          <a:p>
            <a:pPr algn="ctr">
              <a:lnSpc>
                <a:spcPct val="130000"/>
              </a:lnSpc>
            </a:pPr>
            <a:r>
              <a:rPr lang="da-DK" sz="1200" b="1" dirty="0">
                <a:solidFill>
                  <a:srgbClr val="480062"/>
                </a:solidFill>
                <a:latin typeface="Montserrat SemiBold" pitchFamily="2" charset="77"/>
                <a:sym typeface="Montserrat Light"/>
              </a:rPr>
              <a:t>I alt 8 timer</a:t>
            </a:r>
          </a:p>
        </p:txBody>
      </p:sp>
      <p:sp>
        <p:nvSpPr>
          <p:cNvPr id="43" name="Google Shape;184;p9">
            <a:extLst>
              <a:ext uri="{FF2B5EF4-FFF2-40B4-BE49-F238E27FC236}">
                <a16:creationId xmlns:a16="http://schemas.microsoft.com/office/drawing/2014/main" id="{C8A15A8D-3B69-7040-BEBE-D5FAC9D60B35}"/>
              </a:ext>
            </a:extLst>
          </p:cNvPr>
          <p:cNvSpPr txBox="1"/>
          <p:nvPr/>
        </p:nvSpPr>
        <p:spPr>
          <a:xfrm>
            <a:off x="2366188" y="2949499"/>
            <a:ext cx="2477193" cy="33851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a-DK" sz="1600" dirty="0">
                <a:solidFill>
                  <a:srgbClr val="480062"/>
                </a:solidFill>
                <a:latin typeface="Montserrat Medium"/>
                <a:ea typeface="Montserrat Medium"/>
                <a:cs typeface="Montserrat Medium"/>
                <a:sym typeface="Montserrat Medium"/>
              </a:rPr>
              <a:t>Indledende samtale</a:t>
            </a:r>
            <a:endParaRPr sz="1600" dirty="0">
              <a:solidFill>
                <a:schemeClr val="dk1"/>
              </a:solidFill>
              <a:latin typeface="Calibri"/>
              <a:ea typeface="Calibri"/>
              <a:cs typeface="Calibri"/>
              <a:sym typeface="Calibri"/>
            </a:endParaRPr>
          </a:p>
        </p:txBody>
      </p:sp>
      <p:sp>
        <p:nvSpPr>
          <p:cNvPr id="51" name="Tekstfelt 50">
            <a:extLst>
              <a:ext uri="{FF2B5EF4-FFF2-40B4-BE49-F238E27FC236}">
                <a16:creationId xmlns:a16="http://schemas.microsoft.com/office/drawing/2014/main" id="{F723023D-98AB-26B4-A172-EFACE44817BC}"/>
              </a:ext>
            </a:extLst>
          </p:cNvPr>
          <p:cNvSpPr txBox="1"/>
          <p:nvPr/>
        </p:nvSpPr>
        <p:spPr>
          <a:xfrm>
            <a:off x="4854570" y="3353487"/>
            <a:ext cx="2477193" cy="2470997"/>
          </a:xfrm>
          <a:prstGeom prst="rect">
            <a:avLst/>
          </a:prstGeom>
          <a:noFill/>
        </p:spPr>
        <p:txBody>
          <a:bodyPr wrap="square" rtlCol="0">
            <a:spAutoFit/>
          </a:bodyPr>
          <a:lstStyle/>
          <a:p>
            <a:pPr marL="0" marR="0" lvl="0" indent="0" algn="ctr" rtl="0">
              <a:lnSpc>
                <a:spcPct val="130000"/>
              </a:lnSpc>
              <a:spcBef>
                <a:spcPts val="0"/>
              </a:spcBef>
              <a:spcAft>
                <a:spcPts val="0"/>
              </a:spcAft>
              <a:buNone/>
            </a:pPr>
            <a:r>
              <a:rPr lang="da-DK" sz="1200" b="1" dirty="0">
                <a:solidFill>
                  <a:srgbClr val="480062"/>
                </a:solidFill>
                <a:latin typeface="Montserrat SemiBold" pitchFamily="2" charset="77"/>
                <a:sym typeface="Montserrat Light"/>
              </a:rPr>
              <a:t>Plejehjem/frivillige</a:t>
            </a:r>
          </a:p>
          <a:p>
            <a:pPr marL="0" marR="0" lvl="0" indent="0" algn="ctr" rtl="0">
              <a:lnSpc>
                <a:spcPct val="130000"/>
              </a:lnSpc>
              <a:spcBef>
                <a:spcPts val="0"/>
              </a:spcBef>
              <a:spcAft>
                <a:spcPts val="0"/>
              </a:spcAft>
              <a:buNone/>
            </a:pPr>
            <a:r>
              <a:rPr lang="da-DK" sz="1200" dirty="0">
                <a:solidFill>
                  <a:srgbClr val="480062"/>
                </a:solidFill>
                <a:latin typeface="Montserrat" pitchFamily="2" charset="77"/>
                <a:sym typeface="Montserrat Light"/>
              </a:rPr>
              <a:t>Planlægning af mødet  1 time</a:t>
            </a:r>
          </a:p>
          <a:p>
            <a:pPr marL="0" marR="0" lvl="0" indent="0" algn="ctr" rtl="0">
              <a:lnSpc>
                <a:spcPct val="130000"/>
              </a:lnSpc>
              <a:spcBef>
                <a:spcPts val="0"/>
              </a:spcBef>
              <a:spcAft>
                <a:spcPts val="0"/>
              </a:spcAft>
              <a:buNone/>
            </a:pPr>
            <a:r>
              <a:rPr lang="da-DK" sz="1200" dirty="0">
                <a:solidFill>
                  <a:srgbClr val="480062"/>
                </a:solidFill>
                <a:latin typeface="Montserrat" pitchFamily="2" charset="77"/>
                <a:sym typeface="Montserrat Light"/>
              </a:rPr>
              <a:t>Møde og rundvisning 2 timer</a:t>
            </a:r>
          </a:p>
          <a:p>
            <a:pPr marL="0" marR="0" lvl="0" indent="0" algn="ctr" rtl="0">
              <a:lnSpc>
                <a:spcPct val="130000"/>
              </a:lnSpc>
              <a:spcBef>
                <a:spcPts val="0"/>
              </a:spcBef>
              <a:spcAft>
                <a:spcPts val="0"/>
              </a:spcAft>
              <a:buNone/>
            </a:pPr>
            <a:r>
              <a:rPr lang="da-DK" sz="1200" dirty="0">
                <a:solidFill>
                  <a:srgbClr val="480062"/>
                </a:solidFill>
                <a:latin typeface="Montserrat" pitchFamily="2" charset="77"/>
                <a:sym typeface="Montserrat Light"/>
              </a:rPr>
              <a:t>Koordinering opstart 2 timer</a:t>
            </a:r>
          </a:p>
          <a:p>
            <a:pPr marL="0" marR="0" lvl="0" indent="0" algn="ctr" rtl="0">
              <a:lnSpc>
                <a:spcPct val="130000"/>
              </a:lnSpc>
              <a:spcBef>
                <a:spcPts val="0"/>
              </a:spcBef>
              <a:spcAft>
                <a:spcPts val="0"/>
              </a:spcAft>
              <a:buNone/>
            </a:pPr>
            <a:endParaRPr lang="da-DK" sz="1200" dirty="0">
              <a:solidFill>
                <a:srgbClr val="480062"/>
              </a:solidFill>
              <a:latin typeface="Montserrat" pitchFamily="2" charset="77"/>
              <a:sym typeface="Montserrat Light"/>
            </a:endParaRPr>
          </a:p>
          <a:p>
            <a:pPr marL="0" marR="0" lvl="0" indent="0" algn="ctr" rtl="0">
              <a:lnSpc>
                <a:spcPct val="130000"/>
              </a:lnSpc>
              <a:spcBef>
                <a:spcPts val="0"/>
              </a:spcBef>
              <a:spcAft>
                <a:spcPts val="0"/>
              </a:spcAft>
              <a:buNone/>
            </a:pPr>
            <a:r>
              <a:rPr lang="da-DK" sz="1200" b="1" dirty="0">
                <a:solidFill>
                  <a:srgbClr val="480062"/>
                </a:solidFill>
                <a:latin typeface="Montserrat SemiBold" pitchFamily="2" charset="77"/>
                <a:sym typeface="Montserrat Light"/>
              </a:rPr>
              <a:t>Frivillige</a:t>
            </a:r>
          </a:p>
          <a:p>
            <a:pPr marL="0" marR="0" lvl="0" indent="0" algn="ctr" rtl="0">
              <a:lnSpc>
                <a:spcPct val="130000"/>
              </a:lnSpc>
              <a:spcBef>
                <a:spcPts val="0"/>
              </a:spcBef>
              <a:spcAft>
                <a:spcPts val="0"/>
              </a:spcAft>
              <a:buNone/>
            </a:pPr>
            <a:r>
              <a:rPr lang="da-DK" sz="1200" dirty="0">
                <a:solidFill>
                  <a:srgbClr val="480062"/>
                </a:solidFill>
                <a:latin typeface="Montserrat" pitchFamily="2" charset="77"/>
                <a:sym typeface="Montserrat Light"/>
              </a:rPr>
              <a:t>Transport/ rutetræning 2 timer</a:t>
            </a:r>
          </a:p>
          <a:p>
            <a:pPr marL="0" marR="0" lvl="0" indent="0" algn="ctr" rtl="0">
              <a:lnSpc>
                <a:spcPct val="130000"/>
              </a:lnSpc>
              <a:spcBef>
                <a:spcPts val="0"/>
              </a:spcBef>
              <a:spcAft>
                <a:spcPts val="0"/>
              </a:spcAft>
              <a:buNone/>
            </a:pPr>
            <a:endParaRPr lang="da-DK" sz="1200" dirty="0">
              <a:solidFill>
                <a:srgbClr val="480062"/>
              </a:solidFill>
              <a:latin typeface="Montserrat" pitchFamily="2" charset="77"/>
              <a:sym typeface="Montserrat Light"/>
            </a:endParaRPr>
          </a:p>
          <a:p>
            <a:pPr marL="0" marR="0" lvl="0" indent="0" algn="ctr" rtl="0">
              <a:lnSpc>
                <a:spcPct val="130000"/>
              </a:lnSpc>
              <a:spcBef>
                <a:spcPts val="0"/>
              </a:spcBef>
              <a:spcAft>
                <a:spcPts val="0"/>
              </a:spcAft>
              <a:buNone/>
            </a:pPr>
            <a:r>
              <a:rPr lang="da-DK" sz="1200" b="1" dirty="0">
                <a:solidFill>
                  <a:srgbClr val="480062"/>
                </a:solidFill>
                <a:latin typeface="Montserrat SemiBold" pitchFamily="2" charset="77"/>
                <a:sym typeface="Montserrat Light"/>
              </a:rPr>
              <a:t>I alt 7 timer</a:t>
            </a:r>
          </a:p>
        </p:txBody>
      </p:sp>
      <p:sp>
        <p:nvSpPr>
          <p:cNvPr id="52" name="Google Shape;184;p9">
            <a:extLst>
              <a:ext uri="{FF2B5EF4-FFF2-40B4-BE49-F238E27FC236}">
                <a16:creationId xmlns:a16="http://schemas.microsoft.com/office/drawing/2014/main" id="{B856863D-D8C1-BFEF-C949-FAF3FB6107AA}"/>
              </a:ext>
            </a:extLst>
          </p:cNvPr>
          <p:cNvSpPr txBox="1"/>
          <p:nvPr/>
        </p:nvSpPr>
        <p:spPr>
          <a:xfrm>
            <a:off x="4758052" y="2949499"/>
            <a:ext cx="2477193" cy="33851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a-DK" sz="1600" dirty="0">
                <a:solidFill>
                  <a:srgbClr val="480062"/>
                </a:solidFill>
                <a:latin typeface="Montserrat Medium"/>
                <a:ea typeface="Montserrat Medium"/>
                <a:cs typeface="Montserrat Medium"/>
                <a:sym typeface="Montserrat Medium"/>
              </a:rPr>
              <a:t>Første møde</a:t>
            </a:r>
            <a:endParaRPr sz="1600" dirty="0">
              <a:solidFill>
                <a:schemeClr val="dk1"/>
              </a:solidFill>
              <a:latin typeface="Calibri"/>
              <a:ea typeface="Calibri"/>
              <a:cs typeface="Calibri"/>
              <a:sym typeface="Calibri"/>
            </a:endParaRPr>
          </a:p>
        </p:txBody>
      </p:sp>
      <p:sp>
        <p:nvSpPr>
          <p:cNvPr id="53" name="Tekstfelt 52">
            <a:extLst>
              <a:ext uri="{FF2B5EF4-FFF2-40B4-BE49-F238E27FC236}">
                <a16:creationId xmlns:a16="http://schemas.microsoft.com/office/drawing/2014/main" id="{CBF5EF52-D295-D521-ACCD-5947ABA92BCB}"/>
              </a:ext>
            </a:extLst>
          </p:cNvPr>
          <p:cNvSpPr txBox="1"/>
          <p:nvPr/>
        </p:nvSpPr>
        <p:spPr>
          <a:xfrm>
            <a:off x="7218287" y="3353487"/>
            <a:ext cx="2426708" cy="2711063"/>
          </a:xfrm>
          <a:prstGeom prst="rect">
            <a:avLst/>
          </a:prstGeom>
          <a:noFill/>
        </p:spPr>
        <p:txBody>
          <a:bodyPr wrap="square" rtlCol="0">
            <a:spAutoFit/>
          </a:bodyPr>
          <a:lstStyle/>
          <a:p>
            <a:pPr marL="0" marR="0" lvl="0" indent="0" algn="ctr" rtl="0">
              <a:lnSpc>
                <a:spcPct val="130000"/>
              </a:lnSpc>
              <a:spcBef>
                <a:spcPts val="0"/>
              </a:spcBef>
              <a:spcAft>
                <a:spcPts val="0"/>
              </a:spcAft>
              <a:buNone/>
            </a:pPr>
            <a:r>
              <a:rPr lang="da-DK" sz="1200" b="1" dirty="0">
                <a:solidFill>
                  <a:srgbClr val="480062"/>
                </a:solidFill>
                <a:latin typeface="Montserrat SemiBold" pitchFamily="2" charset="77"/>
                <a:ea typeface="Montserrat Light"/>
                <a:cs typeface="Montserrat Light"/>
                <a:sym typeface="Montserrat Light"/>
              </a:rPr>
              <a:t>Frivillige</a:t>
            </a:r>
          </a:p>
          <a:p>
            <a:pPr marL="0" marR="0" lvl="0" indent="0" algn="ctr" rtl="0">
              <a:lnSpc>
                <a:spcPct val="13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Ledsagelse 6 timer </a:t>
            </a:r>
          </a:p>
          <a:p>
            <a:pPr marL="0" marR="0" lvl="0" indent="0" algn="ctr" rtl="0">
              <a:lnSpc>
                <a:spcPct val="13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Transport 4 timer</a:t>
            </a:r>
          </a:p>
          <a:p>
            <a:pPr marL="0" marR="0" lvl="0" indent="0" algn="ctr" rtl="0">
              <a:lnSpc>
                <a:spcPct val="130000"/>
              </a:lnSpc>
              <a:spcBef>
                <a:spcPts val="0"/>
              </a:spcBef>
              <a:spcAft>
                <a:spcPts val="0"/>
              </a:spcAft>
              <a:buNone/>
            </a:pPr>
            <a:endParaRPr lang="da-DK" sz="1200" dirty="0">
              <a:solidFill>
                <a:srgbClr val="480062"/>
              </a:solidFill>
              <a:latin typeface="Montserrat" pitchFamily="2" charset="77"/>
              <a:ea typeface="Montserrat Light"/>
              <a:cs typeface="Montserrat Light"/>
              <a:sym typeface="Montserrat Light"/>
            </a:endParaRPr>
          </a:p>
          <a:p>
            <a:pPr algn="ctr">
              <a:lnSpc>
                <a:spcPct val="130000"/>
              </a:lnSpc>
            </a:pPr>
            <a:r>
              <a:rPr lang="da-DK" sz="1200" b="1" dirty="0">
                <a:solidFill>
                  <a:srgbClr val="480062"/>
                </a:solidFill>
                <a:latin typeface="Montserrat SemiBold" pitchFamily="2" charset="77"/>
                <a:sym typeface="Montserrat Light"/>
              </a:rPr>
              <a:t>Plejehjem/frivillige</a:t>
            </a:r>
            <a:endParaRPr lang="da-DK" sz="1200" b="1" dirty="0">
              <a:solidFill>
                <a:srgbClr val="480062"/>
              </a:solidFill>
              <a:latin typeface="Montserrat SemiBold" pitchFamily="2" charset="77"/>
              <a:ea typeface="Montserrat Light"/>
              <a:cs typeface="Montserrat Light"/>
              <a:sym typeface="Montserrat Light"/>
            </a:endParaRPr>
          </a:p>
          <a:p>
            <a:pPr marL="0" marR="0" lvl="0" indent="0" algn="ctr" rtl="0">
              <a:lnSpc>
                <a:spcPct val="13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Løbende opfølgning og tilpasning - både med frivillig og plejehjem 3 timer</a:t>
            </a:r>
          </a:p>
          <a:p>
            <a:pPr marL="0" marR="0" lvl="0" indent="0" algn="ctr" rtl="0">
              <a:lnSpc>
                <a:spcPct val="130000"/>
              </a:lnSpc>
              <a:spcBef>
                <a:spcPts val="0"/>
              </a:spcBef>
              <a:spcAft>
                <a:spcPts val="0"/>
              </a:spcAft>
              <a:buNone/>
            </a:pPr>
            <a:endParaRPr lang="da-DK" sz="1200" dirty="0">
              <a:solidFill>
                <a:srgbClr val="480062"/>
              </a:solidFill>
              <a:latin typeface="Montserrat" pitchFamily="2" charset="77"/>
              <a:ea typeface="Montserrat Light"/>
              <a:cs typeface="Montserrat Light"/>
              <a:sym typeface="Montserrat Light"/>
            </a:endParaRPr>
          </a:p>
          <a:p>
            <a:pPr marL="0" marR="0" lvl="0" indent="0" algn="ctr" rtl="0">
              <a:lnSpc>
                <a:spcPct val="130000"/>
              </a:lnSpc>
              <a:spcBef>
                <a:spcPts val="0"/>
              </a:spcBef>
              <a:spcAft>
                <a:spcPts val="0"/>
              </a:spcAft>
              <a:buNone/>
            </a:pPr>
            <a:r>
              <a:rPr lang="da-DK" sz="1200" b="1" dirty="0">
                <a:solidFill>
                  <a:srgbClr val="480062"/>
                </a:solidFill>
                <a:latin typeface="Montserrat SemiBold" pitchFamily="2" charset="77"/>
                <a:ea typeface="Montserrat Light"/>
                <a:cs typeface="Montserrat Light"/>
                <a:sym typeface="Montserrat Light"/>
              </a:rPr>
              <a:t>I alt 13 timer</a:t>
            </a:r>
          </a:p>
          <a:p>
            <a:pPr marL="0" marR="0" lvl="0" indent="0" algn="ctr" rtl="0">
              <a:lnSpc>
                <a:spcPct val="130000"/>
              </a:lnSpc>
              <a:spcBef>
                <a:spcPts val="0"/>
              </a:spcBef>
              <a:spcAft>
                <a:spcPts val="0"/>
              </a:spcAft>
              <a:buNone/>
            </a:pPr>
            <a:endParaRPr lang="da-DK" sz="1200" dirty="0">
              <a:solidFill>
                <a:srgbClr val="480062"/>
              </a:solidFill>
              <a:latin typeface="Montserrat" pitchFamily="2" charset="77"/>
              <a:ea typeface="Montserrat Light"/>
              <a:cs typeface="Montserrat Light"/>
              <a:sym typeface="Montserrat Light"/>
            </a:endParaRPr>
          </a:p>
        </p:txBody>
      </p:sp>
      <p:sp>
        <p:nvSpPr>
          <p:cNvPr id="54" name="Google Shape;184;p9">
            <a:extLst>
              <a:ext uri="{FF2B5EF4-FFF2-40B4-BE49-F238E27FC236}">
                <a16:creationId xmlns:a16="http://schemas.microsoft.com/office/drawing/2014/main" id="{5EBC9164-AF75-7698-A9C1-28B9BE9D0CA9}"/>
              </a:ext>
            </a:extLst>
          </p:cNvPr>
          <p:cNvSpPr txBox="1"/>
          <p:nvPr/>
        </p:nvSpPr>
        <p:spPr>
          <a:xfrm>
            <a:off x="7142902" y="2949499"/>
            <a:ext cx="2477193" cy="33851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a-DK" sz="1600" dirty="0">
                <a:solidFill>
                  <a:srgbClr val="480062"/>
                </a:solidFill>
                <a:latin typeface="Montserrat Medium"/>
                <a:ea typeface="Montserrat Medium"/>
                <a:cs typeface="Montserrat Medium"/>
                <a:sym typeface="Montserrat Medium"/>
              </a:rPr>
              <a:t>Prøveperiode</a:t>
            </a:r>
            <a:endParaRPr sz="1600" dirty="0">
              <a:solidFill>
                <a:schemeClr val="dk1"/>
              </a:solidFill>
              <a:latin typeface="Calibri"/>
              <a:ea typeface="Calibri"/>
              <a:cs typeface="Calibri"/>
              <a:sym typeface="Calibri"/>
            </a:endParaRPr>
          </a:p>
        </p:txBody>
      </p:sp>
      <p:sp>
        <p:nvSpPr>
          <p:cNvPr id="55" name="Tekstfelt 54">
            <a:extLst>
              <a:ext uri="{FF2B5EF4-FFF2-40B4-BE49-F238E27FC236}">
                <a16:creationId xmlns:a16="http://schemas.microsoft.com/office/drawing/2014/main" id="{6DE8FEE7-1FC6-EADF-BFC3-C9D07242103C}"/>
              </a:ext>
            </a:extLst>
          </p:cNvPr>
          <p:cNvSpPr txBox="1"/>
          <p:nvPr/>
        </p:nvSpPr>
        <p:spPr>
          <a:xfrm>
            <a:off x="9774844" y="3353487"/>
            <a:ext cx="2122153" cy="2951129"/>
          </a:xfrm>
          <a:prstGeom prst="rect">
            <a:avLst/>
          </a:prstGeom>
          <a:noFill/>
        </p:spPr>
        <p:txBody>
          <a:bodyPr wrap="square" rtlCol="0">
            <a:spAutoFit/>
          </a:bodyPr>
          <a:lstStyle/>
          <a:p>
            <a:pPr algn="ctr">
              <a:lnSpc>
                <a:spcPct val="130000"/>
              </a:lnSpc>
            </a:pPr>
            <a:r>
              <a:rPr lang="da-DK" sz="1200" b="1" dirty="0">
                <a:solidFill>
                  <a:srgbClr val="480062"/>
                </a:solidFill>
                <a:latin typeface="Montserrat SemiBold" pitchFamily="2" charset="77"/>
                <a:sym typeface="Montserrat Light"/>
              </a:rPr>
              <a:t>Plejehjem/frivillige</a:t>
            </a:r>
            <a:endParaRPr lang="da-DK" sz="1200" b="1" dirty="0">
              <a:solidFill>
                <a:srgbClr val="480062"/>
              </a:solidFill>
              <a:latin typeface="Montserrat SemiBold" pitchFamily="2" charset="77"/>
              <a:ea typeface="Montserrat Light"/>
              <a:cs typeface="Montserrat Light"/>
              <a:sym typeface="Montserrat Light"/>
            </a:endParaRPr>
          </a:p>
          <a:p>
            <a:pPr marL="0" marR="0" lvl="0" indent="0" algn="ctr" rtl="0">
              <a:lnSpc>
                <a:spcPct val="13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Løbende opfølgning og konflikthåndtering 2 timer om måneden</a:t>
            </a:r>
          </a:p>
          <a:p>
            <a:pPr marL="0" marR="0" lvl="0" indent="0" algn="ctr" rtl="0">
              <a:lnSpc>
                <a:spcPct val="130000"/>
              </a:lnSpc>
              <a:spcBef>
                <a:spcPts val="0"/>
              </a:spcBef>
              <a:spcAft>
                <a:spcPts val="0"/>
              </a:spcAft>
              <a:buNone/>
            </a:pPr>
            <a:endParaRPr lang="da-DK" sz="1200" dirty="0">
              <a:solidFill>
                <a:srgbClr val="480062"/>
              </a:solidFill>
              <a:latin typeface="Montserrat" pitchFamily="2" charset="77"/>
              <a:ea typeface="Montserrat Light"/>
              <a:cs typeface="Montserrat Light"/>
              <a:sym typeface="Montserrat Light"/>
            </a:endParaRPr>
          </a:p>
          <a:p>
            <a:pPr marL="0" marR="0" lvl="0" indent="0" algn="ctr" rtl="0">
              <a:lnSpc>
                <a:spcPct val="13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Statussamtaler to gange om året 4 timer</a:t>
            </a:r>
          </a:p>
          <a:p>
            <a:pPr marL="0" marR="0" lvl="0" indent="0" algn="ctr" rtl="0">
              <a:lnSpc>
                <a:spcPct val="130000"/>
              </a:lnSpc>
              <a:spcBef>
                <a:spcPts val="0"/>
              </a:spcBef>
              <a:spcAft>
                <a:spcPts val="0"/>
              </a:spcAft>
              <a:buNone/>
            </a:pPr>
            <a:endParaRPr lang="da-DK" sz="1200" dirty="0">
              <a:solidFill>
                <a:srgbClr val="480062"/>
              </a:solidFill>
              <a:latin typeface="Montserrat" pitchFamily="2" charset="77"/>
              <a:ea typeface="Montserrat Light"/>
              <a:cs typeface="Montserrat Light"/>
              <a:sym typeface="Montserrat Light"/>
            </a:endParaRPr>
          </a:p>
          <a:p>
            <a:pPr marL="0" marR="0" lvl="0" indent="0" algn="ctr" rtl="0">
              <a:lnSpc>
                <a:spcPct val="130000"/>
              </a:lnSpc>
              <a:spcBef>
                <a:spcPts val="0"/>
              </a:spcBef>
              <a:spcAft>
                <a:spcPts val="0"/>
              </a:spcAft>
              <a:buNone/>
            </a:pPr>
            <a:r>
              <a:rPr lang="da-DK" sz="1200" b="1" dirty="0">
                <a:solidFill>
                  <a:srgbClr val="480062"/>
                </a:solidFill>
                <a:latin typeface="Montserrat SemiBold" pitchFamily="2" charset="77"/>
                <a:ea typeface="Montserrat Light"/>
                <a:cs typeface="Montserrat Light"/>
                <a:sym typeface="Montserrat Light"/>
              </a:rPr>
              <a:t>I alt 28 timer</a:t>
            </a:r>
          </a:p>
          <a:p>
            <a:pPr marL="0" marR="0" lvl="0" indent="0" algn="ctr" rtl="0">
              <a:lnSpc>
                <a:spcPct val="130000"/>
              </a:lnSpc>
              <a:spcBef>
                <a:spcPts val="0"/>
              </a:spcBef>
              <a:spcAft>
                <a:spcPts val="0"/>
              </a:spcAft>
              <a:buNone/>
            </a:pPr>
            <a:endParaRPr lang="da-DK" sz="1200" dirty="0">
              <a:solidFill>
                <a:srgbClr val="480062"/>
              </a:solidFill>
              <a:latin typeface="Montserrat" pitchFamily="2" charset="77"/>
              <a:ea typeface="Montserrat Light"/>
              <a:cs typeface="Montserrat Light"/>
              <a:sym typeface="Montserrat Light"/>
            </a:endParaRPr>
          </a:p>
          <a:p>
            <a:pPr marL="0" marR="0" lvl="0" indent="0" algn="ctr" rtl="0">
              <a:lnSpc>
                <a:spcPct val="130000"/>
              </a:lnSpc>
              <a:spcBef>
                <a:spcPts val="0"/>
              </a:spcBef>
              <a:spcAft>
                <a:spcPts val="0"/>
              </a:spcAft>
              <a:buNone/>
            </a:pPr>
            <a:r>
              <a:rPr lang="da-DK" sz="1200" b="1" u="sng" dirty="0">
                <a:solidFill>
                  <a:srgbClr val="480062"/>
                </a:solidFill>
                <a:latin typeface="Montserrat SemiBold" pitchFamily="2" charset="77"/>
                <a:ea typeface="Montserrat Light"/>
                <a:cs typeface="Montserrat Light"/>
                <a:sym typeface="Montserrat Light"/>
              </a:rPr>
              <a:t>Totalt 64 timer om året</a:t>
            </a:r>
          </a:p>
          <a:p>
            <a:pPr marL="0" marR="0" lvl="0" indent="0" algn="ctr" rtl="0">
              <a:lnSpc>
                <a:spcPct val="130000"/>
              </a:lnSpc>
              <a:spcBef>
                <a:spcPts val="0"/>
              </a:spcBef>
              <a:spcAft>
                <a:spcPts val="0"/>
              </a:spcAft>
              <a:buNone/>
            </a:pPr>
            <a:endParaRPr lang="da-DK" sz="1200" dirty="0">
              <a:latin typeface="Montserrat" pitchFamily="2" charset="77"/>
            </a:endParaRPr>
          </a:p>
        </p:txBody>
      </p:sp>
      <p:sp>
        <p:nvSpPr>
          <p:cNvPr id="56" name="Google Shape;184;p9">
            <a:extLst>
              <a:ext uri="{FF2B5EF4-FFF2-40B4-BE49-F238E27FC236}">
                <a16:creationId xmlns:a16="http://schemas.microsoft.com/office/drawing/2014/main" id="{7408B219-76FB-6045-9095-EECF86942959}"/>
              </a:ext>
            </a:extLst>
          </p:cNvPr>
          <p:cNvSpPr txBox="1"/>
          <p:nvPr/>
        </p:nvSpPr>
        <p:spPr>
          <a:xfrm>
            <a:off x="9597324" y="2949499"/>
            <a:ext cx="2477193" cy="33851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a-DK" sz="1600" dirty="0">
                <a:solidFill>
                  <a:srgbClr val="480062"/>
                </a:solidFill>
                <a:latin typeface="Montserrat Medium"/>
                <a:ea typeface="Montserrat Medium"/>
                <a:cs typeface="Montserrat Medium"/>
                <a:sym typeface="Montserrat Medium"/>
              </a:rPr>
              <a:t>Fast frivillig</a:t>
            </a:r>
            <a:endParaRPr sz="1600" dirty="0">
              <a:solidFill>
                <a:schemeClr val="dk1"/>
              </a:solidFill>
              <a:latin typeface="Calibri"/>
              <a:ea typeface="Calibri"/>
              <a:cs typeface="Calibri"/>
              <a:sym typeface="Calibri"/>
            </a:endParaRPr>
          </a:p>
        </p:txBody>
      </p:sp>
      <p:sp>
        <p:nvSpPr>
          <p:cNvPr id="27" name="Google Shape;184;p9">
            <a:extLst>
              <a:ext uri="{FF2B5EF4-FFF2-40B4-BE49-F238E27FC236}">
                <a16:creationId xmlns:a16="http://schemas.microsoft.com/office/drawing/2014/main" id="{F6C995D1-F690-8A3D-9023-A1BA0CD242DB}"/>
              </a:ext>
            </a:extLst>
          </p:cNvPr>
          <p:cNvSpPr txBox="1"/>
          <p:nvPr/>
        </p:nvSpPr>
        <p:spPr>
          <a:xfrm>
            <a:off x="65512" y="2949499"/>
            <a:ext cx="2477193" cy="33851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a-DK" sz="1600" dirty="0">
                <a:solidFill>
                  <a:srgbClr val="480062"/>
                </a:solidFill>
                <a:latin typeface="Montserrat Medium"/>
                <a:ea typeface="Montserrat Medium"/>
                <a:cs typeface="Montserrat Medium"/>
                <a:sym typeface="Montserrat Medium"/>
              </a:rPr>
              <a:t>Rekruttering</a:t>
            </a:r>
            <a:endParaRPr sz="1600" dirty="0">
              <a:solidFill>
                <a:schemeClr val="dk1"/>
              </a:solidFill>
              <a:latin typeface="Calibri"/>
              <a:ea typeface="Calibri"/>
              <a:cs typeface="Calibri"/>
              <a:sym typeface="Calibri"/>
            </a:endParaRPr>
          </a:p>
        </p:txBody>
      </p:sp>
      <p:sp>
        <p:nvSpPr>
          <p:cNvPr id="29" name="Tekstfelt 28">
            <a:extLst>
              <a:ext uri="{FF2B5EF4-FFF2-40B4-BE49-F238E27FC236}">
                <a16:creationId xmlns:a16="http://schemas.microsoft.com/office/drawing/2014/main" id="{5984D493-7BFD-3C0F-8B8E-E27E16E3DF43}"/>
              </a:ext>
            </a:extLst>
          </p:cNvPr>
          <p:cNvSpPr txBox="1"/>
          <p:nvPr/>
        </p:nvSpPr>
        <p:spPr>
          <a:xfrm>
            <a:off x="185244" y="3353487"/>
            <a:ext cx="2237729" cy="2290948"/>
          </a:xfrm>
          <a:prstGeom prst="rect">
            <a:avLst/>
          </a:prstGeom>
          <a:noFill/>
        </p:spPr>
        <p:txBody>
          <a:bodyPr wrap="square" rtlCol="0">
            <a:spAutoFit/>
          </a:bodyPr>
          <a:lstStyle/>
          <a:p>
            <a:pPr algn="ctr">
              <a:lnSpc>
                <a:spcPct val="120000"/>
              </a:lnSpc>
            </a:pPr>
            <a:r>
              <a:rPr lang="da-DK" sz="1200" b="1" dirty="0">
                <a:solidFill>
                  <a:srgbClr val="480062"/>
                </a:solidFill>
                <a:latin typeface="Montserrat SemiBold" pitchFamily="2" charset="77"/>
                <a:sym typeface="Montserrat Light"/>
              </a:rPr>
              <a:t>Plejehjem</a:t>
            </a:r>
          </a:p>
          <a:p>
            <a:pPr algn="ctr">
              <a:lnSpc>
                <a:spcPct val="120000"/>
              </a:lnSpc>
            </a:pPr>
            <a:r>
              <a:rPr lang="da-DK" sz="1200" dirty="0">
                <a:solidFill>
                  <a:srgbClr val="480062"/>
                </a:solidFill>
                <a:latin typeface="Montserrat" pitchFamily="2" charset="77"/>
                <a:sym typeface="Montserrat Light"/>
              </a:rPr>
              <a:t>Mailkorrespondance  </a:t>
            </a:r>
          </a:p>
          <a:p>
            <a:pPr algn="ctr">
              <a:lnSpc>
                <a:spcPct val="120000"/>
              </a:lnSpc>
            </a:pPr>
            <a:r>
              <a:rPr lang="da-DK" sz="1200" dirty="0">
                <a:solidFill>
                  <a:srgbClr val="480062"/>
                </a:solidFill>
                <a:latin typeface="Montserrat" pitchFamily="2" charset="77"/>
                <a:sym typeface="Montserrat Light"/>
              </a:rPr>
              <a:t>2 timer</a:t>
            </a:r>
          </a:p>
          <a:p>
            <a:pPr algn="ctr">
              <a:lnSpc>
                <a:spcPct val="120000"/>
              </a:lnSpc>
            </a:pPr>
            <a:endParaRPr lang="da-DK" sz="1200" dirty="0">
              <a:solidFill>
                <a:srgbClr val="480062"/>
              </a:solidFill>
              <a:latin typeface="Montserrat" pitchFamily="2" charset="77"/>
              <a:sym typeface="Montserrat Light"/>
            </a:endParaRPr>
          </a:p>
          <a:p>
            <a:pPr algn="ctr">
              <a:lnSpc>
                <a:spcPct val="120000"/>
              </a:lnSpc>
            </a:pPr>
            <a:r>
              <a:rPr lang="da-DK" sz="1200" b="1" dirty="0">
                <a:solidFill>
                  <a:srgbClr val="480062"/>
                </a:solidFill>
                <a:latin typeface="Montserrat SemiBold" pitchFamily="2" charset="77"/>
                <a:sym typeface="Montserrat Light"/>
              </a:rPr>
              <a:t>Frivillige på bosteder</a:t>
            </a:r>
          </a:p>
          <a:p>
            <a:pPr algn="ctr">
              <a:lnSpc>
                <a:spcPct val="120000"/>
              </a:lnSpc>
            </a:pPr>
            <a:r>
              <a:rPr lang="da-DK" sz="1200" dirty="0">
                <a:solidFill>
                  <a:srgbClr val="480062"/>
                </a:solidFill>
                <a:latin typeface="Montserrat" pitchFamily="2" charset="77"/>
                <a:sym typeface="Montserrat Light"/>
              </a:rPr>
              <a:t>Forberede oplæg 2 timer</a:t>
            </a:r>
          </a:p>
          <a:p>
            <a:pPr algn="ctr">
              <a:lnSpc>
                <a:spcPct val="120000"/>
              </a:lnSpc>
            </a:pPr>
            <a:r>
              <a:rPr lang="da-DK" sz="1200" dirty="0">
                <a:solidFill>
                  <a:srgbClr val="480062"/>
                </a:solidFill>
                <a:latin typeface="Montserrat" pitchFamily="2" charset="77"/>
                <a:sym typeface="Montserrat Light"/>
              </a:rPr>
              <a:t>Oplæg 2 timer</a:t>
            </a:r>
          </a:p>
          <a:p>
            <a:pPr algn="ctr">
              <a:lnSpc>
                <a:spcPct val="120000"/>
              </a:lnSpc>
            </a:pPr>
            <a:r>
              <a:rPr lang="da-DK" sz="1200" dirty="0">
                <a:solidFill>
                  <a:srgbClr val="480062"/>
                </a:solidFill>
                <a:latin typeface="Montserrat" pitchFamily="2" charset="77"/>
                <a:sym typeface="Montserrat Light"/>
              </a:rPr>
              <a:t>Transport 2 timer</a:t>
            </a:r>
          </a:p>
          <a:p>
            <a:pPr algn="ctr">
              <a:lnSpc>
                <a:spcPct val="120000"/>
              </a:lnSpc>
            </a:pPr>
            <a:endParaRPr lang="da-DK" sz="1200" dirty="0">
              <a:solidFill>
                <a:srgbClr val="480062"/>
              </a:solidFill>
              <a:latin typeface="Montserrat" pitchFamily="2" charset="77"/>
              <a:sym typeface="Montserrat Light"/>
            </a:endParaRPr>
          </a:p>
          <a:p>
            <a:pPr algn="ctr">
              <a:lnSpc>
                <a:spcPct val="120000"/>
              </a:lnSpc>
            </a:pPr>
            <a:r>
              <a:rPr lang="da-DK" sz="1200" b="1" dirty="0">
                <a:solidFill>
                  <a:srgbClr val="480062"/>
                </a:solidFill>
                <a:latin typeface="Montserrat SemiBold" pitchFamily="2" charset="77"/>
                <a:sym typeface="Montserrat Light"/>
              </a:rPr>
              <a:t>I alt 8 timer</a:t>
            </a:r>
          </a:p>
        </p:txBody>
      </p:sp>
    </p:spTree>
    <p:extLst>
      <p:ext uri="{BB962C8B-B14F-4D97-AF65-F5344CB8AC3E}">
        <p14:creationId xmlns:p14="http://schemas.microsoft.com/office/powerpoint/2010/main" val="2747978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 4">
            <a:extLst>
              <a:ext uri="{FF2B5EF4-FFF2-40B4-BE49-F238E27FC236}">
                <a16:creationId xmlns:a16="http://schemas.microsoft.com/office/drawing/2014/main" id="{EB114404-DFF5-28C8-3011-3D7035367C71}"/>
              </a:ext>
            </a:extLst>
          </p:cNvPr>
          <p:cNvGraphicFramePr>
            <a:graphicFrameLocks noGrp="1"/>
          </p:cNvGraphicFramePr>
          <p:nvPr>
            <p:ph idx="1"/>
            <p:extLst>
              <p:ext uri="{D42A27DB-BD31-4B8C-83A1-F6EECF244321}">
                <p14:modId xmlns:p14="http://schemas.microsoft.com/office/powerpoint/2010/main" val="2904507487"/>
              </p:ext>
            </p:extLst>
          </p:nvPr>
        </p:nvGraphicFramePr>
        <p:xfrm>
          <a:off x="483905" y="1270769"/>
          <a:ext cx="11224191" cy="5224958"/>
        </p:xfrm>
        <a:graphic>
          <a:graphicData uri="http://schemas.openxmlformats.org/drawingml/2006/table">
            <a:tbl>
              <a:tblPr firstRow="1" bandRow="1">
                <a:tableStyleId>{00A15C55-8517-42AA-B614-E9B94910E393}</a:tableStyleId>
              </a:tblPr>
              <a:tblGrid>
                <a:gridCol w="1888182">
                  <a:extLst>
                    <a:ext uri="{9D8B030D-6E8A-4147-A177-3AD203B41FA5}">
                      <a16:colId xmlns:a16="http://schemas.microsoft.com/office/drawing/2014/main" val="2998054606"/>
                    </a:ext>
                  </a:extLst>
                </a:gridCol>
                <a:gridCol w="3257188">
                  <a:extLst>
                    <a:ext uri="{9D8B030D-6E8A-4147-A177-3AD203B41FA5}">
                      <a16:colId xmlns:a16="http://schemas.microsoft.com/office/drawing/2014/main" val="1380894094"/>
                    </a:ext>
                  </a:extLst>
                </a:gridCol>
                <a:gridCol w="3128963">
                  <a:extLst>
                    <a:ext uri="{9D8B030D-6E8A-4147-A177-3AD203B41FA5}">
                      <a16:colId xmlns:a16="http://schemas.microsoft.com/office/drawing/2014/main" val="419668348"/>
                    </a:ext>
                  </a:extLst>
                </a:gridCol>
                <a:gridCol w="2949858">
                  <a:extLst>
                    <a:ext uri="{9D8B030D-6E8A-4147-A177-3AD203B41FA5}">
                      <a16:colId xmlns:a16="http://schemas.microsoft.com/office/drawing/2014/main" val="2826354420"/>
                    </a:ext>
                  </a:extLst>
                </a:gridCol>
              </a:tblGrid>
              <a:tr h="529454">
                <a:tc>
                  <a:txBody>
                    <a:bodyPr/>
                    <a:lstStyle/>
                    <a:p>
                      <a:pPr algn="l"/>
                      <a:r>
                        <a:rPr lang="da-DK" sz="1400" b="0" i="0" dirty="0">
                          <a:solidFill>
                            <a:srgbClr val="480062"/>
                          </a:solidFill>
                          <a:latin typeface="Montserrat Medium" pitchFamily="2" charset="77"/>
                          <a:cs typeface="Arial" panose="020B0604020202020204" pitchFamily="34" charset="0"/>
                        </a:rPr>
                        <a:t>HVAD</a:t>
                      </a:r>
                    </a:p>
                  </a:txBody>
                  <a:tcPr anchor="ctr">
                    <a:solidFill>
                      <a:srgbClr val="FFA336"/>
                    </a:solidFill>
                  </a:tcPr>
                </a:tc>
                <a:tc>
                  <a:txBody>
                    <a:bodyPr/>
                    <a:lstStyle/>
                    <a:p>
                      <a:pPr algn="l"/>
                      <a:r>
                        <a:rPr lang="da-DK" sz="1400" b="0" i="0" dirty="0">
                          <a:solidFill>
                            <a:srgbClr val="480062"/>
                          </a:solidFill>
                          <a:latin typeface="Montserrat Medium" pitchFamily="2" charset="77"/>
                        </a:rPr>
                        <a:t>HVORDAN</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400" b="0" i="0" dirty="0">
                          <a:solidFill>
                            <a:srgbClr val="480062"/>
                          </a:solidFill>
                          <a:latin typeface="Montserrat Medium" pitchFamily="2" charset="77"/>
                        </a:rPr>
                        <a:t>METODE</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400" b="0" i="0" dirty="0">
                          <a:solidFill>
                            <a:srgbClr val="480062"/>
                          </a:solidFill>
                          <a:latin typeface="Montserrat Medium" pitchFamily="2" charset="77"/>
                        </a:rPr>
                        <a:t>HVEM</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extLst>
                  <a:ext uri="{0D108BD9-81ED-4DB2-BD59-A6C34878D82A}">
                    <a16:rowId xmlns:a16="http://schemas.microsoft.com/office/drawing/2014/main" val="3716997664"/>
                  </a:ext>
                </a:extLst>
              </a:tr>
              <a:tr h="1078871">
                <a:tc>
                  <a:txBody>
                    <a:bodyPr/>
                    <a:lstStyle/>
                    <a:p>
                      <a:r>
                        <a:rPr lang="da-DK" sz="1200" b="0" i="0" dirty="0">
                          <a:solidFill>
                            <a:srgbClr val="480062"/>
                          </a:solidFill>
                          <a:latin typeface="Montserrat Medium" pitchFamily="2" charset="77"/>
                        </a:rPr>
                        <a:t>Rekruttering af frivillige</a:t>
                      </a:r>
                    </a:p>
                    <a:p>
                      <a:endParaRPr lang="da-DK" sz="1200" b="0" i="0" dirty="0">
                        <a:solidFill>
                          <a:srgbClr val="480062"/>
                        </a:solidFill>
                        <a:latin typeface="Montserrat Medium" pitchFamily="2" charset="77"/>
                        <a:cs typeface="Arial" panose="020B0604020202020204" pitchFamily="34" charset="0"/>
                      </a:endParaRPr>
                    </a:p>
                  </a:txBody>
                  <a:tcPr anchor="ctr">
                    <a:solidFill>
                      <a:srgbClr val="FEA337"/>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Invitér til informationsmøde</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Oplæg på bosteder og på netværkstilbud </a:t>
                      </a: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Brug SoMe</a:t>
                      </a:r>
                    </a:p>
                  </a:txBody>
                  <a:tcPr marL="91450" marR="91450" marT="45725" marB="45725" anchor="ctr">
                    <a:solidFill>
                      <a:srgbClr val="FAF2D6"/>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Lav en præsentation med eksempler på opgaver som besøgsven</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Brug også gerne rollemodelfilm  og frivilligportrætterne </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 </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extLst>
                  <a:ext uri="{0D108BD9-81ED-4DB2-BD59-A6C34878D82A}">
                    <a16:rowId xmlns:a16="http://schemas.microsoft.com/office/drawing/2014/main" val="432212436"/>
                  </a:ext>
                </a:extLst>
              </a:tr>
              <a:tr h="1096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200" b="0" i="0" dirty="0">
                          <a:solidFill>
                            <a:srgbClr val="480062"/>
                          </a:solidFill>
                          <a:latin typeface="Montserrat Medium" pitchFamily="2" charset="77"/>
                        </a:rPr>
                        <a:t>Indledende samtale frivillige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200" b="0" i="0" dirty="0">
                        <a:solidFill>
                          <a:srgbClr val="480062"/>
                        </a:solidFill>
                        <a:latin typeface="Montserrat Medium" pitchFamily="2" charset="77"/>
                        <a:cs typeface="Arial" panose="020B0604020202020204" pitchFamily="34" charset="0"/>
                      </a:endParaRPr>
                    </a:p>
                  </a:txBody>
                  <a:tcPr anchor="ctr">
                    <a:solidFill>
                      <a:srgbClr val="FEA337"/>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Invitér til indledende samtale og spørg nysgerrigt ind til motivation, interesser og ønsker.</a:t>
                      </a:r>
                    </a:p>
                  </a:txBody>
                  <a:tcPr marL="91450" marR="91450" marT="45725" marB="45725" anchor="ctr">
                    <a:solidFill>
                      <a:srgbClr val="FFFBED"/>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Anvend skabelon Indledende samtale – se skabelonmappen</a:t>
                      </a: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Sørg for fototilladelse  - se eksempel i skabelonmappen</a:t>
                      </a:r>
                    </a:p>
                  </a:txBody>
                  <a:tcPr marL="91450" marR="91450" marT="45725" marB="45725" anchor="ctr">
                    <a:solidFill>
                      <a:srgbClr val="FFFBED"/>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extLst>
                  <a:ext uri="{0D108BD9-81ED-4DB2-BD59-A6C34878D82A}">
                    <a16:rowId xmlns:a16="http://schemas.microsoft.com/office/drawing/2014/main" val="3769328198"/>
                  </a:ext>
                </a:extLst>
              </a:tr>
              <a:tr h="89590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200" b="0" i="0" dirty="0">
                          <a:solidFill>
                            <a:srgbClr val="480062"/>
                          </a:solidFill>
                          <a:latin typeface="Montserrat Medium" pitchFamily="2" charset="77"/>
                        </a:rPr>
                        <a:t>Rekrutterings af samarbejdspartner</a:t>
                      </a:r>
                      <a:endParaRPr lang="da-DK" sz="1200" b="0" i="0" dirty="0">
                        <a:solidFill>
                          <a:srgbClr val="480062"/>
                        </a:solidFill>
                        <a:latin typeface="Montserrat Medium" pitchFamily="2" charset="77"/>
                        <a:cs typeface="Arial" panose="020B0604020202020204" pitchFamily="34" charset="0"/>
                      </a:endParaRPr>
                    </a:p>
                  </a:txBody>
                  <a:tcPr anchor="ctr">
                    <a:solidFill>
                      <a:srgbClr val="FEA337"/>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Send en mail til leder af plejehjem og fortæl kort om besøgsvennerne.</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Invitér til et uforpligtende møde og bliv klogere på, om der er grobund for et samarbejde</a:t>
                      </a:r>
                    </a:p>
                  </a:txBody>
                  <a:tcPr marL="91450" marR="91450" marT="45725" marB="45725" anchor="ctr">
                    <a:solidFill>
                      <a:srgbClr val="FAF2D6"/>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Send en mail – se eksempel slide 26</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extLst>
                  <a:ext uri="{0D108BD9-81ED-4DB2-BD59-A6C34878D82A}">
                    <a16:rowId xmlns:a16="http://schemas.microsoft.com/office/drawing/2014/main" val="2628102542"/>
                  </a:ext>
                </a:extLst>
              </a:tr>
              <a:tr h="10368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200" b="0" i="0" dirty="0">
                          <a:solidFill>
                            <a:srgbClr val="480062"/>
                          </a:solidFill>
                          <a:latin typeface="Montserrat Medium" pitchFamily="2" charset="77"/>
                        </a:rPr>
                        <a:t>Indledende samtale samarbejdspartner</a:t>
                      </a:r>
                      <a:endParaRPr lang="da-DK" sz="1200" b="0" i="0" dirty="0">
                        <a:solidFill>
                          <a:srgbClr val="480062"/>
                        </a:solidFill>
                        <a:latin typeface="Montserrat Medium" pitchFamily="2" charset="77"/>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200" b="0" i="0" dirty="0">
                        <a:solidFill>
                          <a:srgbClr val="480062"/>
                        </a:solidFill>
                        <a:latin typeface="Montserrat Medium" pitchFamily="2" charset="77"/>
                      </a:endParaRPr>
                    </a:p>
                    <a:p>
                      <a:endParaRPr lang="da-DK" sz="1200" b="0" i="0" dirty="0">
                        <a:solidFill>
                          <a:srgbClr val="480062"/>
                        </a:solidFill>
                        <a:latin typeface="Montserrat Medium" pitchFamily="2" charset="77"/>
                        <a:cs typeface="Arial" panose="020B0604020202020204" pitchFamily="34" charset="0"/>
                      </a:endParaRPr>
                    </a:p>
                  </a:txBody>
                  <a:tcPr anchor="ctr">
                    <a:solidFill>
                      <a:srgbClr val="FEA337"/>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Afdækker aktiviteter og mulige opgave - undersøge mulige match</a:t>
                      </a:r>
                    </a:p>
                  </a:txBody>
                  <a:tcPr marL="91450" marR="91450" marT="45725" marB="45725" anchor="ctr">
                    <a:solidFill>
                      <a:srgbClr val="FFFBED"/>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Fysisk møde på plejehjemmet</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Ugeskema over aktiviteter</a:t>
                      </a:r>
                    </a:p>
                  </a:txBody>
                  <a:tcPr marL="91450" marR="91450" marT="45725" marB="45725" anchor="ctr">
                    <a:solidFill>
                      <a:srgbClr val="FFFBED"/>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a:t>
                      </a:r>
                    </a:p>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endParaRPr lang="da-DK" sz="1200" b="0" i="0" dirty="0">
                        <a:solidFill>
                          <a:srgbClr val="480062"/>
                        </a:solidFill>
                        <a:latin typeface="Montserrat" pitchFamily="2" charset="77"/>
                        <a:ea typeface="Montserrat Light"/>
                        <a:cs typeface="Montserrat Light"/>
                        <a:sym typeface="Montserrat Light"/>
                      </a:endParaRPr>
                    </a:p>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r>
                        <a:rPr lang="da-DK" sz="1200" b="0" i="0" dirty="0">
                          <a:solidFill>
                            <a:srgbClr val="480062"/>
                          </a:solidFill>
                          <a:latin typeface="Montserrat" pitchFamily="2" charset="77"/>
                          <a:ea typeface="Montserrat Light"/>
                          <a:cs typeface="Montserrat Light"/>
                          <a:sym typeface="Montserrat Light"/>
                        </a:rPr>
                        <a:t>Medarbejder og leder fra plejehjem</a:t>
                      </a:r>
                    </a:p>
                  </a:txBody>
                  <a:tcPr marL="91450" marR="91450" marT="45725" marB="45725" anchor="ctr">
                    <a:solidFill>
                      <a:srgbClr val="FFFBED"/>
                    </a:solidFill>
                  </a:tcPr>
                </a:tc>
                <a:extLst>
                  <a:ext uri="{0D108BD9-81ED-4DB2-BD59-A6C34878D82A}">
                    <a16:rowId xmlns:a16="http://schemas.microsoft.com/office/drawing/2014/main" val="3357667798"/>
                  </a:ext>
                </a:extLst>
              </a:tr>
            </a:tbl>
          </a:graphicData>
        </a:graphic>
      </p:graphicFrame>
      <p:pic>
        <p:nvPicPr>
          <p:cNvPr id="7" name="Billede 6" descr="Et billede, der indeholder tekst&#10;&#10;Automatisk genereret beskrivelse">
            <a:extLst>
              <a:ext uri="{FF2B5EF4-FFF2-40B4-BE49-F238E27FC236}">
                <a16:creationId xmlns:a16="http://schemas.microsoft.com/office/drawing/2014/main" id="{089FB514-5D96-B0D3-92AE-2BB30373CC4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8" name="Lige forbindelse 7">
            <a:extLst>
              <a:ext uri="{FF2B5EF4-FFF2-40B4-BE49-F238E27FC236}">
                <a16:creationId xmlns:a16="http://schemas.microsoft.com/office/drawing/2014/main" id="{EBACBEC3-8849-4717-7642-A66341C7EAF6}"/>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9" name="Tekstfelt 8">
            <a:extLst>
              <a:ext uri="{FF2B5EF4-FFF2-40B4-BE49-F238E27FC236}">
                <a16:creationId xmlns:a16="http://schemas.microsoft.com/office/drawing/2014/main" id="{D378C8F1-8A7A-A549-F1EB-D6AADEBE6D36}"/>
              </a:ext>
            </a:extLst>
          </p:cNvPr>
          <p:cNvSpPr txBox="1"/>
          <p:nvPr/>
        </p:nvSpPr>
        <p:spPr>
          <a:xfrm>
            <a:off x="2721412" y="421491"/>
            <a:ext cx="925127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Drejebog – rekruttering og indledende samtale</a:t>
            </a:r>
            <a:endParaRPr lang="da-DK" sz="2600" dirty="0"/>
          </a:p>
        </p:txBody>
      </p:sp>
    </p:spTree>
    <p:extLst>
      <p:ext uri="{BB962C8B-B14F-4D97-AF65-F5344CB8AC3E}">
        <p14:creationId xmlns:p14="http://schemas.microsoft.com/office/powerpoint/2010/main" val="36028835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9" name="Tekstfelt 8">
            <a:extLst>
              <a:ext uri="{FF2B5EF4-FFF2-40B4-BE49-F238E27FC236}">
                <a16:creationId xmlns:a16="http://schemas.microsoft.com/office/drawing/2014/main" id="{FC9B535C-54B7-BD9B-074D-62B7FC452018}"/>
              </a:ext>
            </a:extLst>
          </p:cNvPr>
          <p:cNvSpPr txBox="1"/>
          <p:nvPr/>
        </p:nvSpPr>
        <p:spPr>
          <a:xfrm>
            <a:off x="444943" y="1413428"/>
            <a:ext cx="5280738" cy="4389663"/>
          </a:xfrm>
          <a:prstGeom prst="rect">
            <a:avLst/>
          </a:prstGeom>
          <a:noFill/>
        </p:spPr>
        <p:txBody>
          <a:bodyPr wrap="square" rtlCol="0">
            <a:spAutoFit/>
          </a:bodyPr>
          <a:lstStyle/>
          <a:p>
            <a:pPr marL="0" indent="0">
              <a:lnSpc>
                <a:spcPct val="130000"/>
              </a:lnSpc>
              <a:buNone/>
            </a:pPr>
            <a:r>
              <a:rPr lang="da-DK" u="sng" dirty="0">
                <a:solidFill>
                  <a:srgbClr val="480062"/>
                </a:solidFill>
                <a:latin typeface="Montserrat" pitchFamily="2" charset="77"/>
              </a:rPr>
              <a:t>Grundidéen</a:t>
            </a:r>
          </a:p>
          <a:p>
            <a:pPr marL="0" indent="0">
              <a:lnSpc>
                <a:spcPct val="130000"/>
              </a:lnSpc>
              <a:buNone/>
            </a:pPr>
            <a:endParaRPr lang="da-DK" sz="1600" u="sng" dirty="0">
              <a:solidFill>
                <a:srgbClr val="480062"/>
              </a:solidFill>
              <a:latin typeface="Montserrat" pitchFamily="2" charset="77"/>
            </a:endParaRPr>
          </a:p>
          <a:p>
            <a:pPr marL="0" indent="0">
              <a:lnSpc>
                <a:spcPct val="130000"/>
              </a:lnSpc>
              <a:buNone/>
            </a:pPr>
            <a:r>
              <a:rPr lang="da-DK" sz="1300" b="1" dirty="0">
                <a:solidFill>
                  <a:srgbClr val="480062"/>
                </a:solidFill>
                <a:latin typeface="Montserrat SemiBold" pitchFamily="2" charset="77"/>
                <a:ea typeface="Montserrat Light"/>
                <a:cs typeface="Montserrat Light"/>
                <a:sym typeface="Montserrat Light"/>
              </a:rPr>
              <a:t>Nytænke frivillighedens potentiale </a:t>
            </a:r>
          </a:p>
          <a:p>
            <a:pPr marL="0" indent="0">
              <a:lnSpc>
                <a:spcPct val="130000"/>
              </a:lnSpc>
              <a:buNone/>
            </a:pPr>
            <a:r>
              <a:rPr lang="da-DK" sz="1300" dirty="0">
                <a:solidFill>
                  <a:srgbClr val="480062"/>
                </a:solidFill>
                <a:latin typeface="Montserrat" pitchFamily="2" charset="77"/>
                <a:ea typeface="Montserrat Light"/>
                <a:cs typeface="Montserrat Light"/>
                <a:sym typeface="Montserrat Light"/>
              </a:rPr>
              <a:t>Afprøve forskellige modeller for, hvordan man kan være frivillig besøgsven, når man har et handicap for ældre på plejehjem og andre med handicap på bosted.</a:t>
            </a:r>
          </a:p>
          <a:p>
            <a:pPr marL="0" marR="0" lvl="0" indent="0" algn="l" rtl="0">
              <a:lnSpc>
                <a:spcPct val="130000"/>
              </a:lnSpc>
              <a:spcBef>
                <a:spcPts val="0"/>
              </a:spcBef>
              <a:spcAft>
                <a:spcPts val="0"/>
              </a:spcAft>
              <a:buNone/>
            </a:pPr>
            <a:endParaRPr lang="da-DK" sz="1300" dirty="0">
              <a:solidFill>
                <a:srgbClr val="480062"/>
              </a:solidFill>
              <a:latin typeface="Montserrat" pitchFamily="2" charset="77"/>
              <a:ea typeface="Montserrat Medium"/>
              <a:cs typeface="Montserrat Medium"/>
              <a:sym typeface="Montserrat Medium"/>
            </a:endParaRPr>
          </a:p>
          <a:p>
            <a:pPr marL="0" marR="0" lvl="0" indent="0" algn="l" rtl="0">
              <a:lnSpc>
                <a:spcPct val="130000"/>
              </a:lnSpc>
              <a:spcBef>
                <a:spcPts val="0"/>
              </a:spcBef>
              <a:spcAft>
                <a:spcPts val="0"/>
              </a:spcAft>
              <a:buNone/>
            </a:pPr>
            <a:r>
              <a:rPr lang="da-DK" sz="1300" b="1" dirty="0">
                <a:solidFill>
                  <a:srgbClr val="480062"/>
                </a:solidFill>
                <a:latin typeface="Montserrat SemiBold" pitchFamily="2" charset="77"/>
                <a:ea typeface="Montserrat Medium"/>
                <a:cs typeface="Montserrat Medium"/>
                <a:sym typeface="Montserrat Medium"/>
              </a:rPr>
              <a:t>En del af et lokal fællesskab</a:t>
            </a:r>
          </a:p>
          <a:p>
            <a:pPr marL="0" marR="0" lvl="0" indent="0" algn="l" rtl="0">
              <a:lnSpc>
                <a:spcPct val="130000"/>
              </a:lnSpc>
              <a:spcBef>
                <a:spcPts val="0"/>
              </a:spcBef>
              <a:spcAft>
                <a:spcPts val="0"/>
              </a:spcAft>
              <a:buNone/>
            </a:pPr>
            <a:r>
              <a:rPr lang="da-DK" sz="1300" dirty="0">
                <a:solidFill>
                  <a:srgbClr val="480062"/>
                </a:solidFill>
                <a:latin typeface="Montserrat" pitchFamily="2" charset="77"/>
                <a:ea typeface="Montserrat Light"/>
                <a:cs typeface="Montserrat Light"/>
                <a:sym typeface="Montserrat Light"/>
              </a:rPr>
              <a:t>De frivillige besøgsvenner får mulighed for at blive en del af et lokalt fællesskab samtidig med, at de gør en frivillig indsats.</a:t>
            </a:r>
          </a:p>
          <a:p>
            <a:pPr marL="0" marR="0" lvl="0" indent="0" algn="l" rtl="0">
              <a:lnSpc>
                <a:spcPct val="130000"/>
              </a:lnSpc>
              <a:spcBef>
                <a:spcPts val="0"/>
              </a:spcBef>
              <a:spcAft>
                <a:spcPts val="0"/>
              </a:spcAft>
              <a:buNone/>
            </a:pPr>
            <a:endParaRPr lang="da-DK" sz="1300" dirty="0">
              <a:solidFill>
                <a:srgbClr val="480062"/>
              </a:solidFill>
              <a:latin typeface="Montserrat" pitchFamily="2" charset="77"/>
              <a:ea typeface="Montserrat Light"/>
              <a:cs typeface="Montserrat Light"/>
              <a:sym typeface="Montserrat Light"/>
            </a:endParaRPr>
          </a:p>
          <a:p>
            <a:pPr marL="0" indent="0">
              <a:lnSpc>
                <a:spcPct val="130000"/>
              </a:lnSpc>
              <a:buNone/>
            </a:pPr>
            <a:r>
              <a:rPr lang="da-DK" sz="1300" b="1" dirty="0">
                <a:solidFill>
                  <a:srgbClr val="480062"/>
                </a:solidFill>
                <a:latin typeface="Montserrat SemiBold" pitchFamily="2" charset="77"/>
                <a:ea typeface="Montserrat Medium"/>
                <a:cs typeface="Montserrat Medium"/>
                <a:sym typeface="Montserrat Medium"/>
              </a:rPr>
              <a:t>En meningsfuld hverdag</a:t>
            </a:r>
          </a:p>
          <a:p>
            <a:pPr marL="0" marR="0" lvl="0" indent="0" algn="l" rtl="0">
              <a:lnSpc>
                <a:spcPct val="130000"/>
              </a:lnSpc>
              <a:spcBef>
                <a:spcPts val="0"/>
              </a:spcBef>
              <a:spcAft>
                <a:spcPts val="0"/>
              </a:spcAft>
              <a:buNone/>
            </a:pPr>
            <a:r>
              <a:rPr lang="da-DK" sz="1300" dirty="0">
                <a:solidFill>
                  <a:srgbClr val="480062"/>
                </a:solidFill>
                <a:latin typeface="Montserrat" pitchFamily="2" charset="77"/>
                <a:ea typeface="Montserrat Light"/>
                <a:cs typeface="Montserrat Light"/>
                <a:sym typeface="Montserrat Light"/>
              </a:rPr>
              <a:t>De frivillige besøgsvenners interesser, drømme og kompetencer kommer i spil. De frivillige har indflydelse på og involveres i valg af opgave.</a:t>
            </a:r>
            <a:endParaRPr lang="da-DK" sz="1300" dirty="0">
              <a:solidFill>
                <a:srgbClr val="480062"/>
              </a:solidFill>
              <a:latin typeface="Montserrat" pitchFamily="2" charset="77"/>
            </a:endParaRPr>
          </a:p>
        </p:txBody>
      </p:sp>
      <p:sp>
        <p:nvSpPr>
          <p:cNvPr id="4" name="Tekstfelt 3">
            <a:extLst>
              <a:ext uri="{FF2B5EF4-FFF2-40B4-BE49-F238E27FC236}">
                <a16:creationId xmlns:a16="http://schemas.microsoft.com/office/drawing/2014/main" id="{0A98551E-ABAB-9FB3-4D34-157A57424AC3}"/>
              </a:ext>
            </a:extLst>
          </p:cNvPr>
          <p:cNvSpPr txBox="1"/>
          <p:nvPr/>
        </p:nvSpPr>
        <p:spPr>
          <a:xfrm>
            <a:off x="6347915" y="1400783"/>
            <a:ext cx="5399147" cy="4609723"/>
          </a:xfrm>
          <a:prstGeom prst="rect">
            <a:avLst/>
          </a:prstGeom>
          <a:noFill/>
        </p:spPr>
        <p:txBody>
          <a:bodyPr wrap="square" rtlCol="0">
            <a:spAutoFit/>
          </a:bodyPr>
          <a:lstStyle/>
          <a:p>
            <a:pPr marL="0" indent="0">
              <a:lnSpc>
                <a:spcPct val="130000"/>
              </a:lnSpc>
              <a:buNone/>
            </a:pPr>
            <a:r>
              <a:rPr lang="da-DK" u="sng" dirty="0">
                <a:solidFill>
                  <a:srgbClr val="480062"/>
                </a:solidFill>
                <a:latin typeface="Montserrat" pitchFamily="2" charset="77"/>
              </a:rPr>
              <a:t>Nøgleindsigter</a:t>
            </a:r>
          </a:p>
          <a:p>
            <a:pPr marL="0" indent="0">
              <a:lnSpc>
                <a:spcPct val="130000"/>
              </a:lnSpc>
              <a:buNone/>
            </a:pPr>
            <a:endParaRPr lang="da-DK" sz="1400" u="sng" dirty="0">
              <a:solidFill>
                <a:srgbClr val="480062"/>
              </a:solidFill>
              <a:latin typeface="Montserrat" pitchFamily="2" charset="77"/>
            </a:endParaRPr>
          </a:p>
          <a:p>
            <a:pPr marL="0" indent="0">
              <a:lnSpc>
                <a:spcPct val="130000"/>
              </a:lnSpc>
              <a:buNone/>
            </a:pPr>
            <a:r>
              <a:rPr lang="da-DK" sz="1300" b="1" dirty="0">
                <a:solidFill>
                  <a:srgbClr val="480062"/>
                </a:solidFill>
                <a:latin typeface="Montserrat SemiBold" pitchFamily="2" charset="77"/>
              </a:rPr>
              <a:t>1. Den indledende samtale </a:t>
            </a:r>
            <a:r>
              <a:rPr lang="da-DK" sz="1300" dirty="0">
                <a:solidFill>
                  <a:srgbClr val="480062"/>
                </a:solidFill>
                <a:latin typeface="Montserrat" pitchFamily="2" charset="77"/>
              </a:rPr>
              <a:t>er afgørende for, om der skabes gode match. En nøgleindsigt er at tage afsæt i plejehjemmets aktivitetsskema, når man skal finde en frivilligopgave. På den måde får plejehjemmet løst en opgave, og de frivillige oplever at bidrage og gøre en forskel.</a:t>
            </a:r>
          </a:p>
          <a:p>
            <a:pPr marL="0" indent="0">
              <a:lnSpc>
                <a:spcPct val="130000"/>
              </a:lnSpc>
              <a:buNone/>
            </a:pPr>
            <a:r>
              <a:rPr lang="da-DK" sz="1300" b="1" dirty="0">
                <a:solidFill>
                  <a:srgbClr val="480062"/>
                </a:solidFill>
                <a:latin typeface="Montserrat SemiBold" pitchFamily="2" charset="77"/>
              </a:rPr>
              <a:t>2. Modellen aktivitetsven </a:t>
            </a:r>
            <a:r>
              <a:rPr lang="da-DK" sz="1300" dirty="0">
                <a:solidFill>
                  <a:srgbClr val="480062"/>
                </a:solidFill>
                <a:latin typeface="Montserrat" pitchFamily="2" charset="77"/>
              </a:rPr>
              <a:t>– alene eller som gruppe har i særlig grad vist sig at være en succes - både blandt de frivillige, da den i høj grad kan tilpasses de frivilliges interesser og funktionsniveau, og hos plejehjemmene, der savner og efterspørger den type af frivillige.</a:t>
            </a:r>
          </a:p>
          <a:p>
            <a:pPr marL="0" indent="0">
              <a:lnSpc>
                <a:spcPct val="130000"/>
              </a:lnSpc>
              <a:buNone/>
            </a:pPr>
            <a:r>
              <a:rPr lang="da-DK" sz="1300" b="1" dirty="0">
                <a:solidFill>
                  <a:srgbClr val="480062"/>
                </a:solidFill>
                <a:latin typeface="Montserrat SemiBold" pitchFamily="2" charset="77"/>
              </a:rPr>
              <a:t>3. </a:t>
            </a:r>
            <a:r>
              <a:rPr lang="da-DK" sz="1300" dirty="0">
                <a:solidFill>
                  <a:srgbClr val="480062"/>
                </a:solidFill>
                <a:latin typeface="Montserrat" pitchFamily="2" charset="77"/>
              </a:rPr>
              <a:t>En nøgleindsigt i afprøvningen af modellerne er vigtigheden af </a:t>
            </a:r>
            <a:r>
              <a:rPr lang="da-DK" sz="1300" b="1" dirty="0">
                <a:solidFill>
                  <a:srgbClr val="480062"/>
                </a:solidFill>
                <a:latin typeface="Montserrat SemiBold" pitchFamily="2" charset="77"/>
              </a:rPr>
              <a:t>prøveperioden</a:t>
            </a:r>
            <a:r>
              <a:rPr lang="da-DK" sz="1300" dirty="0">
                <a:solidFill>
                  <a:srgbClr val="480062"/>
                </a:solidFill>
                <a:latin typeface="Montserrat" pitchFamily="2" charset="77"/>
              </a:rPr>
              <a:t>, hvor koordinatoren både støtter den frivillige og plejehjemmet i justeringen og tilpasningen af samarbejdet. Det giver også mulighed for at prøve af, om der er et match, inden samarbejdet sættes i gang. </a:t>
            </a:r>
            <a:endParaRPr lang="da-DK" sz="1300" dirty="0">
              <a:solidFill>
                <a:srgbClr val="480062"/>
              </a:solidFill>
              <a:highlight>
                <a:srgbClr val="FFFF00"/>
              </a:highlight>
              <a:latin typeface="Montserrat" pitchFamily="2" charset="77"/>
            </a:endParaRP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3" y="421491"/>
            <a:ext cx="8401262" cy="492443"/>
          </a:xfrm>
          <a:prstGeom prst="rect">
            <a:avLst/>
          </a:prstGeom>
          <a:noFill/>
        </p:spPr>
        <p:txBody>
          <a:bodyPr wrap="square" rtlCol="0">
            <a:spAutoFit/>
          </a:bodyPr>
          <a:lstStyle/>
          <a:p>
            <a:r>
              <a:rPr lang="da-DK" sz="2600" dirty="0">
                <a:solidFill>
                  <a:srgbClr val="480062"/>
                </a:solidFill>
                <a:latin typeface="Montserrat Alternates Medium" panose="02000505000000020004" pitchFamily="2" charset="77"/>
              </a:rPr>
              <a:t>Grundidéen og nøgleindsigter</a:t>
            </a:r>
          </a:p>
        </p:txBody>
      </p:sp>
    </p:spTree>
    <p:extLst>
      <p:ext uri="{BB962C8B-B14F-4D97-AF65-F5344CB8AC3E}">
        <p14:creationId xmlns:p14="http://schemas.microsoft.com/office/powerpoint/2010/main" val="2953856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 4">
            <a:extLst>
              <a:ext uri="{FF2B5EF4-FFF2-40B4-BE49-F238E27FC236}">
                <a16:creationId xmlns:a16="http://schemas.microsoft.com/office/drawing/2014/main" id="{EB114404-DFF5-28C8-3011-3D7035367C71}"/>
              </a:ext>
            </a:extLst>
          </p:cNvPr>
          <p:cNvGraphicFramePr>
            <a:graphicFrameLocks noGrp="1"/>
          </p:cNvGraphicFramePr>
          <p:nvPr>
            <p:ph idx="1"/>
            <p:extLst>
              <p:ext uri="{D42A27DB-BD31-4B8C-83A1-F6EECF244321}">
                <p14:modId xmlns:p14="http://schemas.microsoft.com/office/powerpoint/2010/main" val="1019703380"/>
              </p:ext>
            </p:extLst>
          </p:nvPr>
        </p:nvGraphicFramePr>
        <p:xfrm>
          <a:off x="483905" y="1270769"/>
          <a:ext cx="11224191" cy="5159378"/>
        </p:xfrm>
        <a:graphic>
          <a:graphicData uri="http://schemas.openxmlformats.org/drawingml/2006/table">
            <a:tbl>
              <a:tblPr firstRow="1" bandRow="1">
                <a:tableStyleId>{00A15C55-8517-42AA-B614-E9B94910E393}</a:tableStyleId>
              </a:tblPr>
              <a:tblGrid>
                <a:gridCol w="1888182">
                  <a:extLst>
                    <a:ext uri="{9D8B030D-6E8A-4147-A177-3AD203B41FA5}">
                      <a16:colId xmlns:a16="http://schemas.microsoft.com/office/drawing/2014/main" val="2998054606"/>
                    </a:ext>
                  </a:extLst>
                </a:gridCol>
                <a:gridCol w="4743088">
                  <a:extLst>
                    <a:ext uri="{9D8B030D-6E8A-4147-A177-3AD203B41FA5}">
                      <a16:colId xmlns:a16="http://schemas.microsoft.com/office/drawing/2014/main" val="1380894094"/>
                    </a:ext>
                  </a:extLst>
                </a:gridCol>
                <a:gridCol w="2932208">
                  <a:extLst>
                    <a:ext uri="{9D8B030D-6E8A-4147-A177-3AD203B41FA5}">
                      <a16:colId xmlns:a16="http://schemas.microsoft.com/office/drawing/2014/main" val="419668348"/>
                    </a:ext>
                  </a:extLst>
                </a:gridCol>
                <a:gridCol w="1660713">
                  <a:extLst>
                    <a:ext uri="{9D8B030D-6E8A-4147-A177-3AD203B41FA5}">
                      <a16:colId xmlns:a16="http://schemas.microsoft.com/office/drawing/2014/main" val="2826354420"/>
                    </a:ext>
                  </a:extLst>
                </a:gridCol>
              </a:tblGrid>
              <a:tr h="529454">
                <a:tc>
                  <a:txBody>
                    <a:bodyPr/>
                    <a:lstStyle/>
                    <a:p>
                      <a:pPr algn="l"/>
                      <a:r>
                        <a:rPr lang="da-DK" sz="1400" b="0" i="0" dirty="0">
                          <a:solidFill>
                            <a:srgbClr val="480062"/>
                          </a:solidFill>
                          <a:latin typeface="Montserrat Medium" pitchFamily="2" charset="77"/>
                          <a:cs typeface="Arial" panose="020B0604020202020204" pitchFamily="34" charset="0"/>
                        </a:rPr>
                        <a:t>HVAD</a:t>
                      </a:r>
                    </a:p>
                  </a:txBody>
                  <a:tcPr anchor="ctr">
                    <a:solidFill>
                      <a:srgbClr val="FFA336"/>
                    </a:solidFill>
                  </a:tcPr>
                </a:tc>
                <a:tc>
                  <a:txBody>
                    <a:bodyPr/>
                    <a:lstStyle/>
                    <a:p>
                      <a:pPr algn="l"/>
                      <a:r>
                        <a:rPr lang="da-DK" sz="1400" b="0" i="0" dirty="0">
                          <a:solidFill>
                            <a:srgbClr val="480062"/>
                          </a:solidFill>
                          <a:latin typeface="Montserrat Medium" pitchFamily="2" charset="77"/>
                        </a:rPr>
                        <a:t>HVORDAN</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400" b="0" i="0" dirty="0">
                          <a:solidFill>
                            <a:srgbClr val="480062"/>
                          </a:solidFill>
                          <a:latin typeface="Montserrat Medium" pitchFamily="2" charset="77"/>
                        </a:rPr>
                        <a:t>METODE</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400" b="0" i="0" dirty="0">
                          <a:solidFill>
                            <a:srgbClr val="480062"/>
                          </a:solidFill>
                          <a:latin typeface="Montserrat Medium" pitchFamily="2" charset="77"/>
                        </a:rPr>
                        <a:t>HVEM</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extLst>
                  <a:ext uri="{0D108BD9-81ED-4DB2-BD59-A6C34878D82A}">
                    <a16:rowId xmlns:a16="http://schemas.microsoft.com/office/drawing/2014/main" val="3716997664"/>
                  </a:ext>
                </a:extLst>
              </a:tr>
              <a:tr h="1078871">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b="0" i="0" dirty="0">
                          <a:solidFill>
                            <a:srgbClr val="480062"/>
                          </a:solidFill>
                          <a:latin typeface="Montserrat Medium" pitchFamily="2" charset="77"/>
                          <a:ea typeface="Montserrat Medium"/>
                          <a:cs typeface="Montserrat Medium"/>
                          <a:sym typeface="Montserrat Medium"/>
                        </a:rPr>
                        <a:t>Interesse- og forventnings-afstemning  frivillig</a:t>
                      </a:r>
                      <a:endParaRPr sz="1200" b="0" i="0" dirty="0">
                        <a:solidFill>
                          <a:srgbClr val="480062"/>
                        </a:solidFill>
                        <a:latin typeface="Montserrat Medium" pitchFamily="2" charset="77"/>
                        <a:ea typeface="Montserrat Medium"/>
                        <a:cs typeface="Montserrat Medium"/>
                        <a:sym typeface="Montserrat Medium"/>
                      </a:endParaRPr>
                    </a:p>
                  </a:txBody>
                  <a:tcPr marL="91450" marR="91450" marT="45725" marB="45725" anchor="ctr">
                    <a:solidFill>
                      <a:srgbClr val="FEA337"/>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Fortæl om plejehjemmet og de konkrete opgaver. Ved interesse: Fortæl om næste skridt og aftal besøg</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1" i="0" dirty="0">
                          <a:solidFill>
                            <a:srgbClr val="480062"/>
                          </a:solidFill>
                          <a:latin typeface="Montserrat SemiBold" pitchFamily="2" charset="77"/>
                          <a:ea typeface="Montserrat Light"/>
                          <a:cs typeface="Montserrat Light"/>
                          <a:sym typeface="Montserrat Light"/>
                        </a:rPr>
                        <a:t>Vigtigt</a:t>
                      </a:r>
                      <a:r>
                        <a:rPr lang="da-DK" sz="1200" b="0" i="0" dirty="0">
                          <a:solidFill>
                            <a:srgbClr val="480062"/>
                          </a:solidFill>
                          <a:latin typeface="Montserrat" pitchFamily="2" charset="77"/>
                          <a:ea typeface="Montserrat Light"/>
                          <a:cs typeface="Montserrat Light"/>
                          <a:sym typeface="Montserrat Light"/>
                        </a:rPr>
                        <a:t> med en blød start dvs. en gang om ugen og få antal timer </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Fysisk møde eller telefonsamtale</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Se frivilligrejsen slide 7</a:t>
                      </a:r>
                    </a:p>
                  </a:txBody>
                  <a:tcPr marL="91450" marR="91450" marT="45725" marB="45725" anchor="ctr">
                    <a:solidFill>
                      <a:srgbClr val="FAF2D6"/>
                    </a:solidFill>
                  </a:tcPr>
                </a:tc>
                <a:tc>
                  <a:txBody>
                    <a:bodyPr/>
                    <a:lstStyle/>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r>
                        <a:rPr lang="da-DK" sz="1200" b="0" i="0" dirty="0">
                          <a:solidFill>
                            <a:srgbClr val="480062"/>
                          </a:solidFill>
                          <a:latin typeface="Montserrat" pitchFamily="2" charset="77"/>
                          <a:ea typeface="Montserrat Light"/>
                          <a:cs typeface="Montserrat Light"/>
                          <a:sym typeface="Montserrat Light"/>
                        </a:rPr>
                        <a:t>Koordinator</a:t>
                      </a:r>
                    </a:p>
                  </a:txBody>
                  <a:tcPr marL="91450" marR="91450" marT="45725" marB="45725" anchor="ctr">
                    <a:solidFill>
                      <a:srgbClr val="FAF2D6"/>
                    </a:solidFill>
                  </a:tcPr>
                </a:tc>
                <a:extLst>
                  <a:ext uri="{0D108BD9-81ED-4DB2-BD59-A6C34878D82A}">
                    <a16:rowId xmlns:a16="http://schemas.microsoft.com/office/drawing/2014/main" val="432212436"/>
                  </a:ext>
                </a:extLst>
              </a:tr>
              <a:tr h="1096200">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b="0" i="0" dirty="0">
                          <a:solidFill>
                            <a:srgbClr val="480062"/>
                          </a:solidFill>
                          <a:latin typeface="Montserrat Medium" pitchFamily="2" charset="77"/>
                          <a:ea typeface="Montserrat Medium"/>
                          <a:cs typeface="Montserrat Medium"/>
                          <a:sym typeface="Montserrat Medium"/>
                        </a:rPr>
                        <a:t>Interesse- og forventnings-afstemning</a:t>
                      </a:r>
                    </a:p>
                    <a:p>
                      <a:pPr marL="0" marR="0" lvl="0" indent="0" algn="l" rtl="0">
                        <a:lnSpc>
                          <a:spcPct val="100000"/>
                        </a:lnSpc>
                        <a:spcBef>
                          <a:spcPts val="0"/>
                        </a:spcBef>
                        <a:spcAft>
                          <a:spcPts val="0"/>
                        </a:spcAft>
                        <a:buClr>
                          <a:schemeClr val="lt1"/>
                        </a:buClr>
                        <a:buSzPts val="1400"/>
                        <a:buFont typeface="Montserrat Medium"/>
                        <a:buNone/>
                      </a:pPr>
                      <a:r>
                        <a:rPr lang="da-DK" sz="1200" b="0" i="0" dirty="0">
                          <a:solidFill>
                            <a:srgbClr val="480062"/>
                          </a:solidFill>
                          <a:latin typeface="Montserrat Medium" pitchFamily="2" charset="77"/>
                          <a:ea typeface="Montserrat Medium"/>
                          <a:cs typeface="Montserrat Medium"/>
                          <a:sym typeface="Montserrat Medium"/>
                        </a:rPr>
                        <a:t>samarbejdspartner</a:t>
                      </a:r>
                      <a:endParaRPr sz="1200" b="0" i="0" dirty="0">
                        <a:solidFill>
                          <a:srgbClr val="480062"/>
                        </a:solidFill>
                        <a:latin typeface="Montserrat Medium" pitchFamily="2" charset="77"/>
                        <a:ea typeface="Montserrat Medium"/>
                        <a:cs typeface="Montserrat Medium"/>
                        <a:sym typeface="Montserrat Medium"/>
                      </a:endParaRPr>
                    </a:p>
                  </a:txBody>
                  <a:tcPr marL="91450" marR="91450" marT="45725" marB="45725" anchor="ctr">
                    <a:solidFill>
                      <a:srgbClr val="FEA337"/>
                    </a:solidFill>
                  </a:tcPr>
                </a:tc>
                <a:tc>
                  <a:txBody>
                    <a:bodyPr/>
                    <a:lstStyle/>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r>
                        <a:rPr lang="da-DK" sz="1200" b="0" i="0" dirty="0">
                          <a:solidFill>
                            <a:srgbClr val="480062"/>
                          </a:solidFill>
                          <a:latin typeface="Montserrat" pitchFamily="2" charset="77"/>
                          <a:ea typeface="Montserrat Light"/>
                          <a:cs typeface="Montserrat Light"/>
                          <a:sym typeface="Montserrat Light"/>
                        </a:rPr>
                        <a:t>Fortæl kort om den frivillige og rammerne fx opgaven, antal timer, tid på dagen og ugedag. Ved interesse: Fortæl om næste skridt, aftal kontaktperson og første besøg.</a:t>
                      </a:r>
                    </a:p>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endParaRPr lang="da-DK" sz="1200" b="0" i="0" dirty="0">
                        <a:solidFill>
                          <a:srgbClr val="480062"/>
                        </a:solidFill>
                        <a:latin typeface="Montserrat" pitchFamily="2" charset="77"/>
                        <a:ea typeface="Montserrat Light"/>
                        <a:cs typeface="Montserrat Light"/>
                        <a:sym typeface="Montserrat Light"/>
                      </a:endParaRPr>
                    </a:p>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r>
                        <a:rPr lang="da-DK" sz="1200" b="1" i="0" dirty="0">
                          <a:solidFill>
                            <a:srgbClr val="480062"/>
                          </a:solidFill>
                          <a:latin typeface="Montserrat SemiBold" pitchFamily="2" charset="77"/>
                          <a:ea typeface="Montserrat Light"/>
                          <a:cs typeface="Montserrat Light"/>
                          <a:sym typeface="Montserrat Light"/>
                        </a:rPr>
                        <a:t>Vigtigt</a:t>
                      </a:r>
                      <a:r>
                        <a:rPr lang="da-DK" sz="1200" b="0" i="0" dirty="0">
                          <a:solidFill>
                            <a:srgbClr val="480062"/>
                          </a:solidFill>
                          <a:latin typeface="Montserrat" pitchFamily="2" charset="77"/>
                          <a:ea typeface="Montserrat Light"/>
                          <a:cs typeface="Montserrat Light"/>
                          <a:sym typeface="Montserrat Light"/>
                        </a:rPr>
                        <a:t> med en blød start dvs. en gang om ugen og få antal timer </a:t>
                      </a:r>
                    </a:p>
                  </a:txBody>
                  <a:tcPr marL="91450" marR="91450" marT="45725" marB="45725" anchor="ctr">
                    <a:solidFill>
                      <a:srgbClr val="FFFBED"/>
                    </a:solidFill>
                  </a:tcPr>
                </a:tc>
                <a:tc>
                  <a:txBody>
                    <a:bodyPr/>
                    <a:lstStyle/>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endParaRPr lang="da-DK" sz="1200" b="0" i="0" dirty="0">
                        <a:solidFill>
                          <a:srgbClr val="480062"/>
                        </a:solidFill>
                        <a:latin typeface="Montserrat" pitchFamily="2" charset="77"/>
                        <a:ea typeface="Montserrat Light"/>
                        <a:cs typeface="Montserrat Light"/>
                        <a:sym typeface="Montserrat Light"/>
                      </a:endParaRPr>
                    </a:p>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r>
                        <a:rPr lang="da-DK" sz="1200" b="0" i="0" dirty="0">
                          <a:solidFill>
                            <a:srgbClr val="480062"/>
                          </a:solidFill>
                          <a:latin typeface="Montserrat" pitchFamily="2" charset="77"/>
                          <a:ea typeface="Montserrat Light"/>
                          <a:cs typeface="Montserrat Light"/>
                          <a:sym typeface="Montserrat Light"/>
                        </a:rPr>
                        <a:t>Telefonsamtale og mail</a:t>
                      </a:r>
                    </a:p>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endParaRPr lang="da-DK" sz="1200" b="0" i="0" dirty="0">
                        <a:solidFill>
                          <a:srgbClr val="480062"/>
                        </a:solidFill>
                        <a:latin typeface="Montserrat" pitchFamily="2" charset="77"/>
                        <a:ea typeface="Montserrat Light"/>
                        <a:cs typeface="Montserrat Light"/>
                        <a:sym typeface="Montserrat Light"/>
                      </a:endParaRPr>
                    </a:p>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r>
                        <a:rPr lang="da-DK" sz="1200" b="0" i="0" dirty="0">
                          <a:solidFill>
                            <a:srgbClr val="480062"/>
                          </a:solidFill>
                          <a:latin typeface="Montserrat" pitchFamily="2" charset="77"/>
                          <a:ea typeface="Montserrat Light"/>
                          <a:cs typeface="Montserrat Light"/>
                          <a:sym typeface="Montserrat Light"/>
                        </a:rPr>
                        <a:t>Udveksle telefonnummer og mailadresser</a:t>
                      </a:r>
                    </a:p>
                  </a:txBody>
                  <a:tcPr marL="91450" marR="91450" marT="45725" marB="45725" anchor="ctr">
                    <a:solidFill>
                      <a:srgbClr val="FFFBED"/>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r>
                        <a:rPr lang="da-DK" sz="1200" b="0" i="0" dirty="0">
                          <a:solidFill>
                            <a:srgbClr val="480062"/>
                          </a:solidFill>
                          <a:latin typeface="Montserrat" pitchFamily="2" charset="77"/>
                          <a:ea typeface="Montserrat Light"/>
                          <a:cs typeface="Montserrat Light"/>
                          <a:sym typeface="Montserrat Light"/>
                        </a:rPr>
                        <a:t>Medarbejder og leder  plejehjem</a:t>
                      </a:r>
                    </a:p>
                  </a:txBody>
                  <a:tcPr marL="91450" marR="91450" marT="45725" marB="45725" anchor="ctr">
                    <a:solidFill>
                      <a:srgbClr val="FFFBED"/>
                    </a:solidFill>
                  </a:tcPr>
                </a:tc>
                <a:extLst>
                  <a:ext uri="{0D108BD9-81ED-4DB2-BD59-A6C34878D82A}">
                    <a16:rowId xmlns:a16="http://schemas.microsoft.com/office/drawing/2014/main" val="3769328198"/>
                  </a:ext>
                </a:extLst>
              </a:tr>
              <a:tr h="895902">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b="0" i="0" dirty="0">
                          <a:solidFill>
                            <a:srgbClr val="480062"/>
                          </a:solidFill>
                          <a:latin typeface="Montserrat Medium" pitchFamily="2" charset="77"/>
                          <a:ea typeface="Montserrat Medium"/>
                          <a:cs typeface="Montserrat Medium"/>
                          <a:sym typeface="Montserrat Medium"/>
                        </a:rPr>
                        <a:t>På dagen</a:t>
                      </a:r>
                      <a:endParaRPr sz="1200" b="0" i="0" dirty="0">
                        <a:solidFill>
                          <a:srgbClr val="480062"/>
                        </a:solidFill>
                        <a:latin typeface="Montserrat Medium" pitchFamily="2" charset="77"/>
                        <a:ea typeface="Montserrat Medium"/>
                        <a:cs typeface="Montserrat Medium"/>
                        <a:sym typeface="Montserrat Medium"/>
                      </a:endParaRPr>
                    </a:p>
                  </a:txBody>
                  <a:tcPr marL="91450" marR="91450" marT="45725" marB="45725" anchor="ctr">
                    <a:solidFill>
                      <a:srgbClr val="FEA337"/>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 og frivillig mødes på et aftalt sted og følges til plejehjemmet</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extLst>
                  <a:ext uri="{0D108BD9-81ED-4DB2-BD59-A6C34878D82A}">
                    <a16:rowId xmlns:a16="http://schemas.microsoft.com/office/drawing/2014/main" val="2628102542"/>
                  </a:ext>
                </a:extLst>
              </a:tr>
              <a:tr h="1036804">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b="0" i="0" dirty="0">
                          <a:solidFill>
                            <a:srgbClr val="480062"/>
                          </a:solidFill>
                          <a:latin typeface="Montserrat Medium" pitchFamily="2" charset="77"/>
                          <a:ea typeface="Montserrat Medium"/>
                          <a:cs typeface="Montserrat Medium"/>
                          <a:sym typeface="Montserrat Medium"/>
                        </a:rPr>
                        <a:t>Første møde og match</a:t>
                      </a:r>
                      <a:endParaRPr sz="1200" b="0" i="0" dirty="0">
                        <a:solidFill>
                          <a:srgbClr val="480062"/>
                        </a:solidFill>
                        <a:latin typeface="Montserrat Medium" pitchFamily="2" charset="77"/>
                        <a:ea typeface="Montserrat Medium"/>
                        <a:cs typeface="Montserrat Medium"/>
                        <a:sym typeface="Montserrat Medium"/>
                      </a:endParaRPr>
                    </a:p>
                  </a:txBody>
                  <a:tcPr marL="91450" marR="91450" marT="45725" marB="45725" anchor="ctr">
                    <a:solidFill>
                      <a:srgbClr val="FEA337"/>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Rundvisning og hilse på, herunder afklare rammer og indhold for samarbejdet</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Fortæller, hvem der er kontaktperson og praktisk information</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Frivilligaftale og erklæring om tavshedspligt – se skabelonmappen</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Fortæller om plejehjemmets værdigrundlag eller lign. </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Kontaktperson plejehjem</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extLst>
                  <a:ext uri="{0D108BD9-81ED-4DB2-BD59-A6C34878D82A}">
                    <a16:rowId xmlns:a16="http://schemas.microsoft.com/office/drawing/2014/main" val="3357667798"/>
                  </a:ext>
                </a:extLst>
              </a:tr>
            </a:tbl>
          </a:graphicData>
        </a:graphic>
      </p:graphicFrame>
      <p:pic>
        <p:nvPicPr>
          <p:cNvPr id="7" name="Billede 6" descr="Et billede, der indeholder tekst&#10;&#10;Automatisk genereret beskrivelse">
            <a:extLst>
              <a:ext uri="{FF2B5EF4-FFF2-40B4-BE49-F238E27FC236}">
                <a16:creationId xmlns:a16="http://schemas.microsoft.com/office/drawing/2014/main" id="{089FB514-5D96-B0D3-92AE-2BB30373CC4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8" name="Lige forbindelse 7">
            <a:extLst>
              <a:ext uri="{FF2B5EF4-FFF2-40B4-BE49-F238E27FC236}">
                <a16:creationId xmlns:a16="http://schemas.microsoft.com/office/drawing/2014/main" id="{EBACBEC3-8849-4717-7642-A66341C7EAF6}"/>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9" name="Tekstfelt 8">
            <a:extLst>
              <a:ext uri="{FF2B5EF4-FFF2-40B4-BE49-F238E27FC236}">
                <a16:creationId xmlns:a16="http://schemas.microsoft.com/office/drawing/2014/main" id="{D378C8F1-8A7A-A549-F1EB-D6AADEBE6D36}"/>
              </a:ext>
            </a:extLst>
          </p:cNvPr>
          <p:cNvSpPr txBox="1"/>
          <p:nvPr/>
        </p:nvSpPr>
        <p:spPr>
          <a:xfrm>
            <a:off x="2721412" y="421491"/>
            <a:ext cx="925127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Drejebog – forventningsafstemning og første besøg</a:t>
            </a:r>
            <a:endParaRPr lang="da-DK" sz="2600" dirty="0"/>
          </a:p>
        </p:txBody>
      </p:sp>
    </p:spTree>
    <p:extLst>
      <p:ext uri="{BB962C8B-B14F-4D97-AF65-F5344CB8AC3E}">
        <p14:creationId xmlns:p14="http://schemas.microsoft.com/office/powerpoint/2010/main" val="24010861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 4">
            <a:extLst>
              <a:ext uri="{FF2B5EF4-FFF2-40B4-BE49-F238E27FC236}">
                <a16:creationId xmlns:a16="http://schemas.microsoft.com/office/drawing/2014/main" id="{EB114404-DFF5-28C8-3011-3D7035367C71}"/>
              </a:ext>
            </a:extLst>
          </p:cNvPr>
          <p:cNvGraphicFramePr>
            <a:graphicFrameLocks noGrp="1"/>
          </p:cNvGraphicFramePr>
          <p:nvPr>
            <p:ph idx="1"/>
            <p:extLst>
              <p:ext uri="{D42A27DB-BD31-4B8C-83A1-F6EECF244321}">
                <p14:modId xmlns:p14="http://schemas.microsoft.com/office/powerpoint/2010/main" val="4210020195"/>
              </p:ext>
            </p:extLst>
          </p:nvPr>
        </p:nvGraphicFramePr>
        <p:xfrm>
          <a:off x="483905" y="1270769"/>
          <a:ext cx="11224191" cy="5282100"/>
        </p:xfrm>
        <a:graphic>
          <a:graphicData uri="http://schemas.openxmlformats.org/drawingml/2006/table">
            <a:tbl>
              <a:tblPr firstRow="1" bandRow="1">
                <a:tableStyleId>{00A15C55-8517-42AA-B614-E9B94910E393}</a:tableStyleId>
              </a:tblPr>
              <a:tblGrid>
                <a:gridCol w="1888182">
                  <a:extLst>
                    <a:ext uri="{9D8B030D-6E8A-4147-A177-3AD203B41FA5}">
                      <a16:colId xmlns:a16="http://schemas.microsoft.com/office/drawing/2014/main" val="2998054606"/>
                    </a:ext>
                  </a:extLst>
                </a:gridCol>
                <a:gridCol w="4743088">
                  <a:extLst>
                    <a:ext uri="{9D8B030D-6E8A-4147-A177-3AD203B41FA5}">
                      <a16:colId xmlns:a16="http://schemas.microsoft.com/office/drawing/2014/main" val="1380894094"/>
                    </a:ext>
                  </a:extLst>
                </a:gridCol>
                <a:gridCol w="2486025">
                  <a:extLst>
                    <a:ext uri="{9D8B030D-6E8A-4147-A177-3AD203B41FA5}">
                      <a16:colId xmlns:a16="http://schemas.microsoft.com/office/drawing/2014/main" val="419668348"/>
                    </a:ext>
                  </a:extLst>
                </a:gridCol>
                <a:gridCol w="2106896">
                  <a:extLst>
                    <a:ext uri="{9D8B030D-6E8A-4147-A177-3AD203B41FA5}">
                      <a16:colId xmlns:a16="http://schemas.microsoft.com/office/drawing/2014/main" val="2826354420"/>
                    </a:ext>
                  </a:extLst>
                </a:gridCol>
              </a:tblGrid>
              <a:tr h="529454">
                <a:tc>
                  <a:txBody>
                    <a:bodyPr/>
                    <a:lstStyle/>
                    <a:p>
                      <a:pPr algn="l"/>
                      <a:r>
                        <a:rPr lang="da-DK" sz="1400" b="0" i="0" dirty="0">
                          <a:solidFill>
                            <a:srgbClr val="480062"/>
                          </a:solidFill>
                          <a:latin typeface="Montserrat Medium" pitchFamily="2" charset="77"/>
                          <a:cs typeface="Arial" panose="020B0604020202020204" pitchFamily="34" charset="0"/>
                        </a:rPr>
                        <a:t>HVAD</a:t>
                      </a:r>
                    </a:p>
                  </a:txBody>
                  <a:tcPr anchor="ctr">
                    <a:solidFill>
                      <a:srgbClr val="FFA336"/>
                    </a:solidFill>
                  </a:tcPr>
                </a:tc>
                <a:tc>
                  <a:txBody>
                    <a:bodyPr/>
                    <a:lstStyle/>
                    <a:p>
                      <a:pPr algn="l"/>
                      <a:r>
                        <a:rPr lang="da-DK" sz="1400" b="0" i="0" dirty="0">
                          <a:solidFill>
                            <a:srgbClr val="480062"/>
                          </a:solidFill>
                          <a:latin typeface="Montserrat Medium" pitchFamily="2" charset="77"/>
                        </a:rPr>
                        <a:t>HVORDAN</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400" b="0" i="0" dirty="0">
                          <a:solidFill>
                            <a:srgbClr val="480062"/>
                          </a:solidFill>
                          <a:latin typeface="Montserrat Medium" pitchFamily="2" charset="77"/>
                        </a:rPr>
                        <a:t>METODE</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400" b="0" i="0" dirty="0">
                          <a:solidFill>
                            <a:srgbClr val="480062"/>
                          </a:solidFill>
                          <a:latin typeface="Montserrat Medium" pitchFamily="2" charset="77"/>
                        </a:rPr>
                        <a:t>HVEM</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extLst>
                  <a:ext uri="{0D108BD9-81ED-4DB2-BD59-A6C34878D82A}">
                    <a16:rowId xmlns:a16="http://schemas.microsoft.com/office/drawing/2014/main" val="3716997664"/>
                  </a:ext>
                </a:extLst>
              </a:tr>
              <a:tr h="1078871">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b="0" i="0" dirty="0">
                          <a:solidFill>
                            <a:srgbClr val="480062"/>
                          </a:solidFill>
                          <a:latin typeface="Montserrat Medium" pitchFamily="2" charset="77"/>
                          <a:ea typeface="Montserrat Medium"/>
                          <a:cs typeface="Montserrat Medium"/>
                          <a:sym typeface="Montserrat Medium"/>
                        </a:rPr>
                        <a:t>Opstart frivillig</a:t>
                      </a:r>
                      <a:endParaRPr sz="1200" b="0" i="0" dirty="0">
                        <a:solidFill>
                          <a:srgbClr val="480062"/>
                        </a:solidFill>
                        <a:latin typeface="Montserrat Medium" pitchFamily="2" charset="77"/>
                        <a:ea typeface="Montserrat Medium"/>
                        <a:cs typeface="Montserrat Medium"/>
                        <a:sym typeface="Montserrat Medium"/>
                      </a:endParaRPr>
                    </a:p>
                  </a:txBody>
                  <a:tcPr marL="91450" marR="91450" marT="45725" marB="45725" anchor="ctr">
                    <a:solidFill>
                      <a:srgbClr val="FEA337"/>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Den frivillige møder selv ind, henter navneskilt og evt. materialer til aktiviteten. Den frivillige er selv ansvarlig for udførelsen men kan søge støtte og sparring </a:t>
                      </a:r>
                    </a:p>
                  </a:txBody>
                  <a:tcPr marL="91450" marR="91450" marT="45725" marB="45725" anchor="ctr">
                    <a:solidFill>
                      <a:srgbClr val="FAF2D6"/>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God idé med navneskilt </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Frivillige </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Kontaktperson plejehjem</a:t>
                      </a:r>
                    </a:p>
                  </a:txBody>
                  <a:tcPr marL="91450" marR="91450" marT="45725" marB="45725" anchor="ctr">
                    <a:solidFill>
                      <a:srgbClr val="FAF2D6"/>
                    </a:solidFill>
                  </a:tcPr>
                </a:tc>
                <a:extLst>
                  <a:ext uri="{0D108BD9-81ED-4DB2-BD59-A6C34878D82A}">
                    <a16:rowId xmlns:a16="http://schemas.microsoft.com/office/drawing/2014/main" val="432212436"/>
                  </a:ext>
                </a:extLst>
              </a:tr>
              <a:tr h="807081">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b="0" i="0" dirty="0">
                          <a:solidFill>
                            <a:srgbClr val="480062"/>
                          </a:solidFill>
                          <a:latin typeface="Montserrat Medium" pitchFamily="2" charset="77"/>
                          <a:ea typeface="Montserrat Medium"/>
                          <a:cs typeface="Montserrat Medium"/>
                          <a:sym typeface="Montserrat Medium"/>
                        </a:rPr>
                        <a:t>Koordinators rolle og opgave</a:t>
                      </a:r>
                      <a:endParaRPr sz="1200" b="0" i="0" dirty="0">
                        <a:solidFill>
                          <a:srgbClr val="480062"/>
                        </a:solidFill>
                        <a:latin typeface="Montserrat Medium" pitchFamily="2" charset="77"/>
                        <a:ea typeface="Montserrat Medium"/>
                        <a:cs typeface="Montserrat Medium"/>
                        <a:sym typeface="Montserrat Medium"/>
                      </a:endParaRPr>
                    </a:p>
                  </a:txBody>
                  <a:tcPr marL="91450" marR="91450" marT="45725" marB="45725" anchor="ctr">
                    <a:solidFill>
                      <a:srgbClr val="FEA337"/>
                    </a:solidFill>
                  </a:tcPr>
                </a:tc>
                <a:tc>
                  <a:txBody>
                    <a:bodyPr/>
                    <a:lstStyle/>
                    <a:p>
                      <a:pPr marL="0" marR="0" lvl="0" indent="0" algn="l" defTabSz="914400" rtl="0" eaLnBrk="1" fontAlgn="auto" latinLnBrk="0" hangingPunct="1">
                        <a:lnSpc>
                          <a:spcPct val="120000"/>
                        </a:lnSpc>
                        <a:spcBef>
                          <a:spcPts val="0"/>
                        </a:spcBef>
                        <a:spcAft>
                          <a:spcPts val="0"/>
                        </a:spcAft>
                        <a:buClr>
                          <a:srgbClr val="480062"/>
                        </a:buClr>
                        <a:buSzPts val="1200"/>
                        <a:buFont typeface="Montserrat Light"/>
                        <a:buNone/>
                        <a:tabLst/>
                        <a:defRPr/>
                      </a:pPr>
                      <a:r>
                        <a:rPr lang="da-DK" sz="1200" b="0" i="0" dirty="0">
                          <a:solidFill>
                            <a:srgbClr val="480062"/>
                          </a:solidFill>
                          <a:latin typeface="Montserrat" pitchFamily="2" charset="77"/>
                          <a:ea typeface="Montserrat Light"/>
                          <a:cs typeface="Montserrat Light"/>
                          <a:sym typeface="Montserrat Light"/>
                        </a:rPr>
                        <a:t>Koordinatoren er med  på sidelinjen, indtil den frivillige og plejehjemmet føler sig trygge</a:t>
                      </a:r>
                    </a:p>
                  </a:txBody>
                  <a:tcPr marL="91450" marR="91450" marT="45725" marB="45725" anchor="ctr">
                    <a:solidFill>
                      <a:srgbClr val="FFFBED"/>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 </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extLst>
                  <a:ext uri="{0D108BD9-81ED-4DB2-BD59-A6C34878D82A}">
                    <a16:rowId xmlns:a16="http://schemas.microsoft.com/office/drawing/2014/main" val="3769328198"/>
                  </a:ext>
                </a:extLst>
              </a:tr>
              <a:tr h="895902">
                <a:tc>
                  <a:txBody>
                    <a:bodyPr/>
                    <a:lstStyle/>
                    <a:p>
                      <a:pPr marL="0" marR="0" lvl="0" indent="0" algn="l" defTabSz="914400" rtl="0" eaLnBrk="1" fontAlgn="auto" latinLnBrk="0" hangingPunct="1">
                        <a:lnSpc>
                          <a:spcPct val="100000"/>
                        </a:lnSpc>
                        <a:spcBef>
                          <a:spcPts val="0"/>
                        </a:spcBef>
                        <a:spcAft>
                          <a:spcPts val="0"/>
                        </a:spcAft>
                        <a:buClr>
                          <a:schemeClr val="lt1"/>
                        </a:buClr>
                        <a:buSzPts val="1400"/>
                        <a:buFont typeface="Montserrat Medium"/>
                        <a:buNone/>
                        <a:tabLst/>
                        <a:defRPr/>
                      </a:pPr>
                      <a:r>
                        <a:rPr lang="da-DK" sz="1200" b="0" i="0" dirty="0">
                          <a:solidFill>
                            <a:srgbClr val="480062"/>
                          </a:solidFill>
                          <a:latin typeface="Montserrat Medium" pitchFamily="2" charset="77"/>
                          <a:ea typeface="Montserrat Medium"/>
                          <a:cs typeface="Montserrat Medium"/>
                          <a:sym typeface="Montserrat Medium"/>
                        </a:rPr>
                        <a:t>Kontaktpersons rolle og opgave</a:t>
                      </a:r>
                    </a:p>
                  </a:txBody>
                  <a:tcPr marL="91450" marR="91450" marT="45725" marB="45725" anchor="ctr">
                    <a:solidFill>
                      <a:srgbClr val="FEA337"/>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Tager imod den frivillige og være til rådighed for støtte og sparring</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Hvis aktiviteten foregår udenfor kontaktpersonens arbejdstid, sørge for anden kontaktperson til at tage imod og være til rådighed for støtte og sparring</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Giver den frivillige besked om ændringen</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Kontaktperson plejehjem</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extLst>
                  <a:ext uri="{0D108BD9-81ED-4DB2-BD59-A6C34878D82A}">
                    <a16:rowId xmlns:a16="http://schemas.microsoft.com/office/drawing/2014/main" val="2628102542"/>
                  </a:ext>
                </a:extLst>
              </a:tr>
              <a:tr h="1036804">
                <a:tc>
                  <a:txBody>
                    <a:bodyPr/>
                    <a:lstStyle/>
                    <a:p>
                      <a:pPr marL="0" marR="0" lvl="0" indent="0" algn="l" defTabSz="914400" rtl="0" eaLnBrk="1" fontAlgn="auto" latinLnBrk="0" hangingPunct="1">
                        <a:lnSpc>
                          <a:spcPct val="100000"/>
                        </a:lnSpc>
                        <a:spcBef>
                          <a:spcPts val="0"/>
                        </a:spcBef>
                        <a:spcAft>
                          <a:spcPts val="0"/>
                        </a:spcAft>
                        <a:buClr>
                          <a:schemeClr val="lt1"/>
                        </a:buClr>
                        <a:buSzPts val="1400"/>
                        <a:buFont typeface="Montserrat Medium"/>
                        <a:buNone/>
                        <a:tabLst/>
                        <a:defRPr/>
                      </a:pPr>
                      <a:r>
                        <a:rPr lang="da-DK" sz="1200" b="0" i="0" dirty="0">
                          <a:solidFill>
                            <a:srgbClr val="480062"/>
                          </a:solidFill>
                          <a:latin typeface="Montserrat Medium" pitchFamily="2" charset="77"/>
                          <a:ea typeface="Montserrat Medium"/>
                          <a:cs typeface="Montserrat Medium"/>
                          <a:sym typeface="Montserrat Medium"/>
                        </a:rPr>
                        <a:t>Information personale og beboere</a:t>
                      </a:r>
                    </a:p>
                  </a:txBody>
                  <a:tcPr marL="91450" marR="91450" marT="45725" marB="45725" anchor="ctr">
                    <a:solidFill>
                      <a:srgbClr val="FEA337"/>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Sikrer, at beboerne og det øvrige personale ved, at den frivillige kommer og deltager som frivillig i en aftalt aktivitet  </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Informere om det på: uge-afdelingsmøder samt i nyhedsbrev/avis eller lign.</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tc>
                  <a:txBody>
                    <a:bodyPr/>
                    <a:lstStyle/>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Leder af plejehjem</a:t>
                      </a:r>
                    </a:p>
                    <a:p>
                      <a:pPr marL="0" marR="0" lvl="0" indent="0" algn="l" rtl="0">
                        <a:lnSpc>
                          <a:spcPct val="12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2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Kontaktperson plejehjem</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extLst>
                  <a:ext uri="{0D108BD9-81ED-4DB2-BD59-A6C34878D82A}">
                    <a16:rowId xmlns:a16="http://schemas.microsoft.com/office/drawing/2014/main" val="3357667798"/>
                  </a:ext>
                </a:extLst>
              </a:tr>
            </a:tbl>
          </a:graphicData>
        </a:graphic>
      </p:graphicFrame>
      <p:pic>
        <p:nvPicPr>
          <p:cNvPr id="7" name="Billede 6" descr="Et billede, der indeholder tekst&#10;&#10;Automatisk genereret beskrivelse">
            <a:extLst>
              <a:ext uri="{FF2B5EF4-FFF2-40B4-BE49-F238E27FC236}">
                <a16:creationId xmlns:a16="http://schemas.microsoft.com/office/drawing/2014/main" id="{089FB514-5D96-B0D3-92AE-2BB30373CC4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8" name="Lige forbindelse 7">
            <a:extLst>
              <a:ext uri="{FF2B5EF4-FFF2-40B4-BE49-F238E27FC236}">
                <a16:creationId xmlns:a16="http://schemas.microsoft.com/office/drawing/2014/main" id="{EBACBEC3-8849-4717-7642-A66341C7EAF6}"/>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9" name="Tekstfelt 8">
            <a:extLst>
              <a:ext uri="{FF2B5EF4-FFF2-40B4-BE49-F238E27FC236}">
                <a16:creationId xmlns:a16="http://schemas.microsoft.com/office/drawing/2014/main" id="{D378C8F1-8A7A-A549-F1EB-D6AADEBE6D36}"/>
              </a:ext>
            </a:extLst>
          </p:cNvPr>
          <p:cNvSpPr txBox="1"/>
          <p:nvPr/>
        </p:nvSpPr>
        <p:spPr>
          <a:xfrm>
            <a:off x="2721412" y="421491"/>
            <a:ext cx="925127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Drejebog – prøveperiode</a:t>
            </a:r>
            <a:endParaRPr lang="da-DK" sz="2600" dirty="0"/>
          </a:p>
        </p:txBody>
      </p:sp>
    </p:spTree>
    <p:extLst>
      <p:ext uri="{BB962C8B-B14F-4D97-AF65-F5344CB8AC3E}">
        <p14:creationId xmlns:p14="http://schemas.microsoft.com/office/powerpoint/2010/main" val="23831792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 4">
            <a:extLst>
              <a:ext uri="{FF2B5EF4-FFF2-40B4-BE49-F238E27FC236}">
                <a16:creationId xmlns:a16="http://schemas.microsoft.com/office/drawing/2014/main" id="{EB114404-DFF5-28C8-3011-3D7035367C71}"/>
              </a:ext>
            </a:extLst>
          </p:cNvPr>
          <p:cNvGraphicFramePr>
            <a:graphicFrameLocks noGrp="1"/>
          </p:cNvGraphicFramePr>
          <p:nvPr>
            <p:ph idx="1"/>
            <p:extLst>
              <p:ext uri="{D42A27DB-BD31-4B8C-83A1-F6EECF244321}">
                <p14:modId xmlns:p14="http://schemas.microsoft.com/office/powerpoint/2010/main" val="2859450466"/>
              </p:ext>
            </p:extLst>
          </p:nvPr>
        </p:nvGraphicFramePr>
        <p:xfrm>
          <a:off x="483905" y="1270769"/>
          <a:ext cx="11224191" cy="4561677"/>
        </p:xfrm>
        <a:graphic>
          <a:graphicData uri="http://schemas.openxmlformats.org/drawingml/2006/table">
            <a:tbl>
              <a:tblPr firstRow="1" bandRow="1">
                <a:tableStyleId>{00A15C55-8517-42AA-B614-E9B94910E393}</a:tableStyleId>
              </a:tblPr>
              <a:tblGrid>
                <a:gridCol w="1888182">
                  <a:extLst>
                    <a:ext uri="{9D8B030D-6E8A-4147-A177-3AD203B41FA5}">
                      <a16:colId xmlns:a16="http://schemas.microsoft.com/office/drawing/2014/main" val="2998054606"/>
                    </a:ext>
                  </a:extLst>
                </a:gridCol>
                <a:gridCol w="4743088">
                  <a:extLst>
                    <a:ext uri="{9D8B030D-6E8A-4147-A177-3AD203B41FA5}">
                      <a16:colId xmlns:a16="http://schemas.microsoft.com/office/drawing/2014/main" val="1380894094"/>
                    </a:ext>
                  </a:extLst>
                </a:gridCol>
                <a:gridCol w="2486025">
                  <a:extLst>
                    <a:ext uri="{9D8B030D-6E8A-4147-A177-3AD203B41FA5}">
                      <a16:colId xmlns:a16="http://schemas.microsoft.com/office/drawing/2014/main" val="419668348"/>
                    </a:ext>
                  </a:extLst>
                </a:gridCol>
                <a:gridCol w="2106896">
                  <a:extLst>
                    <a:ext uri="{9D8B030D-6E8A-4147-A177-3AD203B41FA5}">
                      <a16:colId xmlns:a16="http://schemas.microsoft.com/office/drawing/2014/main" val="2826354420"/>
                    </a:ext>
                  </a:extLst>
                </a:gridCol>
              </a:tblGrid>
              <a:tr h="529454">
                <a:tc>
                  <a:txBody>
                    <a:bodyPr/>
                    <a:lstStyle/>
                    <a:p>
                      <a:pPr algn="l"/>
                      <a:r>
                        <a:rPr lang="da-DK" sz="1400" b="0" i="0" dirty="0">
                          <a:solidFill>
                            <a:srgbClr val="480062"/>
                          </a:solidFill>
                          <a:latin typeface="Montserrat Medium" pitchFamily="2" charset="77"/>
                          <a:cs typeface="Arial" panose="020B0604020202020204" pitchFamily="34" charset="0"/>
                        </a:rPr>
                        <a:t>HVAD</a:t>
                      </a:r>
                    </a:p>
                  </a:txBody>
                  <a:tcPr anchor="ctr">
                    <a:solidFill>
                      <a:srgbClr val="FFA336"/>
                    </a:solidFill>
                  </a:tcPr>
                </a:tc>
                <a:tc>
                  <a:txBody>
                    <a:bodyPr/>
                    <a:lstStyle/>
                    <a:p>
                      <a:pPr algn="l"/>
                      <a:r>
                        <a:rPr lang="da-DK" sz="1400" b="0" i="0" dirty="0">
                          <a:solidFill>
                            <a:srgbClr val="480062"/>
                          </a:solidFill>
                          <a:latin typeface="Montserrat Medium" pitchFamily="2" charset="77"/>
                        </a:rPr>
                        <a:t>HVORDAN</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400" b="0" i="0" dirty="0">
                          <a:solidFill>
                            <a:srgbClr val="480062"/>
                          </a:solidFill>
                          <a:latin typeface="Montserrat Medium" pitchFamily="2" charset="77"/>
                        </a:rPr>
                        <a:t>METODE</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400" b="0" i="0" dirty="0">
                          <a:solidFill>
                            <a:srgbClr val="480062"/>
                          </a:solidFill>
                          <a:latin typeface="Montserrat Medium" pitchFamily="2" charset="77"/>
                        </a:rPr>
                        <a:t>HVEM</a:t>
                      </a:r>
                      <a:endParaRPr lang="da-DK" sz="1400" b="0" i="0" dirty="0">
                        <a:solidFill>
                          <a:srgbClr val="480062"/>
                        </a:solidFill>
                        <a:latin typeface="Montserrat Medium" pitchFamily="2" charset="77"/>
                        <a:cs typeface="Arial" panose="020B0604020202020204" pitchFamily="34" charset="0"/>
                      </a:endParaRPr>
                    </a:p>
                  </a:txBody>
                  <a:tcPr anchor="ctr">
                    <a:solidFill>
                      <a:srgbClr val="FFA336"/>
                    </a:solidFill>
                  </a:tcPr>
                </a:tc>
                <a:extLst>
                  <a:ext uri="{0D108BD9-81ED-4DB2-BD59-A6C34878D82A}">
                    <a16:rowId xmlns:a16="http://schemas.microsoft.com/office/drawing/2014/main" val="3716997664"/>
                  </a:ext>
                </a:extLst>
              </a:tr>
              <a:tr h="1078871">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Evaluering af prøveperiode frivillig</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Afstem med den frivillige om motivation, ønske og interesse for at fortsætte som besøgsven – aftal og foretag justeringer ved behov</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Fysisk møde eller telefonsamtale</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Frivillig</a:t>
                      </a:r>
                    </a:p>
                    <a:p>
                      <a:pPr marL="0" marR="0" lvl="0" indent="0" algn="l" rtl="0">
                        <a:lnSpc>
                          <a:spcPct val="13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a:t>
                      </a:r>
                    </a:p>
                  </a:txBody>
                  <a:tcPr marL="91450" marR="91450" marT="45725" marB="45725" anchor="ctr">
                    <a:solidFill>
                      <a:srgbClr val="FAF2D6"/>
                    </a:solidFill>
                  </a:tcPr>
                </a:tc>
                <a:extLst>
                  <a:ext uri="{0D108BD9-81ED-4DB2-BD59-A6C34878D82A}">
                    <a16:rowId xmlns:a16="http://schemas.microsoft.com/office/drawing/2014/main" val="432212436"/>
                  </a:ext>
                </a:extLst>
              </a:tr>
              <a:tr h="807081">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Evaluering af prøveperiode plejehjem</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Afstem med plejehjemmet om de ønsker at fortsætte samarbejdet med den frivillige – aftal og foretage justeringer ved behov</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Telefonsamtale eller mail</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Kontaktperson plejehjem</a:t>
                      </a:r>
                    </a:p>
                    <a:p>
                      <a:pPr marL="0" marR="0" lvl="0" indent="0" algn="l" rtl="0">
                        <a:lnSpc>
                          <a:spcPct val="130000"/>
                        </a:lnSpc>
                        <a:spcBef>
                          <a:spcPts val="0"/>
                        </a:spcBef>
                        <a:spcAft>
                          <a:spcPts val="0"/>
                        </a:spcAft>
                        <a:buClr>
                          <a:srgbClr val="480062"/>
                        </a:buClr>
                        <a:buSzPts val="1200"/>
                        <a:buFont typeface="Montserrat Light"/>
                        <a:buNone/>
                      </a:pPr>
                      <a:endParaRPr lang="da-DK" sz="1200" b="0" i="0" dirty="0">
                        <a:solidFill>
                          <a:srgbClr val="480062"/>
                        </a:solidFill>
                        <a:latin typeface="Montserrat" pitchFamily="2" charset="77"/>
                        <a:ea typeface="Montserrat Light"/>
                        <a:cs typeface="Montserrat Light"/>
                        <a:sym typeface="Montserrat Light"/>
                      </a:endParaRPr>
                    </a:p>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 </a:t>
                      </a:r>
                    </a:p>
                  </a:txBody>
                  <a:tcPr marL="91450" marR="91450" marT="45725" marB="45725" anchor="ctr">
                    <a:solidFill>
                      <a:srgbClr val="FFFBED"/>
                    </a:solidFill>
                  </a:tcPr>
                </a:tc>
                <a:extLst>
                  <a:ext uri="{0D108BD9-81ED-4DB2-BD59-A6C34878D82A}">
                    <a16:rowId xmlns:a16="http://schemas.microsoft.com/office/drawing/2014/main" val="3769328198"/>
                  </a:ext>
                </a:extLst>
              </a:tr>
              <a:tr h="895902">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Aftaler med frivillig</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marL="0" marR="0" lvl="0" indent="0" algn="l" defTabSz="914400" rtl="0" eaLnBrk="1" fontAlgn="auto" latinLnBrk="0" hangingPunct="1">
                        <a:lnSpc>
                          <a:spcPct val="130000"/>
                        </a:lnSpc>
                        <a:spcBef>
                          <a:spcPts val="0"/>
                        </a:spcBef>
                        <a:spcAft>
                          <a:spcPts val="0"/>
                        </a:spcAft>
                        <a:buClr>
                          <a:srgbClr val="480062"/>
                        </a:buClr>
                        <a:buSzPts val="1200"/>
                        <a:buFont typeface="Montserrat Light"/>
                        <a:buNone/>
                        <a:tabLst/>
                        <a:defRPr/>
                      </a:pPr>
                      <a:r>
                        <a:rPr lang="da-DK" sz="1200" b="0" i="0" dirty="0">
                          <a:solidFill>
                            <a:srgbClr val="480062"/>
                          </a:solidFill>
                          <a:latin typeface="Montserrat" pitchFamily="2" charset="77"/>
                          <a:ea typeface="Montserrat Light"/>
                          <a:cs typeface="Montserrat Light"/>
                          <a:sym typeface="Montserrat Light"/>
                        </a:rPr>
                        <a:t>Sikrer, at den frivillige er med på, at koordinator skal kontaktes, hvis der er noget, der driller.</a:t>
                      </a:r>
                      <a:endParaRPr lang="da-DK" sz="1200" b="0" i="0" dirty="0">
                        <a:latin typeface="Montserrat" pitchFamily="2" charset="77"/>
                      </a:endParaRPr>
                    </a:p>
                  </a:txBody>
                  <a:tcPr marL="91450" marR="91450" marT="45725" marB="45725" anchor="ctr">
                    <a:solidFill>
                      <a:srgbClr val="FAF2D6"/>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Fysisk møde eller telefonsamtale</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extLst>
                  <a:ext uri="{0D108BD9-81ED-4DB2-BD59-A6C34878D82A}">
                    <a16:rowId xmlns:a16="http://schemas.microsoft.com/office/drawing/2014/main" val="2628102542"/>
                  </a:ext>
                </a:extLst>
              </a:tr>
              <a:tr h="1036804">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Aftaler med plejehjem</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marL="0" marR="0" lvl="0" indent="0" algn="l" defTabSz="914400" rtl="0" eaLnBrk="1" fontAlgn="auto" latinLnBrk="0" hangingPunct="1">
                        <a:lnSpc>
                          <a:spcPct val="130000"/>
                        </a:lnSpc>
                        <a:spcBef>
                          <a:spcPts val="0"/>
                        </a:spcBef>
                        <a:spcAft>
                          <a:spcPts val="0"/>
                        </a:spcAft>
                        <a:buClr>
                          <a:srgbClr val="480062"/>
                        </a:buClr>
                        <a:buSzPts val="1200"/>
                        <a:buFont typeface="Montserrat Light"/>
                        <a:buNone/>
                        <a:tabLst/>
                        <a:defRPr/>
                      </a:pPr>
                      <a:r>
                        <a:rPr lang="da-DK" sz="1200" b="0" i="0" dirty="0">
                          <a:solidFill>
                            <a:srgbClr val="480062"/>
                          </a:solidFill>
                          <a:latin typeface="Montserrat" pitchFamily="2" charset="77"/>
                          <a:ea typeface="Montserrat Light"/>
                          <a:cs typeface="Montserrat Light"/>
                          <a:sym typeface="Montserrat Light"/>
                        </a:rPr>
                        <a:t>Sikrer, at plejehjemmet er med på, at koordinator skal kontaktes, hvis der er noget, der driller.</a:t>
                      </a:r>
                      <a:endParaRPr lang="da-DK" sz="1200" b="0" i="0" dirty="0">
                        <a:latin typeface="Montserrat" pitchFamily="2" charset="77"/>
                      </a:endParaRPr>
                    </a:p>
                  </a:txBody>
                  <a:tcPr marL="91450" marR="91450" marT="45725" marB="45725" anchor="ctr">
                    <a:solidFill>
                      <a:srgbClr val="FFFBED"/>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Telefonsamtale eller mail</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Koordinator </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FFBED"/>
                    </a:solidFill>
                  </a:tcPr>
                </a:tc>
                <a:extLst>
                  <a:ext uri="{0D108BD9-81ED-4DB2-BD59-A6C34878D82A}">
                    <a16:rowId xmlns:a16="http://schemas.microsoft.com/office/drawing/2014/main" val="3357667798"/>
                  </a:ext>
                </a:extLst>
              </a:tr>
            </a:tbl>
          </a:graphicData>
        </a:graphic>
      </p:graphicFrame>
      <p:pic>
        <p:nvPicPr>
          <p:cNvPr id="7" name="Billede 6" descr="Et billede, der indeholder tekst&#10;&#10;Automatisk genereret beskrivelse">
            <a:extLst>
              <a:ext uri="{FF2B5EF4-FFF2-40B4-BE49-F238E27FC236}">
                <a16:creationId xmlns:a16="http://schemas.microsoft.com/office/drawing/2014/main" id="{089FB514-5D96-B0D3-92AE-2BB30373CC4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8" name="Lige forbindelse 7">
            <a:extLst>
              <a:ext uri="{FF2B5EF4-FFF2-40B4-BE49-F238E27FC236}">
                <a16:creationId xmlns:a16="http://schemas.microsoft.com/office/drawing/2014/main" id="{EBACBEC3-8849-4717-7642-A66341C7EAF6}"/>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9" name="Tekstfelt 8">
            <a:extLst>
              <a:ext uri="{FF2B5EF4-FFF2-40B4-BE49-F238E27FC236}">
                <a16:creationId xmlns:a16="http://schemas.microsoft.com/office/drawing/2014/main" id="{D378C8F1-8A7A-A549-F1EB-D6AADEBE6D36}"/>
              </a:ext>
            </a:extLst>
          </p:cNvPr>
          <p:cNvSpPr txBox="1"/>
          <p:nvPr/>
        </p:nvSpPr>
        <p:spPr>
          <a:xfrm>
            <a:off x="2721412" y="421491"/>
            <a:ext cx="925127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Drejebog – evaluering og opfølgning </a:t>
            </a:r>
            <a:endParaRPr lang="da-DK" sz="2600" dirty="0"/>
          </a:p>
        </p:txBody>
      </p:sp>
    </p:spTree>
    <p:extLst>
      <p:ext uri="{BB962C8B-B14F-4D97-AF65-F5344CB8AC3E}">
        <p14:creationId xmlns:p14="http://schemas.microsoft.com/office/powerpoint/2010/main" val="4156131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pic>
        <p:nvPicPr>
          <p:cNvPr id="7" name="Billede 6">
            <a:extLst>
              <a:ext uri="{FF2B5EF4-FFF2-40B4-BE49-F238E27FC236}">
                <a16:creationId xmlns:a16="http://schemas.microsoft.com/office/drawing/2014/main" id="{FF6BBFEA-CF0B-C2E1-C2FD-987209E7E1B7}"/>
              </a:ext>
            </a:extLst>
          </p:cNvPr>
          <p:cNvPicPr>
            <a:picLocks noChangeAspect="1"/>
          </p:cNvPicPr>
          <p:nvPr/>
        </p:nvPicPr>
        <p:blipFill>
          <a:blip r:embed="rId2"/>
          <a:stretch>
            <a:fillRect/>
          </a:stretch>
        </p:blipFill>
        <p:spPr>
          <a:xfrm flipH="1">
            <a:off x="-1" y="1214024"/>
            <a:ext cx="8829675" cy="5643976"/>
          </a:xfrm>
          <a:prstGeom prst="rect">
            <a:avLst/>
          </a:prstGeom>
        </p:spPr>
      </p:pic>
      <p:pic>
        <p:nvPicPr>
          <p:cNvPr id="9" name="Billede 8" descr="Et billede, der indeholder Grafik, kunst, design&#10;&#10;Automatisk genereret beskrivelse">
            <a:extLst>
              <a:ext uri="{FF2B5EF4-FFF2-40B4-BE49-F238E27FC236}">
                <a16:creationId xmlns:a16="http://schemas.microsoft.com/office/drawing/2014/main" id="{1ACB5CF0-CC95-394F-B09F-8EAF68B5F2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3968" y="613859"/>
            <a:ext cx="5643976" cy="5643976"/>
          </a:xfrm>
          <a:prstGeom prst="rect">
            <a:avLst/>
          </a:prstGeom>
        </p:spPr>
      </p:pic>
      <p:sp>
        <p:nvSpPr>
          <p:cNvPr id="2" name="Tekstfelt 1">
            <a:extLst>
              <a:ext uri="{FF2B5EF4-FFF2-40B4-BE49-F238E27FC236}">
                <a16:creationId xmlns:a16="http://schemas.microsoft.com/office/drawing/2014/main" id="{065A9FF3-182E-8CA4-A3B6-57C752893B5F}"/>
              </a:ext>
            </a:extLst>
          </p:cNvPr>
          <p:cNvSpPr txBox="1"/>
          <p:nvPr/>
        </p:nvSpPr>
        <p:spPr>
          <a:xfrm>
            <a:off x="6814723" y="2558684"/>
            <a:ext cx="4553309" cy="1754326"/>
          </a:xfrm>
          <a:prstGeom prst="rect">
            <a:avLst/>
          </a:prstGeom>
          <a:noFill/>
        </p:spPr>
        <p:txBody>
          <a:bodyPr wrap="square" rtlCol="0">
            <a:spAutoFit/>
          </a:bodyPr>
          <a:lstStyle/>
          <a:p>
            <a:r>
              <a:rPr lang="da-DK" sz="3600" dirty="0">
                <a:solidFill>
                  <a:srgbClr val="480062"/>
                </a:solidFill>
                <a:latin typeface="Montserrat Alternates Medium" panose="02000505000000020004" pitchFamily="2" charset="77"/>
              </a:rPr>
              <a:t>Her finder du inspiration og redskaber</a:t>
            </a:r>
          </a:p>
        </p:txBody>
      </p:sp>
    </p:spTree>
    <p:extLst>
      <p:ext uri="{BB962C8B-B14F-4D97-AF65-F5344CB8AC3E}">
        <p14:creationId xmlns:p14="http://schemas.microsoft.com/office/powerpoint/2010/main" val="17111286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pic>
        <p:nvPicPr>
          <p:cNvPr id="7" name="Billede 6" descr="Et billede, der indeholder tekst&#10;&#10;Automatisk genereret beskrivelse">
            <a:extLst>
              <a:ext uri="{FF2B5EF4-FFF2-40B4-BE49-F238E27FC236}">
                <a16:creationId xmlns:a16="http://schemas.microsoft.com/office/drawing/2014/main" id="{089FB514-5D96-B0D3-92AE-2BB30373CC4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8" name="Lige forbindelse 7">
            <a:extLst>
              <a:ext uri="{FF2B5EF4-FFF2-40B4-BE49-F238E27FC236}">
                <a16:creationId xmlns:a16="http://schemas.microsoft.com/office/drawing/2014/main" id="{EBACBEC3-8849-4717-7642-A66341C7EAF6}"/>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9" name="Tekstfelt 8">
            <a:extLst>
              <a:ext uri="{FF2B5EF4-FFF2-40B4-BE49-F238E27FC236}">
                <a16:creationId xmlns:a16="http://schemas.microsoft.com/office/drawing/2014/main" id="{D378C8F1-8A7A-A549-F1EB-D6AADEBE6D36}"/>
              </a:ext>
            </a:extLst>
          </p:cNvPr>
          <p:cNvSpPr txBox="1"/>
          <p:nvPr/>
        </p:nvSpPr>
        <p:spPr>
          <a:xfrm>
            <a:off x="2721412" y="421491"/>
            <a:ext cx="925127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indledende samtale</a:t>
            </a:r>
            <a:endParaRPr lang="da-DK" sz="2600" dirty="0"/>
          </a:p>
        </p:txBody>
      </p:sp>
      <p:graphicFrame>
        <p:nvGraphicFramePr>
          <p:cNvPr id="2" name="Pladsholder til indhold 4">
            <a:extLst>
              <a:ext uri="{FF2B5EF4-FFF2-40B4-BE49-F238E27FC236}">
                <a16:creationId xmlns:a16="http://schemas.microsoft.com/office/drawing/2014/main" id="{9ECB46DD-7E65-0EF5-C4CD-1CFAFBA10CC5}"/>
              </a:ext>
            </a:extLst>
          </p:cNvPr>
          <p:cNvGraphicFramePr>
            <a:graphicFrameLocks/>
          </p:cNvGraphicFramePr>
          <p:nvPr>
            <p:extLst>
              <p:ext uri="{D42A27DB-BD31-4B8C-83A1-F6EECF244321}">
                <p14:modId xmlns:p14="http://schemas.microsoft.com/office/powerpoint/2010/main" val="3515483351"/>
              </p:ext>
            </p:extLst>
          </p:nvPr>
        </p:nvGraphicFramePr>
        <p:xfrm>
          <a:off x="515806" y="1294324"/>
          <a:ext cx="11160387" cy="4855107"/>
        </p:xfrm>
        <a:graphic>
          <a:graphicData uri="http://schemas.openxmlformats.org/drawingml/2006/table">
            <a:tbl>
              <a:tblPr/>
              <a:tblGrid>
                <a:gridCol w="6516972">
                  <a:extLst>
                    <a:ext uri="{9D8B030D-6E8A-4147-A177-3AD203B41FA5}">
                      <a16:colId xmlns:a16="http://schemas.microsoft.com/office/drawing/2014/main" val="3160528352"/>
                    </a:ext>
                  </a:extLst>
                </a:gridCol>
                <a:gridCol w="4643415">
                  <a:extLst>
                    <a:ext uri="{9D8B030D-6E8A-4147-A177-3AD203B41FA5}">
                      <a16:colId xmlns:a16="http://schemas.microsoft.com/office/drawing/2014/main" val="106638353"/>
                    </a:ext>
                  </a:extLst>
                </a:gridCol>
              </a:tblGrid>
              <a:tr h="934526">
                <a:tc>
                  <a:txBody>
                    <a:bodyPr/>
                    <a:lstStyle/>
                    <a:p>
                      <a:r>
                        <a:rPr lang="da-DK" sz="1200" b="0" i="0" dirty="0">
                          <a:solidFill>
                            <a:srgbClr val="480062"/>
                          </a:solidFill>
                          <a:latin typeface="Montserrat Medium" pitchFamily="2" charset="77"/>
                          <a:ea typeface="Montserrat Medium"/>
                          <a:cs typeface="Montserrat Medium"/>
                          <a:sym typeface="Montserrat Medium"/>
                        </a:rPr>
                        <a:t>Hvem kunne du godt tænke dig at være frivillig for?</a:t>
                      </a:r>
                      <a:endParaRPr lang="da-DK" sz="1200" b="0" i="0" dirty="0">
                        <a:latin typeface="Montserrat Medium" pitchFamily="2" charset="77"/>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da-DK" sz="1200" b="0" i="0" dirty="0">
                          <a:solidFill>
                            <a:srgbClr val="480062"/>
                          </a:solidFill>
                          <a:latin typeface="Montserrat Medium" pitchFamily="2" charset="77"/>
                          <a:ea typeface="Montserrat Medium"/>
                          <a:cs typeface="Montserrat Medium"/>
                          <a:sym typeface="Montserrat Medium"/>
                        </a:rPr>
                        <a:t>Sæt kryds:</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050" b="0" i="0" dirty="0">
                          <a:solidFill>
                            <a:srgbClr val="480062"/>
                          </a:solidFill>
                          <a:latin typeface="Montserrat" pitchFamily="2" charset="77"/>
                          <a:sym typeface="Montserrat Medium"/>
                        </a:rPr>
                        <a:t>Ældre:                                        Handicap:</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050" b="0" i="0" dirty="0">
                          <a:solidFill>
                            <a:srgbClr val="480062"/>
                          </a:solidFill>
                          <a:latin typeface="Montserrat" pitchFamily="2" charset="77"/>
                          <a:sym typeface="Montserrat Medium"/>
                        </a:rPr>
                        <a:t>Mand:                                        Kvinde: </a:t>
                      </a:r>
                    </a:p>
                    <a:p>
                      <a:r>
                        <a:rPr lang="da-DK" sz="1050" b="0" i="0" dirty="0">
                          <a:solidFill>
                            <a:srgbClr val="480062"/>
                          </a:solidFill>
                          <a:latin typeface="Montserrat" pitchFamily="2" charset="77"/>
                          <a:sym typeface="Montserrat Medium"/>
                        </a:rPr>
                        <a:t>Alder:</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0256407"/>
                  </a:ext>
                </a:extLst>
              </a:tr>
              <a:tr h="533955">
                <a:tc>
                  <a:txBody>
                    <a:bodyPr/>
                    <a:lstStyle/>
                    <a:p>
                      <a:pPr rtl="0" fontAlgn="base"/>
                      <a:r>
                        <a:rPr lang="da-DK" sz="1200" b="0" i="0" dirty="0">
                          <a:solidFill>
                            <a:srgbClr val="480062"/>
                          </a:solidFill>
                          <a:latin typeface="Montserrat Medium" pitchFamily="2" charset="77"/>
                          <a:ea typeface="Montserrat Medium"/>
                          <a:cs typeface="Montserrat Medium"/>
                          <a:sym typeface="Montserrat Medium"/>
                        </a:rPr>
                        <a:t>Hvad interesserer du dig for? </a:t>
                      </a:r>
                    </a:p>
                    <a:p>
                      <a:pPr rtl="0" fontAlgn="base"/>
                      <a:r>
                        <a:rPr lang="da-DK" sz="1050" b="0" i="0" dirty="0">
                          <a:solidFill>
                            <a:srgbClr val="480062"/>
                          </a:solidFill>
                          <a:latin typeface="Montserrat" pitchFamily="2" charset="77"/>
                          <a:ea typeface="Montserrat Medium"/>
                          <a:cs typeface="Montserrat Medium"/>
                          <a:sym typeface="Montserrat Medium"/>
                        </a:rPr>
                        <a:t>(fx sport, musik, dyr, natur, spille spil m.m.)</a:t>
                      </a:r>
                      <a:r>
                        <a:rPr lang="da-DK" sz="1050" b="0" i="0" u="none" strike="noStrike" cap="none" dirty="0">
                          <a:solidFill>
                            <a:schemeClr val="dk1"/>
                          </a:solidFill>
                          <a:effectLst/>
                          <a:latin typeface="Montserrat" pitchFamily="2" charset="77"/>
                          <a:ea typeface="Calibri"/>
                          <a:cs typeface="Calibri"/>
                          <a:sym typeface="Arial"/>
                        </a:rPr>
                        <a:t>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da-DK" sz="1200" b="0" i="0" dirty="0">
                          <a:solidFill>
                            <a:srgbClr val="480062"/>
                          </a:solidFill>
                          <a:latin typeface="Montserrat Medium" pitchFamily="2" charset="77"/>
                          <a:sym typeface="Montserrat Medium"/>
                        </a:rPr>
                        <a:t>Skriv interesser her:</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208052"/>
                  </a:ext>
                </a:extLst>
              </a:tr>
              <a:tr h="533791">
                <a:tc>
                  <a:txBody>
                    <a:bodyPr/>
                    <a:lstStyle/>
                    <a:p>
                      <a:pPr rtl="0" fontAlgn="base"/>
                      <a:r>
                        <a:rPr lang="da-DK" sz="1200" b="0" i="0" dirty="0">
                          <a:solidFill>
                            <a:srgbClr val="480062"/>
                          </a:solidFill>
                          <a:latin typeface="Montserrat Medium" pitchFamily="2" charset="77"/>
                          <a:ea typeface="Montserrat Medium"/>
                          <a:cs typeface="Montserrat Medium"/>
                          <a:sym typeface="Montserrat Medium"/>
                        </a:rPr>
                        <a:t>Hvad kunne du godt tænke dig at lave som aktivitetsven? </a:t>
                      </a:r>
                    </a:p>
                    <a:p>
                      <a:pPr rtl="0" fontAlgn="base"/>
                      <a:r>
                        <a:rPr lang="da-DK" sz="1050" b="0" i="0" dirty="0">
                          <a:solidFill>
                            <a:srgbClr val="480062"/>
                          </a:solidFill>
                          <a:latin typeface="Montserrat" pitchFamily="2" charset="77"/>
                          <a:ea typeface="Montserrat Medium"/>
                          <a:cs typeface="Montserrat Medium"/>
                          <a:sym typeface="Montserrat Medium"/>
                        </a:rPr>
                        <a:t>(se eksempler slide 10)</a:t>
                      </a:r>
                      <a:r>
                        <a:rPr lang="da-DK" sz="1050" b="0" i="0" u="none" strike="noStrike" cap="none" dirty="0">
                          <a:solidFill>
                            <a:schemeClr val="dk1"/>
                          </a:solidFill>
                          <a:effectLst/>
                          <a:latin typeface="Montserrat" pitchFamily="2" charset="77"/>
                          <a:ea typeface="Calibri"/>
                          <a:cs typeface="Calibri"/>
                          <a:sym typeface="Arial"/>
                        </a:rPr>
                        <a:t>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da-DK" sz="1200" b="0" i="0" dirty="0">
                          <a:solidFill>
                            <a:srgbClr val="480062"/>
                          </a:solidFill>
                          <a:latin typeface="Montserrat Medium" pitchFamily="2" charset="77"/>
                          <a:sym typeface="Montserrat Medium"/>
                        </a:rPr>
                        <a:t>Skriv ønsker og idéer her:</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18285"/>
                  </a:ext>
                </a:extLst>
              </a:tr>
              <a:tr h="78962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da-DK" sz="1200" b="0" i="0" dirty="0">
                          <a:solidFill>
                            <a:srgbClr val="480062"/>
                          </a:solidFill>
                          <a:latin typeface="Montserrat Medium" pitchFamily="2" charset="77"/>
                          <a:ea typeface="Montserrat Medium"/>
                          <a:cs typeface="Montserrat Medium"/>
                          <a:sym typeface="Montserrat Medium"/>
                        </a:rPr>
                        <a:t>Hvor ofte har du lyst til at være aktivitetsven?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da-DK" sz="1200" b="0" i="0" dirty="0">
                          <a:solidFill>
                            <a:srgbClr val="480062"/>
                          </a:solidFill>
                          <a:latin typeface="Montserrat Medium" pitchFamily="2" charset="77"/>
                          <a:ea typeface="Montserrat Medium"/>
                          <a:cs typeface="Montserrat Medium"/>
                          <a:sym typeface="Montserrat Medium"/>
                        </a:rPr>
                        <a:t>Sæt kryds:</a:t>
                      </a:r>
                    </a:p>
                    <a:p>
                      <a:r>
                        <a:rPr lang="da-DK" sz="1050" b="0" i="0" dirty="0">
                          <a:solidFill>
                            <a:srgbClr val="480062"/>
                          </a:solidFill>
                          <a:latin typeface="Montserrat" pitchFamily="2" charset="77"/>
                          <a:sym typeface="Montserrat Medium"/>
                        </a:rPr>
                        <a:t>En gang om ugen:                Hver anden uge:</a:t>
                      </a:r>
                    </a:p>
                    <a:p>
                      <a:r>
                        <a:rPr lang="da-DK" sz="1050" b="0" i="0" dirty="0">
                          <a:solidFill>
                            <a:srgbClr val="480062"/>
                          </a:solidFill>
                          <a:latin typeface="Montserrat" pitchFamily="2" charset="77"/>
                          <a:sym typeface="Montserrat Medium"/>
                        </a:rPr>
                        <a:t>En gang mdr.:                         Andet:</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5442233"/>
                  </a:ext>
                </a:extLst>
              </a:tr>
              <a:tr h="82867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da-DK" sz="1200" b="0" i="0" dirty="0">
                          <a:solidFill>
                            <a:srgbClr val="480062"/>
                          </a:solidFill>
                          <a:latin typeface="Montserrat Medium" pitchFamily="2" charset="77"/>
                          <a:ea typeface="Montserrat Medium"/>
                          <a:cs typeface="Montserrat Medium"/>
                          <a:sym typeface="Montserrat Medium"/>
                        </a:rPr>
                        <a:t>Hvilke dage og tidspunkter er bedst for dig?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da-DK" sz="1200" b="0" i="0" dirty="0">
                          <a:solidFill>
                            <a:srgbClr val="480062"/>
                          </a:solidFill>
                          <a:latin typeface="Montserrat Medium" pitchFamily="2" charset="77"/>
                          <a:ea typeface="Montserrat Medium"/>
                          <a:cs typeface="Montserrat Medium"/>
                          <a:sym typeface="Montserrat Medium"/>
                        </a:rPr>
                        <a:t>Sæt kryds:</a:t>
                      </a:r>
                    </a:p>
                    <a:p>
                      <a:r>
                        <a:rPr lang="da-DK" sz="1050" b="0" i="0" dirty="0">
                          <a:solidFill>
                            <a:srgbClr val="480062"/>
                          </a:solidFill>
                          <a:latin typeface="Montserrat" pitchFamily="2" charset="77"/>
                          <a:sym typeface="Montserrat Medium"/>
                        </a:rPr>
                        <a:t>Hverdage:                                Weekend:</a:t>
                      </a:r>
                    </a:p>
                    <a:p>
                      <a:r>
                        <a:rPr lang="da-DK" sz="1050" b="0" i="0" dirty="0">
                          <a:solidFill>
                            <a:srgbClr val="480062"/>
                          </a:solidFill>
                          <a:latin typeface="Montserrat" pitchFamily="2" charset="77"/>
                          <a:sym typeface="Montserrat Medium"/>
                        </a:rPr>
                        <a:t>Formiddag.:                             Eftermiddag:</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1680075"/>
                  </a:ext>
                </a:extLst>
              </a:tr>
              <a:tr h="785813">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da-DK" sz="1200" b="0" i="0" dirty="0">
                          <a:solidFill>
                            <a:srgbClr val="480062"/>
                          </a:solidFill>
                          <a:latin typeface="Montserrat Medium" pitchFamily="2" charset="77"/>
                          <a:ea typeface="Montserrat Medium"/>
                          <a:cs typeface="Montserrat Medium"/>
                          <a:sym typeface="Montserrat Medium"/>
                        </a:rPr>
                        <a:t>Er det vigtigt for dig, at du er frivillig i dit lokalområde?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da-DK" sz="1200" b="0" i="0" dirty="0">
                          <a:solidFill>
                            <a:srgbClr val="480062"/>
                          </a:solidFill>
                          <a:latin typeface="Montserrat Medium" pitchFamily="2" charset="77"/>
                          <a:ea typeface="Montserrat Medium"/>
                          <a:cs typeface="Montserrat Medium"/>
                          <a:sym typeface="Montserrat Medium"/>
                        </a:rPr>
                        <a:t>Sæt kryds:</a:t>
                      </a:r>
                    </a:p>
                    <a:p>
                      <a:r>
                        <a:rPr lang="da-DK" sz="1050" b="0" i="0" dirty="0">
                          <a:solidFill>
                            <a:srgbClr val="480062"/>
                          </a:solidFill>
                          <a:latin typeface="Montserrat" pitchFamily="2" charset="77"/>
                          <a:sym typeface="Montserrat Medium"/>
                        </a:rPr>
                        <a:t>Ja:</a:t>
                      </a:r>
                    </a:p>
                    <a:p>
                      <a:r>
                        <a:rPr lang="da-DK" sz="1050" b="0" i="0" dirty="0">
                          <a:solidFill>
                            <a:srgbClr val="480062"/>
                          </a:solidFill>
                          <a:latin typeface="Montserrat" pitchFamily="2" charset="77"/>
                          <a:sym typeface="Montserrat Medium"/>
                        </a:rPr>
                        <a:t>Nej:</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2179553"/>
                  </a:ext>
                </a:extLst>
              </a:tr>
              <a:tr h="448718">
                <a:tc>
                  <a:txBody>
                    <a:bodyPr/>
                    <a:lstStyle/>
                    <a:p>
                      <a:r>
                        <a:rPr lang="da-DK" sz="1200" b="0" i="0" dirty="0">
                          <a:solidFill>
                            <a:srgbClr val="480062"/>
                          </a:solidFill>
                          <a:latin typeface="Montserrat Medium" pitchFamily="2" charset="77"/>
                          <a:ea typeface="Montserrat Medium"/>
                          <a:cs typeface="Montserrat Medium"/>
                          <a:sym typeface="Montserrat Medium"/>
                        </a:rPr>
                        <a:t>Værd at være opmærksom på? </a:t>
                      </a:r>
                    </a:p>
                    <a:p>
                      <a:r>
                        <a:rPr lang="da-DK" sz="1050" b="0" i="0" dirty="0">
                          <a:solidFill>
                            <a:srgbClr val="480062"/>
                          </a:solidFill>
                          <a:latin typeface="Montserrat" pitchFamily="2" charset="77"/>
                          <a:ea typeface="Montserrat Medium"/>
                          <a:cs typeface="Montserrat Medium"/>
                          <a:sym typeface="Montserrat Medium"/>
                        </a:rPr>
                        <a:t>(allergi, rygning, husdyr, trapper/elevator, vaccineret </a:t>
                      </a:r>
                      <a:r>
                        <a:rPr lang="da-DK" sz="1050" b="0" i="0" dirty="0" err="1">
                          <a:solidFill>
                            <a:srgbClr val="480062"/>
                          </a:solidFill>
                          <a:latin typeface="Montserrat" pitchFamily="2" charset="77"/>
                          <a:ea typeface="Montserrat Medium"/>
                          <a:cs typeface="Montserrat Medium"/>
                          <a:sym typeface="Montserrat Medium"/>
                        </a:rPr>
                        <a:t>corona</a:t>
                      </a:r>
                      <a:r>
                        <a:rPr lang="da-DK" sz="1050" b="0" i="0" dirty="0">
                          <a:solidFill>
                            <a:srgbClr val="480062"/>
                          </a:solidFill>
                          <a:latin typeface="Montserrat" pitchFamily="2" charset="77"/>
                          <a:ea typeface="Montserrat Medium"/>
                          <a:cs typeface="Montserrat Medium"/>
                          <a:sym typeface="Montserrat Medium"/>
                        </a:rPr>
                        <a:t> m.m.) </a:t>
                      </a:r>
                      <a:endParaRPr lang="da-DK" sz="1050" b="0" i="0" dirty="0">
                        <a:latin typeface="Montserrat" pitchFamily="2" charset="77"/>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da-DK" sz="1200" b="0" i="0" dirty="0">
                          <a:solidFill>
                            <a:srgbClr val="480062"/>
                          </a:solidFill>
                          <a:latin typeface="Montserrat Medium" pitchFamily="2" charset="77"/>
                          <a:ea typeface="Montserrat Medium"/>
                          <a:cs typeface="Montserrat Medium"/>
                          <a:sym typeface="Montserrat Medium"/>
                        </a:rPr>
                        <a:t>Skriv ønsker/særlige forhold her:</a:t>
                      </a:r>
                      <a:endParaRPr lang="da-DK" sz="1200" b="0" i="0" dirty="0">
                        <a:latin typeface="Montserrat Medium" pitchFamily="2" charset="77"/>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3524150"/>
                  </a:ext>
                </a:extLst>
              </a:tr>
            </a:tbl>
          </a:graphicData>
        </a:graphic>
      </p:graphicFrame>
    </p:spTree>
    <p:extLst>
      <p:ext uri="{BB962C8B-B14F-4D97-AF65-F5344CB8AC3E}">
        <p14:creationId xmlns:p14="http://schemas.microsoft.com/office/powerpoint/2010/main" val="8490713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9" name="Tekstfelt 8">
            <a:extLst>
              <a:ext uri="{FF2B5EF4-FFF2-40B4-BE49-F238E27FC236}">
                <a16:creationId xmlns:a16="http://schemas.microsoft.com/office/drawing/2014/main" id="{FC9B535C-54B7-BD9B-074D-62B7FC452018}"/>
              </a:ext>
            </a:extLst>
          </p:cNvPr>
          <p:cNvSpPr txBox="1"/>
          <p:nvPr/>
        </p:nvSpPr>
        <p:spPr>
          <a:xfrm>
            <a:off x="444942" y="1413428"/>
            <a:ext cx="11385105" cy="4356642"/>
          </a:xfrm>
          <a:prstGeom prst="rect">
            <a:avLst/>
          </a:prstGeom>
          <a:noFill/>
        </p:spPr>
        <p:txBody>
          <a:bodyPr wrap="square" rtlCol="0">
            <a:spAutoFit/>
          </a:bodyPr>
          <a:lstStyle/>
          <a:p>
            <a:pPr>
              <a:lnSpc>
                <a:spcPct val="130000"/>
              </a:lnSpc>
            </a:pPr>
            <a:r>
              <a:rPr lang="da-DK" sz="1200" dirty="0">
                <a:solidFill>
                  <a:srgbClr val="480062"/>
                </a:solidFill>
                <a:effectLst/>
                <a:latin typeface="Montserrat" pitchFamily="2" charset="77"/>
                <a:ea typeface="Calibri" panose="020F0502020204030204" pitchFamily="34" charset="0"/>
              </a:rPr>
              <a:t>Hej (navn leder),</a:t>
            </a:r>
          </a:p>
          <a:p>
            <a:pPr>
              <a:lnSpc>
                <a:spcPct val="130000"/>
              </a:lnSpc>
            </a:pPr>
            <a:r>
              <a:rPr lang="da-DK" sz="1200" dirty="0">
                <a:solidFill>
                  <a:srgbClr val="480062"/>
                </a:solidFill>
                <a:effectLst/>
                <a:latin typeface="Montserrat" pitchFamily="2" charset="77"/>
                <a:ea typeface="Calibri" panose="020F0502020204030204" pitchFamily="34" charset="0"/>
              </a:rPr>
              <a:t>Jeg skriver til dig, da jeg vil høre, om I på (navn plejehjem) kunne være interesseret i at få nogle frivillige besøgsvenner tilknyttet jeres plejehjem? </a:t>
            </a:r>
          </a:p>
          <a:p>
            <a:pPr>
              <a:lnSpc>
                <a:spcPct val="130000"/>
              </a:lnSpc>
            </a:pPr>
            <a:endParaRPr lang="da-DK" sz="1200" dirty="0">
              <a:solidFill>
                <a:srgbClr val="480062"/>
              </a:solidFill>
              <a:latin typeface="Montserrat" pitchFamily="2" charset="77"/>
            </a:endParaRPr>
          </a:p>
          <a:p>
            <a:pPr>
              <a:lnSpc>
                <a:spcPct val="130000"/>
              </a:lnSpc>
            </a:pPr>
            <a:r>
              <a:rPr lang="da-DK" sz="1200" b="1" dirty="0">
                <a:solidFill>
                  <a:srgbClr val="480062"/>
                </a:solidFill>
                <a:latin typeface="Montserrat SemiBold" pitchFamily="2" charset="77"/>
              </a:rPr>
              <a:t>Kort om </a:t>
            </a:r>
            <a:r>
              <a:rPr lang="da-DK" sz="1200" b="1" dirty="0" err="1">
                <a:solidFill>
                  <a:srgbClr val="480062"/>
                </a:solidFill>
                <a:latin typeface="Montserrat SemiBold" pitchFamily="2" charset="77"/>
              </a:rPr>
              <a:t>VENskaberne</a:t>
            </a:r>
            <a:endParaRPr lang="da-DK" sz="1200" b="1" dirty="0">
              <a:solidFill>
                <a:srgbClr val="480062"/>
              </a:solidFill>
              <a:latin typeface="Montserrat SemiBold" pitchFamily="2" charset="77"/>
            </a:endParaRPr>
          </a:p>
          <a:p>
            <a:pPr>
              <a:lnSpc>
                <a:spcPct val="130000"/>
              </a:lnSpc>
            </a:pPr>
            <a:r>
              <a:rPr lang="da-DK" sz="1200" dirty="0">
                <a:solidFill>
                  <a:srgbClr val="480062"/>
                </a:solidFill>
                <a:effectLst/>
                <a:latin typeface="Montserrat" pitchFamily="2" charset="77"/>
                <a:ea typeface="Calibri" panose="020F0502020204030204" pitchFamily="34" charset="0"/>
              </a:rPr>
              <a:t>Venskaberne er en besøgstjeneste, hvor de frivillige er mennesker med handicap, som tilbyder forskellige former for besøgsvenner for ældre på plejehjem og mennesker med handicap på botilbud. De kan for eksempel bidrage med:</a:t>
            </a:r>
          </a:p>
          <a:p>
            <a:pPr>
              <a:lnSpc>
                <a:spcPct val="130000"/>
              </a:lnSpc>
            </a:pPr>
            <a:r>
              <a:rPr lang="da-DK" sz="1200" dirty="0">
                <a:solidFill>
                  <a:srgbClr val="480062"/>
                </a:solidFill>
                <a:effectLst/>
                <a:latin typeface="Montserrat" pitchFamily="2" charset="77"/>
                <a:ea typeface="Times New Roman" panose="02020603050405020304" pitchFamily="18" charset="0"/>
              </a:rPr>
              <a:t>- Selskab, hygge og samvær</a:t>
            </a:r>
            <a:endParaRPr lang="da-DK" sz="1200" dirty="0">
              <a:solidFill>
                <a:srgbClr val="480062"/>
              </a:solidFill>
              <a:latin typeface="Montserrat" pitchFamily="2" charset="77"/>
              <a:ea typeface="Times New Roman" panose="02020603050405020304" pitchFamily="18" charset="0"/>
            </a:endParaRPr>
          </a:p>
          <a:p>
            <a:pPr>
              <a:lnSpc>
                <a:spcPct val="130000"/>
              </a:lnSpc>
            </a:pPr>
            <a:r>
              <a:rPr lang="da-DK" sz="1200" dirty="0">
                <a:solidFill>
                  <a:srgbClr val="480062"/>
                </a:solidFill>
                <a:effectLst/>
                <a:latin typeface="Montserrat" pitchFamily="2" charset="77"/>
                <a:ea typeface="Times New Roman" panose="02020603050405020304" pitchFamily="18" charset="0"/>
              </a:rPr>
              <a:t>- Deltage i aktiviteter både for hele huset og i små fællesskaber på etagerne  </a:t>
            </a:r>
            <a:endParaRPr lang="da-DK" sz="1200" dirty="0">
              <a:solidFill>
                <a:srgbClr val="480062"/>
              </a:solidFill>
              <a:effectLst/>
              <a:latin typeface="Montserrat" pitchFamily="2" charset="77"/>
              <a:ea typeface="Calibri" panose="020F0502020204030204" pitchFamily="34" charset="0"/>
            </a:endParaRPr>
          </a:p>
          <a:p>
            <a:pPr lvl="0">
              <a:lnSpc>
                <a:spcPct val="130000"/>
              </a:lnSpc>
              <a:spcAft>
                <a:spcPts val="800"/>
              </a:spcAft>
            </a:pPr>
            <a:r>
              <a:rPr lang="da-DK" sz="1200" dirty="0">
                <a:solidFill>
                  <a:srgbClr val="480062"/>
                </a:solidFill>
                <a:effectLst/>
                <a:latin typeface="Montserrat" pitchFamily="2" charset="77"/>
                <a:ea typeface="Times New Roman" panose="02020603050405020304" pitchFamily="18" charset="0"/>
              </a:rPr>
              <a:t>- Følgeskab i have samt til festlige og andre arrangementer i huset</a:t>
            </a:r>
          </a:p>
          <a:p>
            <a:pPr>
              <a:lnSpc>
                <a:spcPct val="130000"/>
              </a:lnSpc>
            </a:pPr>
            <a:r>
              <a:rPr lang="da-DK" sz="1200" u="sng" dirty="0">
                <a:solidFill>
                  <a:srgbClr val="480062"/>
                </a:solidFill>
                <a:effectLst/>
                <a:latin typeface="Montserrat" pitchFamily="2" charset="77"/>
                <a:ea typeface="Calibri" panose="020F0502020204030204" pitchFamily="34" charset="0"/>
              </a:rPr>
              <a:t>Der er altså flere muligheder for at få besøgsven. Man kan få en:</a:t>
            </a:r>
          </a:p>
          <a:p>
            <a:pPr lvl="0">
              <a:lnSpc>
                <a:spcPct val="130000"/>
              </a:lnSpc>
            </a:pPr>
            <a:r>
              <a:rPr lang="da-DK" sz="1200" dirty="0">
                <a:solidFill>
                  <a:srgbClr val="480062"/>
                </a:solidFill>
                <a:effectLst/>
                <a:latin typeface="Montserrat" pitchFamily="2" charset="77"/>
                <a:ea typeface="Times New Roman" panose="02020603050405020304" pitchFamily="18" charset="0"/>
              </a:rPr>
              <a:t>- Én-til-én besøgsven - den frivillige kommer på besøg hos en af jeres beboere efter aftale </a:t>
            </a:r>
            <a:endParaRPr lang="da-DK" sz="1200" dirty="0">
              <a:solidFill>
                <a:srgbClr val="480062"/>
              </a:solidFill>
              <a:effectLst/>
              <a:latin typeface="Montserrat" pitchFamily="2" charset="77"/>
              <a:ea typeface="Calibri" panose="020F0502020204030204" pitchFamily="34" charset="0"/>
            </a:endParaRPr>
          </a:p>
          <a:p>
            <a:pPr lvl="0">
              <a:lnSpc>
                <a:spcPct val="130000"/>
              </a:lnSpc>
            </a:pPr>
            <a:r>
              <a:rPr lang="da-DK" sz="1200" dirty="0">
                <a:solidFill>
                  <a:srgbClr val="480062"/>
                </a:solidFill>
                <a:effectLst/>
                <a:latin typeface="Montserrat" pitchFamily="2" charset="77"/>
                <a:ea typeface="Times New Roman" panose="02020603050405020304" pitchFamily="18" charset="0"/>
              </a:rPr>
              <a:t>- Gruppe-besøgsven - der kommer minimum 2 frivillige, som deles om frivilligopgaven</a:t>
            </a:r>
            <a:endParaRPr lang="da-DK" sz="1200" dirty="0">
              <a:solidFill>
                <a:srgbClr val="480062"/>
              </a:solidFill>
              <a:effectLst/>
              <a:latin typeface="Montserrat" pitchFamily="2" charset="77"/>
              <a:ea typeface="Calibri" panose="020F0502020204030204" pitchFamily="34" charset="0"/>
            </a:endParaRPr>
          </a:p>
          <a:p>
            <a:pPr lvl="0">
              <a:lnSpc>
                <a:spcPct val="130000"/>
              </a:lnSpc>
              <a:spcAft>
                <a:spcPts val="800"/>
              </a:spcAft>
            </a:pPr>
            <a:r>
              <a:rPr lang="da-DK" sz="1200" dirty="0">
                <a:solidFill>
                  <a:srgbClr val="480062"/>
                </a:solidFill>
                <a:effectLst/>
                <a:latin typeface="Montserrat" pitchFamily="2" charset="77"/>
                <a:ea typeface="Times New Roman" panose="02020603050405020304" pitchFamily="18" charset="0"/>
              </a:rPr>
              <a:t>- Aktivitetsven - den frivillige deltager i </a:t>
            </a:r>
            <a:r>
              <a:rPr lang="da-DK" sz="1200" dirty="0">
                <a:solidFill>
                  <a:srgbClr val="480062"/>
                </a:solidFill>
                <a:latin typeface="Montserrat" pitchFamily="2" charset="77"/>
                <a:ea typeface="Times New Roman" panose="02020603050405020304" pitchFamily="18" charset="0"/>
              </a:rPr>
              <a:t>husets </a:t>
            </a:r>
            <a:r>
              <a:rPr lang="da-DK" sz="1200" dirty="0">
                <a:solidFill>
                  <a:srgbClr val="480062"/>
                </a:solidFill>
                <a:effectLst/>
                <a:latin typeface="Montserrat" pitchFamily="2" charset="77"/>
                <a:ea typeface="Times New Roman" panose="02020603050405020304" pitchFamily="18" charset="0"/>
              </a:rPr>
              <a:t>aktiviteter fx bingo og fællessang eller står for en aktivitet fx musik eller haveven</a:t>
            </a:r>
          </a:p>
          <a:p>
            <a:pPr>
              <a:lnSpc>
                <a:spcPct val="130000"/>
              </a:lnSpc>
            </a:pPr>
            <a:r>
              <a:rPr lang="da-DK" sz="1200" dirty="0">
                <a:solidFill>
                  <a:srgbClr val="480062"/>
                </a:solidFill>
                <a:effectLst/>
                <a:latin typeface="Montserrat" pitchFamily="2" charset="77"/>
                <a:ea typeface="Calibri" panose="020F0502020204030204" pitchFamily="34" charset="0"/>
              </a:rPr>
              <a:t>Hvis du synes, at det lyder spændende og gerne vil høre mere mulighederne, så lad os mødes over en uforpligtende kop kaffe.</a:t>
            </a:r>
          </a:p>
          <a:p>
            <a:pPr>
              <a:lnSpc>
                <a:spcPct val="130000"/>
              </a:lnSpc>
            </a:pPr>
            <a:r>
              <a:rPr lang="da-DK" sz="1200" dirty="0">
                <a:solidFill>
                  <a:srgbClr val="480062"/>
                </a:solidFill>
                <a:effectLst/>
                <a:latin typeface="Montserrat" pitchFamily="2" charset="77"/>
                <a:ea typeface="Calibri" panose="020F0502020204030204" pitchFamily="34" charset="0"/>
              </a:rPr>
              <a:t> </a:t>
            </a:r>
          </a:p>
          <a:p>
            <a:pPr>
              <a:lnSpc>
                <a:spcPct val="130000"/>
              </a:lnSpc>
            </a:pPr>
            <a:r>
              <a:rPr lang="da-DK" sz="1200" dirty="0">
                <a:solidFill>
                  <a:srgbClr val="480062"/>
                </a:solidFill>
                <a:latin typeface="Montserrat" pitchFamily="2" charset="77"/>
                <a:ea typeface="Calibri" panose="020F0502020204030204" pitchFamily="34" charset="0"/>
              </a:rPr>
              <a:t>Mange</a:t>
            </a:r>
            <a:r>
              <a:rPr lang="da-DK" sz="1200" dirty="0">
                <a:solidFill>
                  <a:srgbClr val="480062"/>
                </a:solidFill>
                <a:effectLst/>
                <a:latin typeface="Montserrat" pitchFamily="2" charset="77"/>
                <a:ea typeface="Calibri" panose="020F0502020204030204" pitchFamily="34" charset="0"/>
              </a:rPr>
              <a:t> hilsner,</a:t>
            </a:r>
            <a:endParaRPr lang="da-DK" sz="1200" dirty="0">
              <a:solidFill>
                <a:srgbClr val="480062"/>
              </a:solidFill>
              <a:latin typeface="Montserrat" pitchFamily="2" charset="77"/>
              <a:ea typeface="Calibri" panose="020F0502020204030204" pitchFamily="34" charset="0"/>
            </a:endParaRPr>
          </a:p>
          <a:p>
            <a:pPr>
              <a:lnSpc>
                <a:spcPct val="130000"/>
              </a:lnSpc>
            </a:pPr>
            <a:r>
              <a:rPr lang="da-DK" sz="1200" dirty="0">
                <a:solidFill>
                  <a:srgbClr val="480062"/>
                </a:solidFill>
                <a:effectLst/>
                <a:latin typeface="Montserrat" pitchFamily="2" charset="77"/>
                <a:ea typeface="Calibri" panose="020F0502020204030204" pitchFamily="34" charset="0"/>
              </a:rPr>
              <a:t>Mille og Katja</a:t>
            </a: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3" y="421491"/>
            <a:ext cx="840126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Eksempel – mail til leder</a:t>
            </a:r>
            <a:endParaRPr lang="da-DK" sz="2800" dirty="0"/>
          </a:p>
        </p:txBody>
      </p:sp>
    </p:spTree>
    <p:extLst>
      <p:ext uri="{BB962C8B-B14F-4D97-AF65-F5344CB8AC3E}">
        <p14:creationId xmlns:p14="http://schemas.microsoft.com/office/powerpoint/2010/main" val="32956020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 4">
            <a:extLst>
              <a:ext uri="{FF2B5EF4-FFF2-40B4-BE49-F238E27FC236}">
                <a16:creationId xmlns:a16="http://schemas.microsoft.com/office/drawing/2014/main" id="{EB114404-DFF5-28C8-3011-3D7035367C71}"/>
              </a:ext>
            </a:extLst>
          </p:cNvPr>
          <p:cNvGraphicFramePr>
            <a:graphicFrameLocks noGrp="1"/>
          </p:cNvGraphicFramePr>
          <p:nvPr>
            <p:ph idx="1"/>
            <p:extLst>
              <p:ext uri="{D42A27DB-BD31-4B8C-83A1-F6EECF244321}">
                <p14:modId xmlns:p14="http://schemas.microsoft.com/office/powerpoint/2010/main" val="2408635718"/>
              </p:ext>
            </p:extLst>
          </p:nvPr>
        </p:nvGraphicFramePr>
        <p:xfrm>
          <a:off x="483905" y="1270769"/>
          <a:ext cx="11263105" cy="2386831"/>
        </p:xfrm>
        <a:graphic>
          <a:graphicData uri="http://schemas.openxmlformats.org/drawingml/2006/table">
            <a:tbl>
              <a:tblPr firstRow="1" bandRow="1">
                <a:tableStyleId>{00A15C55-8517-42AA-B614-E9B94910E393}</a:tableStyleId>
              </a:tblPr>
              <a:tblGrid>
                <a:gridCol w="1894728">
                  <a:extLst>
                    <a:ext uri="{9D8B030D-6E8A-4147-A177-3AD203B41FA5}">
                      <a16:colId xmlns:a16="http://schemas.microsoft.com/office/drawing/2014/main" val="2998054606"/>
                    </a:ext>
                  </a:extLst>
                </a:gridCol>
                <a:gridCol w="2229650">
                  <a:extLst>
                    <a:ext uri="{9D8B030D-6E8A-4147-A177-3AD203B41FA5}">
                      <a16:colId xmlns:a16="http://schemas.microsoft.com/office/drawing/2014/main" val="1380894094"/>
                    </a:ext>
                  </a:extLst>
                </a:gridCol>
                <a:gridCol w="2376411">
                  <a:extLst>
                    <a:ext uri="{9D8B030D-6E8A-4147-A177-3AD203B41FA5}">
                      <a16:colId xmlns:a16="http://schemas.microsoft.com/office/drawing/2014/main" val="419668348"/>
                    </a:ext>
                  </a:extLst>
                </a:gridCol>
                <a:gridCol w="2511846">
                  <a:extLst>
                    <a:ext uri="{9D8B030D-6E8A-4147-A177-3AD203B41FA5}">
                      <a16:colId xmlns:a16="http://schemas.microsoft.com/office/drawing/2014/main" val="2826354420"/>
                    </a:ext>
                  </a:extLst>
                </a:gridCol>
                <a:gridCol w="2250470">
                  <a:extLst>
                    <a:ext uri="{9D8B030D-6E8A-4147-A177-3AD203B41FA5}">
                      <a16:colId xmlns:a16="http://schemas.microsoft.com/office/drawing/2014/main" val="4178202976"/>
                    </a:ext>
                  </a:extLst>
                </a:gridCol>
              </a:tblGrid>
              <a:tr h="233728">
                <a:tc>
                  <a:txBody>
                    <a:bodyPr/>
                    <a:lstStyle/>
                    <a:p>
                      <a:pPr algn="l"/>
                      <a:r>
                        <a:rPr lang="da-DK" sz="1400" b="1" i="0" dirty="0">
                          <a:solidFill>
                            <a:srgbClr val="480062"/>
                          </a:solidFill>
                          <a:latin typeface="Montserrat Medium" pitchFamily="2" charset="77"/>
                          <a:cs typeface="Arial" panose="020B0604020202020204" pitchFamily="34" charset="0"/>
                        </a:rPr>
                        <a:t>MANDAG</a:t>
                      </a:r>
                    </a:p>
                  </a:txBody>
                  <a:tcPr anchor="ctr">
                    <a:solidFill>
                      <a:srgbClr val="FFA336"/>
                    </a:solidFill>
                  </a:tcPr>
                </a:tc>
                <a:tc>
                  <a:txBody>
                    <a:bodyPr/>
                    <a:lstStyle/>
                    <a:p>
                      <a:pPr algn="l"/>
                      <a:r>
                        <a:rPr lang="da-DK" sz="1200" b="0" i="0" dirty="0">
                          <a:solidFill>
                            <a:srgbClr val="480062"/>
                          </a:solidFill>
                          <a:latin typeface="Montserrat Medium" pitchFamily="2" charset="77"/>
                        </a:rPr>
                        <a:t>Hvor </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rPr>
                        <a:t>Hvad</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rPr>
                        <a:t>Deltager</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cs typeface="Arial" panose="020B0604020202020204" pitchFamily="34" charset="0"/>
                        </a:rPr>
                        <a:t>Personale</a:t>
                      </a:r>
                    </a:p>
                  </a:txBody>
                  <a:tcPr anchor="ctr">
                    <a:solidFill>
                      <a:srgbClr val="FFA336"/>
                    </a:solidFill>
                  </a:tcPr>
                </a:tc>
                <a:extLst>
                  <a:ext uri="{0D108BD9-81ED-4DB2-BD59-A6C34878D82A}">
                    <a16:rowId xmlns:a16="http://schemas.microsoft.com/office/drawing/2014/main" val="3716997664"/>
                  </a:ext>
                </a:extLst>
              </a:tr>
              <a:tr h="522172">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10-12</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Lindas tid med beboere</a:t>
                      </a:r>
                    </a:p>
                  </a:txBody>
                  <a:tcPr marL="45720" marR="45720" marT="0" marB="0" anchor="ctr">
                    <a:solidFill>
                      <a:srgbClr val="FAF2D6"/>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Linda en til en </a:t>
                      </a:r>
                    </a:p>
                  </a:txBody>
                  <a:tcPr marL="45720" marR="45720" marT="0" marB="0" anchor="ctr">
                    <a:solidFill>
                      <a:srgbClr val="FAF2D6"/>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Linda skriver i kalender hvem der er med hende</a:t>
                      </a:r>
                    </a:p>
                  </a:txBody>
                  <a:tcPr marL="45720" marR="45720" marT="0" marB="0" anchor="ctr">
                    <a:solidFill>
                      <a:srgbClr val="FAF2D6"/>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Lindas tid med beboere</a:t>
                      </a:r>
                    </a:p>
                  </a:txBody>
                  <a:tcPr marL="45720" marR="45720" marT="0" marB="0" anchor="ctr">
                    <a:solidFill>
                      <a:srgbClr val="FAF2D6"/>
                    </a:solidFill>
                  </a:tcPr>
                </a:tc>
                <a:extLst>
                  <a:ext uri="{0D108BD9-81ED-4DB2-BD59-A6C34878D82A}">
                    <a16:rowId xmlns:a16="http://schemas.microsoft.com/office/drawing/2014/main" val="432212436"/>
                  </a:ext>
                </a:extLst>
              </a:tr>
              <a:tr h="516367">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13-14</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Lindas tid med beboere</a:t>
                      </a:r>
                    </a:p>
                  </a:txBody>
                  <a:tcPr marL="45720" marR="45720" marT="0" marB="0" anchor="ctr">
                    <a:solidFill>
                      <a:srgbClr val="FFFBED"/>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Linda en til en </a:t>
                      </a:r>
                    </a:p>
                  </a:txBody>
                  <a:tcPr marL="45720" marR="45720" marT="0" marB="0" anchor="ctr">
                    <a:solidFill>
                      <a:srgbClr val="FFFBED"/>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Linda skriver i kalender hvem der er med hende</a:t>
                      </a:r>
                    </a:p>
                  </a:txBody>
                  <a:tcPr marL="45720" marR="45720" marT="0" marB="0" anchor="ctr">
                    <a:solidFill>
                      <a:srgbClr val="FFFBED"/>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Lindas tid med beboere</a:t>
                      </a:r>
                    </a:p>
                  </a:txBody>
                  <a:tcPr marL="45720" marR="45720" marT="0" marB="0" anchor="ctr">
                    <a:solidFill>
                      <a:srgbClr val="FFFBED"/>
                    </a:solidFill>
                  </a:tcPr>
                </a:tc>
                <a:extLst>
                  <a:ext uri="{0D108BD9-81ED-4DB2-BD59-A6C34878D82A}">
                    <a16:rowId xmlns:a16="http://schemas.microsoft.com/office/drawing/2014/main" val="3769328198"/>
                  </a:ext>
                </a:extLst>
              </a:tr>
              <a:tr h="527125">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13.15-15</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marL="0" marR="0" lvl="0" indent="0" algn="l" defTabSz="914400" rtl="0" eaLnBrk="1" fontAlgn="auto" latinLnBrk="0" hangingPunct="1">
                        <a:lnSpc>
                          <a:spcPct val="130000"/>
                        </a:lnSpc>
                        <a:spcBef>
                          <a:spcPts val="0"/>
                        </a:spcBef>
                        <a:spcAft>
                          <a:spcPts val="0"/>
                        </a:spcAft>
                        <a:buClr>
                          <a:srgbClr val="480062"/>
                        </a:buClr>
                        <a:buSzPts val="1200"/>
                        <a:buFont typeface="Montserrat Light"/>
                        <a:buNone/>
                        <a:tabLst/>
                        <a:defRPr/>
                      </a:pPr>
                      <a:r>
                        <a:rPr lang="da-DK" sz="1200" b="0" i="0" kern="1200" dirty="0">
                          <a:solidFill>
                            <a:srgbClr val="480062"/>
                          </a:solidFill>
                          <a:effectLst/>
                          <a:latin typeface="Montserrat" pitchFamily="2" charset="77"/>
                          <a:ea typeface="+mn-ea"/>
                          <a:cs typeface="+mn-cs"/>
                        </a:rPr>
                        <a:t>Stuen </a:t>
                      </a:r>
                      <a:endParaRPr lang="da-DK" sz="1200" b="0" i="0" dirty="0">
                        <a:solidFill>
                          <a:srgbClr val="480062"/>
                        </a:solidFill>
                        <a:latin typeface="Montserrat" pitchFamily="2" charset="77"/>
                      </a:endParaRPr>
                    </a:p>
                  </a:txBody>
                  <a:tcPr marL="91450" marR="91450" marT="45725" marB="45725" anchor="ctr">
                    <a:solidFill>
                      <a:srgbClr val="FAF2D6"/>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kern="1200" dirty="0">
                          <a:solidFill>
                            <a:srgbClr val="480062"/>
                          </a:solidFill>
                          <a:effectLst/>
                          <a:latin typeface="Montserrat" pitchFamily="2" charset="77"/>
                          <a:ea typeface="+mn-ea"/>
                          <a:cs typeface="+mn-cs"/>
                        </a:rPr>
                        <a:t>Banko </a:t>
                      </a:r>
                      <a:endParaRPr sz="1200" b="0" i="0" dirty="0">
                        <a:solidFill>
                          <a:srgbClr val="480062"/>
                        </a:solidFill>
                        <a:latin typeface="Montserrat" pitchFamily="2" charset="77"/>
                        <a:ea typeface="Montserrat Light"/>
                        <a:cs typeface="Montserrat Light"/>
                        <a:sym typeface="Montserrat Light"/>
                      </a:endParaRPr>
                    </a:p>
                  </a:txBody>
                  <a:tcPr marL="91450" marR="91450" marT="45725" marB="45725" anchor="ctr">
                    <a:solidFill>
                      <a:srgbClr val="FAF2D6"/>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For alle</a:t>
                      </a:r>
                    </a:p>
                  </a:txBody>
                  <a:tcPr marL="45720" marR="45720" marT="0" marB="0" anchor="ctr">
                    <a:solidFill>
                      <a:srgbClr val="FAF2D6"/>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Teamet i stuen </a:t>
                      </a:r>
                    </a:p>
                  </a:txBody>
                  <a:tcPr marL="45720" marR="45720" marT="0" marB="0" anchor="ctr">
                    <a:solidFill>
                      <a:srgbClr val="FAF2D6"/>
                    </a:solidFill>
                  </a:tcPr>
                </a:tc>
                <a:extLst>
                  <a:ext uri="{0D108BD9-81ED-4DB2-BD59-A6C34878D82A}">
                    <a16:rowId xmlns:a16="http://schemas.microsoft.com/office/drawing/2014/main" val="2628102542"/>
                  </a:ext>
                </a:extLst>
              </a:tr>
              <a:tr h="516367">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9-14</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Gymnastiksalen på 2.sal </a:t>
                      </a:r>
                    </a:p>
                  </a:txBody>
                  <a:tcPr marL="45720" marR="45720" marT="0" marB="0" anchor="ctr">
                    <a:solidFill>
                      <a:srgbClr val="FFFBED"/>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Fysioterapi  træning</a:t>
                      </a:r>
                    </a:p>
                  </a:txBody>
                  <a:tcPr marL="45720" marR="45720" marT="0" marB="0" anchor="ctr">
                    <a:solidFill>
                      <a:srgbClr val="FFFBED"/>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Alle der er tilmeldt hold eller individuel træning</a:t>
                      </a:r>
                    </a:p>
                  </a:txBody>
                  <a:tcPr marL="45720" marR="45720" marT="0" marB="0" anchor="ctr">
                    <a:solidFill>
                      <a:srgbClr val="FFFBED"/>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Kasper og Dorthe</a:t>
                      </a:r>
                    </a:p>
                  </a:txBody>
                  <a:tcPr marL="45720" marR="45720" marT="0" marB="0" anchor="ctr">
                    <a:solidFill>
                      <a:srgbClr val="FFFBED"/>
                    </a:solidFill>
                  </a:tcPr>
                </a:tc>
                <a:extLst>
                  <a:ext uri="{0D108BD9-81ED-4DB2-BD59-A6C34878D82A}">
                    <a16:rowId xmlns:a16="http://schemas.microsoft.com/office/drawing/2014/main" val="3357667798"/>
                  </a:ext>
                </a:extLst>
              </a:tr>
            </a:tbl>
          </a:graphicData>
        </a:graphic>
      </p:graphicFrame>
      <p:pic>
        <p:nvPicPr>
          <p:cNvPr id="7" name="Billede 6" descr="Et billede, der indeholder tekst&#10;&#10;Automatisk genereret beskrivelse">
            <a:extLst>
              <a:ext uri="{FF2B5EF4-FFF2-40B4-BE49-F238E27FC236}">
                <a16:creationId xmlns:a16="http://schemas.microsoft.com/office/drawing/2014/main" id="{089FB514-5D96-B0D3-92AE-2BB30373CC4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8" name="Lige forbindelse 7">
            <a:extLst>
              <a:ext uri="{FF2B5EF4-FFF2-40B4-BE49-F238E27FC236}">
                <a16:creationId xmlns:a16="http://schemas.microsoft.com/office/drawing/2014/main" id="{EBACBEC3-8849-4717-7642-A66341C7EAF6}"/>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9" name="Tekstfelt 8">
            <a:extLst>
              <a:ext uri="{FF2B5EF4-FFF2-40B4-BE49-F238E27FC236}">
                <a16:creationId xmlns:a16="http://schemas.microsoft.com/office/drawing/2014/main" id="{D378C8F1-8A7A-A549-F1EB-D6AADEBE6D36}"/>
              </a:ext>
            </a:extLst>
          </p:cNvPr>
          <p:cNvSpPr txBox="1"/>
          <p:nvPr/>
        </p:nvSpPr>
        <p:spPr>
          <a:xfrm>
            <a:off x="2721412" y="421491"/>
            <a:ext cx="925127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Ugeskema Louise Mariehjemmet i Brønshøj</a:t>
            </a:r>
            <a:endParaRPr lang="da-DK" sz="2800" dirty="0"/>
          </a:p>
        </p:txBody>
      </p:sp>
      <p:graphicFrame>
        <p:nvGraphicFramePr>
          <p:cNvPr id="5" name="Tabel 4">
            <a:extLst>
              <a:ext uri="{FF2B5EF4-FFF2-40B4-BE49-F238E27FC236}">
                <a16:creationId xmlns:a16="http://schemas.microsoft.com/office/drawing/2014/main" id="{CB868667-4145-0861-7C8B-A8815DCD1A21}"/>
              </a:ext>
            </a:extLst>
          </p:cNvPr>
          <p:cNvGraphicFramePr>
            <a:graphicFrameLocks/>
          </p:cNvGraphicFramePr>
          <p:nvPr>
            <p:extLst>
              <p:ext uri="{D42A27DB-BD31-4B8C-83A1-F6EECF244321}">
                <p14:modId xmlns:p14="http://schemas.microsoft.com/office/powerpoint/2010/main" val="3935179795"/>
              </p:ext>
            </p:extLst>
          </p:nvPr>
        </p:nvGraphicFramePr>
        <p:xfrm>
          <a:off x="483905" y="3819196"/>
          <a:ext cx="11263105" cy="2065237"/>
        </p:xfrm>
        <a:graphic>
          <a:graphicData uri="http://schemas.openxmlformats.org/drawingml/2006/table">
            <a:tbl>
              <a:tblPr firstRow="1" bandRow="1">
                <a:tableStyleId>{00A15C55-8517-42AA-B614-E9B94910E393}</a:tableStyleId>
              </a:tblPr>
              <a:tblGrid>
                <a:gridCol w="1894728">
                  <a:extLst>
                    <a:ext uri="{9D8B030D-6E8A-4147-A177-3AD203B41FA5}">
                      <a16:colId xmlns:a16="http://schemas.microsoft.com/office/drawing/2014/main" val="2998054606"/>
                    </a:ext>
                  </a:extLst>
                </a:gridCol>
                <a:gridCol w="2229650">
                  <a:extLst>
                    <a:ext uri="{9D8B030D-6E8A-4147-A177-3AD203B41FA5}">
                      <a16:colId xmlns:a16="http://schemas.microsoft.com/office/drawing/2014/main" val="1380894094"/>
                    </a:ext>
                  </a:extLst>
                </a:gridCol>
                <a:gridCol w="2376411">
                  <a:extLst>
                    <a:ext uri="{9D8B030D-6E8A-4147-A177-3AD203B41FA5}">
                      <a16:colId xmlns:a16="http://schemas.microsoft.com/office/drawing/2014/main" val="419668348"/>
                    </a:ext>
                  </a:extLst>
                </a:gridCol>
                <a:gridCol w="2511846">
                  <a:extLst>
                    <a:ext uri="{9D8B030D-6E8A-4147-A177-3AD203B41FA5}">
                      <a16:colId xmlns:a16="http://schemas.microsoft.com/office/drawing/2014/main" val="2826354420"/>
                    </a:ext>
                  </a:extLst>
                </a:gridCol>
                <a:gridCol w="2250470">
                  <a:extLst>
                    <a:ext uri="{9D8B030D-6E8A-4147-A177-3AD203B41FA5}">
                      <a16:colId xmlns:a16="http://schemas.microsoft.com/office/drawing/2014/main" val="4178202976"/>
                    </a:ext>
                  </a:extLst>
                </a:gridCol>
              </a:tblGrid>
              <a:tr h="233728">
                <a:tc>
                  <a:txBody>
                    <a:bodyPr/>
                    <a:lstStyle/>
                    <a:p>
                      <a:pPr algn="l"/>
                      <a:r>
                        <a:rPr lang="da-DK" sz="1400" b="1" i="0" dirty="0">
                          <a:solidFill>
                            <a:srgbClr val="480062"/>
                          </a:solidFill>
                          <a:latin typeface="Montserrat Medium" pitchFamily="2" charset="77"/>
                          <a:cs typeface="Arial" panose="020B0604020202020204" pitchFamily="34" charset="0"/>
                        </a:rPr>
                        <a:t>TIRSDAG</a:t>
                      </a:r>
                    </a:p>
                  </a:txBody>
                  <a:tcPr anchor="ctr">
                    <a:solidFill>
                      <a:srgbClr val="FFA336"/>
                    </a:solidFill>
                  </a:tcPr>
                </a:tc>
                <a:tc>
                  <a:txBody>
                    <a:bodyPr/>
                    <a:lstStyle/>
                    <a:p>
                      <a:pPr algn="l"/>
                      <a:r>
                        <a:rPr lang="da-DK" sz="1200" b="0" i="0" dirty="0">
                          <a:solidFill>
                            <a:srgbClr val="480062"/>
                          </a:solidFill>
                          <a:latin typeface="Montserrat Medium" pitchFamily="2" charset="77"/>
                        </a:rPr>
                        <a:t>Hvor </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rPr>
                        <a:t>Hvad</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rPr>
                        <a:t>Deltager</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cs typeface="Arial" panose="020B0604020202020204" pitchFamily="34" charset="0"/>
                        </a:rPr>
                        <a:t>Personale</a:t>
                      </a:r>
                    </a:p>
                  </a:txBody>
                  <a:tcPr anchor="ctr">
                    <a:solidFill>
                      <a:srgbClr val="FFA336"/>
                    </a:solidFill>
                  </a:tcPr>
                </a:tc>
                <a:extLst>
                  <a:ext uri="{0D108BD9-81ED-4DB2-BD59-A6C34878D82A}">
                    <a16:rowId xmlns:a16="http://schemas.microsoft.com/office/drawing/2014/main" val="3716997664"/>
                  </a:ext>
                </a:extLst>
              </a:tr>
              <a:tr h="668497">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10-12</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Pejsestuen 1.sal</a:t>
                      </a:r>
                    </a:p>
                  </a:txBody>
                  <a:tcPr marL="45720" marR="45720" marT="0" marB="0" anchor="ctr">
                    <a:solidFill>
                      <a:srgbClr val="FAF2D6"/>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Højtlæsning</a:t>
                      </a:r>
                    </a:p>
                  </a:txBody>
                  <a:tcPr marL="45720" marR="45720" marT="0" marB="0" anchor="ctr">
                    <a:solidFill>
                      <a:srgbClr val="FAF2D6"/>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Tilmeldte beboere; Jan, Inga, Jørgen, Anne Marie, Kurt, Inger, Claudio</a:t>
                      </a:r>
                    </a:p>
                  </a:txBody>
                  <a:tcPr marL="45720" marR="45720" marT="0" marB="0" anchor="ctr">
                    <a:solidFill>
                      <a:srgbClr val="FAF2D6"/>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Linda</a:t>
                      </a:r>
                    </a:p>
                  </a:txBody>
                  <a:tcPr marL="91450" marR="91450" marT="45725" marB="45725" anchor="ctr">
                    <a:solidFill>
                      <a:srgbClr val="FAF2D6"/>
                    </a:solidFill>
                  </a:tcPr>
                </a:tc>
                <a:extLst>
                  <a:ext uri="{0D108BD9-81ED-4DB2-BD59-A6C34878D82A}">
                    <a16:rowId xmlns:a16="http://schemas.microsoft.com/office/drawing/2014/main" val="432212436"/>
                  </a:ext>
                </a:extLst>
              </a:tr>
              <a:tr h="536606">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12.45-14</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Pejsestuen </a:t>
                      </a:r>
                    </a:p>
                  </a:txBody>
                  <a:tcPr marL="45720" marR="45720" marT="0" marB="0" anchor="ctr">
                    <a:solidFill>
                      <a:srgbClr val="FFFBED"/>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Debatgruppe</a:t>
                      </a:r>
                    </a:p>
                  </a:txBody>
                  <a:tcPr marL="45720" marR="45720" marT="0" marB="0" anchor="ctr">
                    <a:solidFill>
                      <a:srgbClr val="FFFBED"/>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Tilmeldte beboere: </a:t>
                      </a:r>
                      <a:r>
                        <a:rPr lang="da-DK" sz="1200" b="0" i="0" kern="1200" dirty="0">
                          <a:solidFill>
                            <a:srgbClr val="480062"/>
                          </a:solidFill>
                          <a:effectLst/>
                          <a:latin typeface="Montserrat" pitchFamily="2" charset="77"/>
                          <a:ea typeface="+mn-ea"/>
                          <a:cs typeface="+mn-cs"/>
                        </a:rPr>
                        <a:t>Annelise. </a:t>
                      </a:r>
                      <a:r>
                        <a:rPr lang="en-US" sz="1200" b="0" i="0" kern="1200" dirty="0" err="1">
                          <a:solidFill>
                            <a:srgbClr val="480062"/>
                          </a:solidFill>
                          <a:effectLst/>
                          <a:latin typeface="Montserrat" pitchFamily="2" charset="77"/>
                          <a:ea typeface="+mn-ea"/>
                          <a:cs typeface="+mn-cs"/>
                        </a:rPr>
                        <a:t>Tove</a:t>
                      </a:r>
                      <a:r>
                        <a:rPr lang="en-US" sz="1200" b="0" i="0" kern="1200" dirty="0">
                          <a:solidFill>
                            <a:srgbClr val="480062"/>
                          </a:solidFill>
                          <a:effectLst/>
                          <a:latin typeface="Montserrat" pitchFamily="2" charset="77"/>
                          <a:ea typeface="+mn-ea"/>
                          <a:cs typeface="+mn-cs"/>
                        </a:rPr>
                        <a:t>, Kurt, Ruth, Inga, Jan </a:t>
                      </a:r>
                      <a:endPar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endParaRPr>
                    </a:p>
                  </a:txBody>
                  <a:tcPr marL="45720" marR="45720" marT="0" marB="0" anchor="ctr">
                    <a:solidFill>
                      <a:srgbClr val="FFFBED"/>
                    </a:solidFill>
                  </a:tcPr>
                </a:tc>
                <a:tc>
                  <a:txBody>
                    <a:bodyPr/>
                    <a:lstStyle/>
                    <a:p>
                      <a:pPr marL="0" marR="0" lvl="0" indent="0" algn="l" rtl="0">
                        <a:lnSpc>
                          <a:spcPct val="130000"/>
                        </a:lnSpc>
                        <a:spcBef>
                          <a:spcPts val="0"/>
                        </a:spcBef>
                        <a:spcAft>
                          <a:spcPts val="0"/>
                        </a:spcAft>
                        <a:buClr>
                          <a:srgbClr val="480062"/>
                        </a:buClr>
                        <a:buSzPts val="1200"/>
                        <a:buFont typeface="Montserrat Light"/>
                        <a:buNone/>
                      </a:pPr>
                      <a:r>
                        <a:rPr lang="da-DK" sz="1200" b="0" i="0" dirty="0">
                          <a:solidFill>
                            <a:srgbClr val="480062"/>
                          </a:solidFill>
                          <a:latin typeface="Montserrat" pitchFamily="2" charset="77"/>
                          <a:ea typeface="Montserrat Light"/>
                          <a:cs typeface="Montserrat Light"/>
                          <a:sym typeface="Montserrat Light"/>
                        </a:rPr>
                        <a:t>Linda</a:t>
                      </a:r>
                    </a:p>
                  </a:txBody>
                  <a:tcPr marL="91450" marR="91450" marT="45725" marB="45725" anchor="ctr">
                    <a:solidFill>
                      <a:srgbClr val="FFFBED"/>
                    </a:solidFill>
                  </a:tcPr>
                </a:tc>
                <a:extLst>
                  <a:ext uri="{0D108BD9-81ED-4DB2-BD59-A6C34878D82A}">
                    <a16:rowId xmlns:a16="http://schemas.microsoft.com/office/drawing/2014/main" val="3769328198"/>
                  </a:ext>
                </a:extLst>
              </a:tr>
              <a:tr h="555334">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13-14</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Cykeltur i nærområdet</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2 kan komme med på tur med vores Rickshaw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Se listen i kælder </a:t>
                      </a:r>
                    </a:p>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For tilmeldelse </a:t>
                      </a:r>
                    </a:p>
                  </a:txBody>
                  <a:tcPr marL="45720" marR="45720" marT="0" marB="0" anchor="ctr">
                    <a:solidFill>
                      <a:srgbClr val="FAF2D6"/>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Frivillig Ole med personale og en beboer</a:t>
                      </a:r>
                    </a:p>
                  </a:txBody>
                  <a:tcPr marL="45720" marR="45720" marT="0" marB="0" anchor="ctr">
                    <a:solidFill>
                      <a:srgbClr val="FAF2D6"/>
                    </a:solidFill>
                  </a:tcPr>
                </a:tc>
                <a:extLst>
                  <a:ext uri="{0D108BD9-81ED-4DB2-BD59-A6C34878D82A}">
                    <a16:rowId xmlns:a16="http://schemas.microsoft.com/office/drawing/2014/main" val="2628102542"/>
                  </a:ext>
                </a:extLst>
              </a:tr>
            </a:tbl>
          </a:graphicData>
        </a:graphic>
      </p:graphicFrame>
      <p:pic>
        <p:nvPicPr>
          <p:cNvPr id="2" name="Billede 1" descr="Et billede, der indeholder Font/skrifttype, Grafik, logo, grafisk design&#10;&#10;Automatisk genereret beskrivelse">
            <a:extLst>
              <a:ext uri="{FF2B5EF4-FFF2-40B4-BE49-F238E27FC236}">
                <a16:creationId xmlns:a16="http://schemas.microsoft.com/office/drawing/2014/main" id="{66626FE0-212B-990D-7B36-792328A36F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57995" y="6125401"/>
            <a:ext cx="1257300" cy="495300"/>
          </a:xfrm>
          <a:prstGeom prst="rect">
            <a:avLst/>
          </a:prstGeom>
        </p:spPr>
      </p:pic>
    </p:spTree>
    <p:extLst>
      <p:ext uri="{BB962C8B-B14F-4D97-AF65-F5344CB8AC3E}">
        <p14:creationId xmlns:p14="http://schemas.microsoft.com/office/powerpoint/2010/main" val="5824736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 4">
            <a:extLst>
              <a:ext uri="{FF2B5EF4-FFF2-40B4-BE49-F238E27FC236}">
                <a16:creationId xmlns:a16="http://schemas.microsoft.com/office/drawing/2014/main" id="{EB114404-DFF5-28C8-3011-3D7035367C71}"/>
              </a:ext>
            </a:extLst>
          </p:cNvPr>
          <p:cNvGraphicFramePr>
            <a:graphicFrameLocks noGrp="1"/>
          </p:cNvGraphicFramePr>
          <p:nvPr>
            <p:ph idx="1"/>
            <p:extLst>
              <p:ext uri="{D42A27DB-BD31-4B8C-83A1-F6EECF244321}">
                <p14:modId xmlns:p14="http://schemas.microsoft.com/office/powerpoint/2010/main" val="396842193"/>
              </p:ext>
            </p:extLst>
          </p:nvPr>
        </p:nvGraphicFramePr>
        <p:xfrm>
          <a:off x="483905" y="1270769"/>
          <a:ext cx="11263105" cy="1343339"/>
        </p:xfrm>
        <a:graphic>
          <a:graphicData uri="http://schemas.openxmlformats.org/drawingml/2006/table">
            <a:tbl>
              <a:tblPr firstRow="1" bandRow="1">
                <a:tableStyleId>{00A15C55-8517-42AA-B614-E9B94910E393}</a:tableStyleId>
              </a:tblPr>
              <a:tblGrid>
                <a:gridCol w="1894728">
                  <a:extLst>
                    <a:ext uri="{9D8B030D-6E8A-4147-A177-3AD203B41FA5}">
                      <a16:colId xmlns:a16="http://schemas.microsoft.com/office/drawing/2014/main" val="2998054606"/>
                    </a:ext>
                  </a:extLst>
                </a:gridCol>
                <a:gridCol w="2229650">
                  <a:extLst>
                    <a:ext uri="{9D8B030D-6E8A-4147-A177-3AD203B41FA5}">
                      <a16:colId xmlns:a16="http://schemas.microsoft.com/office/drawing/2014/main" val="1380894094"/>
                    </a:ext>
                  </a:extLst>
                </a:gridCol>
                <a:gridCol w="2376411">
                  <a:extLst>
                    <a:ext uri="{9D8B030D-6E8A-4147-A177-3AD203B41FA5}">
                      <a16:colId xmlns:a16="http://schemas.microsoft.com/office/drawing/2014/main" val="419668348"/>
                    </a:ext>
                  </a:extLst>
                </a:gridCol>
                <a:gridCol w="2511846">
                  <a:extLst>
                    <a:ext uri="{9D8B030D-6E8A-4147-A177-3AD203B41FA5}">
                      <a16:colId xmlns:a16="http://schemas.microsoft.com/office/drawing/2014/main" val="2826354420"/>
                    </a:ext>
                  </a:extLst>
                </a:gridCol>
                <a:gridCol w="2250470">
                  <a:extLst>
                    <a:ext uri="{9D8B030D-6E8A-4147-A177-3AD203B41FA5}">
                      <a16:colId xmlns:a16="http://schemas.microsoft.com/office/drawing/2014/main" val="4178202976"/>
                    </a:ext>
                  </a:extLst>
                </a:gridCol>
              </a:tblGrid>
              <a:tr h="233728">
                <a:tc>
                  <a:txBody>
                    <a:bodyPr/>
                    <a:lstStyle/>
                    <a:p>
                      <a:pPr algn="l"/>
                      <a:r>
                        <a:rPr lang="da-DK" sz="1400" b="1" i="0" dirty="0">
                          <a:solidFill>
                            <a:srgbClr val="480062"/>
                          </a:solidFill>
                          <a:latin typeface="Montserrat Medium" pitchFamily="2" charset="77"/>
                          <a:cs typeface="Arial" panose="020B0604020202020204" pitchFamily="34" charset="0"/>
                        </a:rPr>
                        <a:t>ONSDAG</a:t>
                      </a:r>
                    </a:p>
                  </a:txBody>
                  <a:tcPr anchor="ctr">
                    <a:solidFill>
                      <a:srgbClr val="FFA336"/>
                    </a:solidFill>
                  </a:tcPr>
                </a:tc>
                <a:tc>
                  <a:txBody>
                    <a:bodyPr/>
                    <a:lstStyle/>
                    <a:p>
                      <a:pPr algn="l"/>
                      <a:r>
                        <a:rPr lang="da-DK" sz="1200" b="0" i="0" dirty="0">
                          <a:solidFill>
                            <a:srgbClr val="480062"/>
                          </a:solidFill>
                          <a:latin typeface="Montserrat Medium" pitchFamily="2" charset="77"/>
                        </a:rPr>
                        <a:t>Hvor </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rPr>
                        <a:t>Hvad</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rPr>
                        <a:t>Deltager</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cs typeface="Arial" panose="020B0604020202020204" pitchFamily="34" charset="0"/>
                        </a:rPr>
                        <a:t>Personale</a:t>
                      </a:r>
                    </a:p>
                  </a:txBody>
                  <a:tcPr anchor="ctr">
                    <a:solidFill>
                      <a:srgbClr val="FFA336"/>
                    </a:solidFill>
                  </a:tcPr>
                </a:tc>
                <a:extLst>
                  <a:ext uri="{0D108BD9-81ED-4DB2-BD59-A6C34878D82A}">
                    <a16:rowId xmlns:a16="http://schemas.microsoft.com/office/drawing/2014/main" val="3716997664"/>
                  </a:ext>
                </a:extLst>
              </a:tr>
              <a:tr h="522172">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10-12</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Ud i det blå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Bustur</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For tilmeldte  / se kalender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Stig, og Linda </a:t>
                      </a:r>
                    </a:p>
                  </a:txBody>
                  <a:tcPr marL="45720" marR="45720" marT="0" marB="0" anchor="ctr">
                    <a:solidFill>
                      <a:srgbClr val="FAF2D6"/>
                    </a:solidFill>
                  </a:tcPr>
                </a:tc>
                <a:extLst>
                  <a:ext uri="{0D108BD9-81ED-4DB2-BD59-A6C34878D82A}">
                    <a16:rowId xmlns:a16="http://schemas.microsoft.com/office/drawing/2014/main" val="432212436"/>
                  </a:ext>
                </a:extLst>
              </a:tr>
              <a:tr h="516367">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12.45-14</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I stuen </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Debatklub</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For alle der vil være med </a:t>
                      </a:r>
                    </a:p>
                  </a:txBody>
                  <a:tcPr marL="45720" marR="45720" marT="0" marB="0" anchor="ctr">
                    <a:solidFill>
                      <a:srgbClr val="FFFBED"/>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Linda </a:t>
                      </a:r>
                    </a:p>
                  </a:txBody>
                  <a:tcPr marL="45720" marR="45720" marT="0" marB="0" anchor="ctr">
                    <a:solidFill>
                      <a:srgbClr val="FFFBED"/>
                    </a:solidFill>
                  </a:tcPr>
                </a:tc>
                <a:extLst>
                  <a:ext uri="{0D108BD9-81ED-4DB2-BD59-A6C34878D82A}">
                    <a16:rowId xmlns:a16="http://schemas.microsoft.com/office/drawing/2014/main" val="3769328198"/>
                  </a:ext>
                </a:extLst>
              </a:tr>
            </a:tbl>
          </a:graphicData>
        </a:graphic>
      </p:graphicFrame>
      <p:pic>
        <p:nvPicPr>
          <p:cNvPr id="7" name="Billede 6" descr="Et billede, der indeholder tekst&#10;&#10;Automatisk genereret beskrivelse">
            <a:extLst>
              <a:ext uri="{FF2B5EF4-FFF2-40B4-BE49-F238E27FC236}">
                <a16:creationId xmlns:a16="http://schemas.microsoft.com/office/drawing/2014/main" id="{089FB514-5D96-B0D3-92AE-2BB30373CC4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8" name="Lige forbindelse 7">
            <a:extLst>
              <a:ext uri="{FF2B5EF4-FFF2-40B4-BE49-F238E27FC236}">
                <a16:creationId xmlns:a16="http://schemas.microsoft.com/office/drawing/2014/main" id="{EBACBEC3-8849-4717-7642-A66341C7EAF6}"/>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9" name="Tekstfelt 8">
            <a:extLst>
              <a:ext uri="{FF2B5EF4-FFF2-40B4-BE49-F238E27FC236}">
                <a16:creationId xmlns:a16="http://schemas.microsoft.com/office/drawing/2014/main" id="{D378C8F1-8A7A-A549-F1EB-D6AADEBE6D36}"/>
              </a:ext>
            </a:extLst>
          </p:cNvPr>
          <p:cNvSpPr txBox="1"/>
          <p:nvPr/>
        </p:nvSpPr>
        <p:spPr>
          <a:xfrm>
            <a:off x="2721412" y="421491"/>
            <a:ext cx="925127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Ugeskema Louise Mariehjemmet i Brønshøj</a:t>
            </a:r>
            <a:endParaRPr lang="da-DK" sz="2800" dirty="0"/>
          </a:p>
        </p:txBody>
      </p:sp>
      <p:pic>
        <p:nvPicPr>
          <p:cNvPr id="3" name="Billede 2" descr="Et billede, der indeholder Font/skrifttype, Grafik, logo, grafisk design&#10;&#10;Automatisk genereret beskrivelse">
            <a:extLst>
              <a:ext uri="{FF2B5EF4-FFF2-40B4-BE49-F238E27FC236}">
                <a16:creationId xmlns:a16="http://schemas.microsoft.com/office/drawing/2014/main" id="{36CBE182-B0C8-E855-360F-1C0FF9D69C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57995" y="6125401"/>
            <a:ext cx="1257300" cy="495300"/>
          </a:xfrm>
          <a:prstGeom prst="rect">
            <a:avLst/>
          </a:prstGeom>
        </p:spPr>
      </p:pic>
      <p:graphicFrame>
        <p:nvGraphicFramePr>
          <p:cNvPr id="5" name="Tabel 4">
            <a:extLst>
              <a:ext uri="{FF2B5EF4-FFF2-40B4-BE49-F238E27FC236}">
                <a16:creationId xmlns:a16="http://schemas.microsoft.com/office/drawing/2014/main" id="{CB868667-4145-0861-7C8B-A8815DCD1A21}"/>
              </a:ext>
            </a:extLst>
          </p:cNvPr>
          <p:cNvGraphicFramePr>
            <a:graphicFrameLocks/>
          </p:cNvGraphicFramePr>
          <p:nvPr>
            <p:extLst>
              <p:ext uri="{D42A27DB-BD31-4B8C-83A1-F6EECF244321}">
                <p14:modId xmlns:p14="http://schemas.microsoft.com/office/powerpoint/2010/main" val="3686710200"/>
              </p:ext>
            </p:extLst>
          </p:nvPr>
        </p:nvGraphicFramePr>
        <p:xfrm>
          <a:off x="483905" y="2753294"/>
          <a:ext cx="11263105" cy="3217738"/>
        </p:xfrm>
        <a:graphic>
          <a:graphicData uri="http://schemas.openxmlformats.org/drawingml/2006/table">
            <a:tbl>
              <a:tblPr firstRow="1" bandRow="1">
                <a:tableStyleId>{00A15C55-8517-42AA-B614-E9B94910E393}</a:tableStyleId>
              </a:tblPr>
              <a:tblGrid>
                <a:gridCol w="1894728">
                  <a:extLst>
                    <a:ext uri="{9D8B030D-6E8A-4147-A177-3AD203B41FA5}">
                      <a16:colId xmlns:a16="http://schemas.microsoft.com/office/drawing/2014/main" val="2998054606"/>
                    </a:ext>
                  </a:extLst>
                </a:gridCol>
                <a:gridCol w="2229650">
                  <a:extLst>
                    <a:ext uri="{9D8B030D-6E8A-4147-A177-3AD203B41FA5}">
                      <a16:colId xmlns:a16="http://schemas.microsoft.com/office/drawing/2014/main" val="1380894094"/>
                    </a:ext>
                  </a:extLst>
                </a:gridCol>
                <a:gridCol w="2376411">
                  <a:extLst>
                    <a:ext uri="{9D8B030D-6E8A-4147-A177-3AD203B41FA5}">
                      <a16:colId xmlns:a16="http://schemas.microsoft.com/office/drawing/2014/main" val="419668348"/>
                    </a:ext>
                  </a:extLst>
                </a:gridCol>
                <a:gridCol w="2511846">
                  <a:extLst>
                    <a:ext uri="{9D8B030D-6E8A-4147-A177-3AD203B41FA5}">
                      <a16:colId xmlns:a16="http://schemas.microsoft.com/office/drawing/2014/main" val="2826354420"/>
                    </a:ext>
                  </a:extLst>
                </a:gridCol>
                <a:gridCol w="2250470">
                  <a:extLst>
                    <a:ext uri="{9D8B030D-6E8A-4147-A177-3AD203B41FA5}">
                      <a16:colId xmlns:a16="http://schemas.microsoft.com/office/drawing/2014/main" val="4178202976"/>
                    </a:ext>
                  </a:extLst>
                </a:gridCol>
              </a:tblGrid>
              <a:tr h="233728">
                <a:tc>
                  <a:txBody>
                    <a:bodyPr/>
                    <a:lstStyle/>
                    <a:p>
                      <a:pPr algn="l"/>
                      <a:r>
                        <a:rPr lang="da-DK" sz="1400" b="1" i="0" dirty="0">
                          <a:solidFill>
                            <a:srgbClr val="480062"/>
                          </a:solidFill>
                          <a:latin typeface="Montserrat Medium" pitchFamily="2" charset="77"/>
                          <a:cs typeface="Arial" panose="020B0604020202020204" pitchFamily="34" charset="0"/>
                        </a:rPr>
                        <a:t>TORSDAG</a:t>
                      </a:r>
                    </a:p>
                  </a:txBody>
                  <a:tcPr anchor="ctr">
                    <a:solidFill>
                      <a:srgbClr val="FFA336"/>
                    </a:solidFill>
                  </a:tcPr>
                </a:tc>
                <a:tc>
                  <a:txBody>
                    <a:bodyPr/>
                    <a:lstStyle/>
                    <a:p>
                      <a:pPr algn="l"/>
                      <a:r>
                        <a:rPr lang="da-DK" sz="1200" b="0" i="0" dirty="0">
                          <a:solidFill>
                            <a:srgbClr val="480062"/>
                          </a:solidFill>
                          <a:latin typeface="Montserrat Medium" pitchFamily="2" charset="77"/>
                        </a:rPr>
                        <a:t>Hvor </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rPr>
                        <a:t>Hvad</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rPr>
                        <a:t>Deltager</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cs typeface="Arial" panose="020B0604020202020204" pitchFamily="34" charset="0"/>
                        </a:rPr>
                        <a:t>Personale</a:t>
                      </a:r>
                    </a:p>
                  </a:txBody>
                  <a:tcPr anchor="ctr">
                    <a:solidFill>
                      <a:srgbClr val="FFA336"/>
                    </a:solidFill>
                  </a:tcPr>
                </a:tc>
                <a:extLst>
                  <a:ext uri="{0D108BD9-81ED-4DB2-BD59-A6C34878D82A}">
                    <a16:rowId xmlns:a16="http://schemas.microsoft.com/office/drawing/2014/main" val="3716997664"/>
                  </a:ext>
                </a:extLst>
              </a:tr>
              <a:tr h="668497">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9-14</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Gymnastiksalen på 2.sal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Fysioterapi  træning</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Alle der er tilmeldt hold eller individuel træning</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Kasper og Dorthe</a:t>
                      </a:r>
                    </a:p>
                  </a:txBody>
                  <a:tcPr marL="45720" marR="45720" marT="0" marB="0" anchor="ctr">
                    <a:solidFill>
                      <a:srgbClr val="FAF2D6"/>
                    </a:solidFill>
                  </a:tcPr>
                </a:tc>
                <a:extLst>
                  <a:ext uri="{0D108BD9-81ED-4DB2-BD59-A6C34878D82A}">
                    <a16:rowId xmlns:a16="http://schemas.microsoft.com/office/drawing/2014/main" val="432212436"/>
                  </a:ext>
                </a:extLst>
              </a:tr>
              <a:tr h="536606">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10-12</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I Stuen </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Ordsprog og gåder</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Stuens beboere</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Linda</a:t>
                      </a:r>
                    </a:p>
                  </a:txBody>
                  <a:tcPr marL="45720" marR="45720" marT="0" marB="0" anchor="ctr">
                    <a:solidFill>
                      <a:srgbClr val="FFFBED"/>
                    </a:solidFill>
                  </a:tcPr>
                </a:tc>
                <a:extLst>
                  <a:ext uri="{0D108BD9-81ED-4DB2-BD59-A6C34878D82A}">
                    <a16:rowId xmlns:a16="http://schemas.microsoft.com/office/drawing/2014/main" val="3769328198"/>
                  </a:ext>
                </a:extLst>
              </a:tr>
              <a:tr h="580652">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13.30-15</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2.sal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Banko 2. og 4. torsdag i måneden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For alle der vil med</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Team 1+2.sal</a:t>
                      </a:r>
                    </a:p>
                  </a:txBody>
                  <a:tcPr marL="45720" marR="45720" marT="0" marB="0" anchor="ctr">
                    <a:solidFill>
                      <a:srgbClr val="FAF2D6"/>
                    </a:solidFill>
                  </a:tcPr>
                </a:tc>
                <a:extLst>
                  <a:ext uri="{0D108BD9-81ED-4DB2-BD59-A6C34878D82A}">
                    <a16:rowId xmlns:a16="http://schemas.microsoft.com/office/drawing/2014/main" val="2628102542"/>
                  </a:ext>
                </a:extLst>
              </a:tr>
              <a:tr h="560255">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13.30-14.30</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Alle etager</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Beboermøde </a:t>
                      </a:r>
                    </a:p>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1. og 3. torsdag i måneden</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Alle der vil med </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På hver etage </a:t>
                      </a:r>
                    </a:p>
                  </a:txBody>
                  <a:tcPr marL="45720" marR="45720" marT="0" marB="0" anchor="ctr">
                    <a:solidFill>
                      <a:srgbClr val="FFFBED"/>
                    </a:solidFill>
                  </a:tcPr>
                </a:tc>
                <a:extLst>
                  <a:ext uri="{0D108BD9-81ED-4DB2-BD59-A6C34878D82A}">
                    <a16:rowId xmlns:a16="http://schemas.microsoft.com/office/drawing/2014/main" val="2495139756"/>
                  </a:ext>
                </a:extLst>
              </a:tr>
              <a:tr h="566928">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13-14</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I Stuen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Strikkeklub</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For alle der vil med </a:t>
                      </a:r>
                    </a:p>
                  </a:txBody>
                  <a:tcPr marL="45720" marR="45720" marT="0" marB="0" anchor="ctr">
                    <a:solidFill>
                      <a:srgbClr val="FAF2D6"/>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Linda </a:t>
                      </a:r>
                    </a:p>
                  </a:txBody>
                  <a:tcPr marL="45720" marR="45720" marT="0" marB="0" anchor="ctr">
                    <a:solidFill>
                      <a:srgbClr val="FAF2D6"/>
                    </a:solidFill>
                  </a:tcPr>
                </a:tc>
                <a:extLst>
                  <a:ext uri="{0D108BD9-81ED-4DB2-BD59-A6C34878D82A}">
                    <a16:rowId xmlns:a16="http://schemas.microsoft.com/office/drawing/2014/main" val="1081466520"/>
                  </a:ext>
                </a:extLst>
              </a:tr>
            </a:tbl>
          </a:graphicData>
        </a:graphic>
      </p:graphicFrame>
    </p:spTree>
    <p:extLst>
      <p:ext uri="{BB962C8B-B14F-4D97-AF65-F5344CB8AC3E}">
        <p14:creationId xmlns:p14="http://schemas.microsoft.com/office/powerpoint/2010/main" val="40904793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 4">
            <a:extLst>
              <a:ext uri="{FF2B5EF4-FFF2-40B4-BE49-F238E27FC236}">
                <a16:creationId xmlns:a16="http://schemas.microsoft.com/office/drawing/2014/main" id="{CB868667-4145-0861-7C8B-A8815DCD1A21}"/>
              </a:ext>
            </a:extLst>
          </p:cNvPr>
          <p:cNvGraphicFramePr>
            <a:graphicFrameLocks/>
          </p:cNvGraphicFramePr>
          <p:nvPr>
            <p:extLst>
              <p:ext uri="{D42A27DB-BD31-4B8C-83A1-F6EECF244321}">
                <p14:modId xmlns:p14="http://schemas.microsoft.com/office/powerpoint/2010/main" val="4040659290"/>
              </p:ext>
            </p:extLst>
          </p:nvPr>
        </p:nvGraphicFramePr>
        <p:xfrm>
          <a:off x="483905" y="1270769"/>
          <a:ext cx="11263105" cy="3217738"/>
        </p:xfrm>
        <a:graphic>
          <a:graphicData uri="http://schemas.openxmlformats.org/drawingml/2006/table">
            <a:tbl>
              <a:tblPr firstRow="1" bandRow="1">
                <a:tableStyleId>{00A15C55-8517-42AA-B614-E9B94910E393}</a:tableStyleId>
              </a:tblPr>
              <a:tblGrid>
                <a:gridCol w="1894728">
                  <a:extLst>
                    <a:ext uri="{9D8B030D-6E8A-4147-A177-3AD203B41FA5}">
                      <a16:colId xmlns:a16="http://schemas.microsoft.com/office/drawing/2014/main" val="2998054606"/>
                    </a:ext>
                  </a:extLst>
                </a:gridCol>
                <a:gridCol w="2229650">
                  <a:extLst>
                    <a:ext uri="{9D8B030D-6E8A-4147-A177-3AD203B41FA5}">
                      <a16:colId xmlns:a16="http://schemas.microsoft.com/office/drawing/2014/main" val="1380894094"/>
                    </a:ext>
                  </a:extLst>
                </a:gridCol>
                <a:gridCol w="2376411">
                  <a:extLst>
                    <a:ext uri="{9D8B030D-6E8A-4147-A177-3AD203B41FA5}">
                      <a16:colId xmlns:a16="http://schemas.microsoft.com/office/drawing/2014/main" val="419668348"/>
                    </a:ext>
                  </a:extLst>
                </a:gridCol>
                <a:gridCol w="2511846">
                  <a:extLst>
                    <a:ext uri="{9D8B030D-6E8A-4147-A177-3AD203B41FA5}">
                      <a16:colId xmlns:a16="http://schemas.microsoft.com/office/drawing/2014/main" val="2826354420"/>
                    </a:ext>
                  </a:extLst>
                </a:gridCol>
                <a:gridCol w="2250470">
                  <a:extLst>
                    <a:ext uri="{9D8B030D-6E8A-4147-A177-3AD203B41FA5}">
                      <a16:colId xmlns:a16="http://schemas.microsoft.com/office/drawing/2014/main" val="4178202976"/>
                    </a:ext>
                  </a:extLst>
                </a:gridCol>
              </a:tblGrid>
              <a:tr h="233728">
                <a:tc>
                  <a:txBody>
                    <a:bodyPr/>
                    <a:lstStyle/>
                    <a:p>
                      <a:pPr algn="l"/>
                      <a:r>
                        <a:rPr lang="da-DK" sz="1400" b="1" i="0" dirty="0">
                          <a:solidFill>
                            <a:srgbClr val="480062"/>
                          </a:solidFill>
                          <a:latin typeface="Montserrat Medium" pitchFamily="2" charset="77"/>
                          <a:cs typeface="Arial" panose="020B0604020202020204" pitchFamily="34" charset="0"/>
                        </a:rPr>
                        <a:t>FREDAG</a:t>
                      </a:r>
                    </a:p>
                  </a:txBody>
                  <a:tcPr anchor="ctr">
                    <a:solidFill>
                      <a:srgbClr val="FFA336"/>
                    </a:solidFill>
                  </a:tcPr>
                </a:tc>
                <a:tc>
                  <a:txBody>
                    <a:bodyPr/>
                    <a:lstStyle/>
                    <a:p>
                      <a:pPr algn="l"/>
                      <a:r>
                        <a:rPr lang="da-DK" sz="1200" b="0" i="0" dirty="0">
                          <a:solidFill>
                            <a:srgbClr val="480062"/>
                          </a:solidFill>
                          <a:latin typeface="Montserrat Medium" pitchFamily="2" charset="77"/>
                        </a:rPr>
                        <a:t>Hvor </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rPr>
                        <a:t>Hvad</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rPr>
                        <a:t>Deltager</a:t>
                      </a:r>
                      <a:endParaRPr lang="da-DK" sz="1200" b="0" i="0" dirty="0">
                        <a:solidFill>
                          <a:srgbClr val="480062"/>
                        </a:solidFill>
                        <a:latin typeface="Montserrat Medium" pitchFamily="2" charset="77"/>
                        <a:cs typeface="Arial" panose="020B0604020202020204" pitchFamily="34" charset="0"/>
                      </a:endParaRPr>
                    </a:p>
                  </a:txBody>
                  <a:tcPr anchor="ctr">
                    <a:solidFill>
                      <a:srgbClr val="FFA336"/>
                    </a:solidFill>
                  </a:tcPr>
                </a:tc>
                <a:tc>
                  <a:txBody>
                    <a:bodyPr/>
                    <a:lstStyle/>
                    <a:p>
                      <a:pPr algn="l"/>
                      <a:r>
                        <a:rPr lang="da-DK" sz="1200" b="0" i="0" dirty="0">
                          <a:solidFill>
                            <a:srgbClr val="480062"/>
                          </a:solidFill>
                          <a:latin typeface="Montserrat Medium" pitchFamily="2" charset="77"/>
                          <a:cs typeface="Arial" panose="020B0604020202020204" pitchFamily="34" charset="0"/>
                        </a:rPr>
                        <a:t>Personale</a:t>
                      </a:r>
                    </a:p>
                  </a:txBody>
                  <a:tcPr anchor="ctr">
                    <a:solidFill>
                      <a:srgbClr val="FFA336"/>
                    </a:solidFill>
                  </a:tcPr>
                </a:tc>
                <a:extLst>
                  <a:ext uri="{0D108BD9-81ED-4DB2-BD59-A6C34878D82A}">
                    <a16:rowId xmlns:a16="http://schemas.microsoft.com/office/drawing/2014/main" val="3716997664"/>
                  </a:ext>
                </a:extLst>
              </a:tr>
              <a:tr h="668497">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11-12.45</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Cafeen i kælderen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Reminiscens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For tilmeldte b.b.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Linda og et personale fra team 1+2</a:t>
                      </a:r>
                    </a:p>
                  </a:txBody>
                  <a:tcPr marL="45720" marR="45720" marT="0" marB="0" anchor="ctr">
                    <a:solidFill>
                      <a:srgbClr val="FAF2D6"/>
                    </a:solidFill>
                  </a:tcPr>
                </a:tc>
                <a:extLst>
                  <a:ext uri="{0D108BD9-81ED-4DB2-BD59-A6C34878D82A}">
                    <a16:rowId xmlns:a16="http://schemas.microsoft.com/office/drawing/2014/main" val="432212436"/>
                  </a:ext>
                </a:extLst>
              </a:tr>
              <a:tr h="536606">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13 (ulige uger)</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1.sal </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Musik med Martin </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beboere</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Martin </a:t>
                      </a:r>
                    </a:p>
                  </a:txBody>
                  <a:tcPr marL="45720" marR="45720" marT="0" marB="0" anchor="ctr">
                    <a:solidFill>
                      <a:srgbClr val="FFFBED"/>
                    </a:solidFill>
                  </a:tcPr>
                </a:tc>
                <a:extLst>
                  <a:ext uri="{0D108BD9-81ED-4DB2-BD59-A6C34878D82A}">
                    <a16:rowId xmlns:a16="http://schemas.microsoft.com/office/drawing/2014/main" val="3769328198"/>
                  </a:ext>
                </a:extLst>
              </a:tr>
              <a:tr h="580652">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14</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2.sal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Musik med Martin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beboere</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Martin </a:t>
                      </a:r>
                    </a:p>
                  </a:txBody>
                  <a:tcPr marL="45720" marR="45720" marT="0" marB="0" anchor="ctr">
                    <a:solidFill>
                      <a:srgbClr val="FAF2D6"/>
                    </a:solidFill>
                  </a:tcPr>
                </a:tc>
                <a:extLst>
                  <a:ext uri="{0D108BD9-81ED-4DB2-BD59-A6C34878D82A}">
                    <a16:rowId xmlns:a16="http://schemas.microsoft.com/office/drawing/2014/main" val="2628102542"/>
                  </a:ext>
                </a:extLst>
              </a:tr>
              <a:tr h="560255">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15</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Stuen </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Musik med Martin </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beboere</a:t>
                      </a:r>
                    </a:p>
                  </a:txBody>
                  <a:tcPr marL="45720" marR="45720" marT="0" marB="0" anchor="ctr">
                    <a:solidFill>
                      <a:srgbClr val="FFFBED"/>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Martin </a:t>
                      </a:r>
                    </a:p>
                  </a:txBody>
                  <a:tcPr marL="45720" marR="45720" marT="0" marB="0" anchor="ctr">
                    <a:solidFill>
                      <a:srgbClr val="FFFBED"/>
                    </a:solidFill>
                  </a:tcPr>
                </a:tc>
                <a:extLst>
                  <a:ext uri="{0D108BD9-81ED-4DB2-BD59-A6C34878D82A}">
                    <a16:rowId xmlns:a16="http://schemas.microsoft.com/office/drawing/2014/main" val="2495139756"/>
                  </a:ext>
                </a:extLst>
              </a:tr>
              <a:tr h="566928">
                <a:tc>
                  <a:txBody>
                    <a:bodyPr/>
                    <a:lstStyle/>
                    <a:p>
                      <a:pPr marL="0" marR="0" lvl="0" indent="0" algn="l" rtl="0">
                        <a:lnSpc>
                          <a:spcPct val="100000"/>
                        </a:lnSpc>
                        <a:spcBef>
                          <a:spcPts val="0"/>
                        </a:spcBef>
                        <a:spcAft>
                          <a:spcPts val="0"/>
                        </a:spcAft>
                        <a:buClr>
                          <a:schemeClr val="lt1"/>
                        </a:buClr>
                        <a:buSzPts val="1400"/>
                        <a:buFont typeface="Montserrat Medium"/>
                        <a:buNone/>
                      </a:pPr>
                      <a:r>
                        <a:rPr lang="da-DK" sz="1200" dirty="0">
                          <a:solidFill>
                            <a:srgbClr val="480062"/>
                          </a:solidFill>
                          <a:latin typeface="Montserrat Medium"/>
                          <a:ea typeface="Montserrat Medium"/>
                          <a:cs typeface="Montserrat Medium"/>
                          <a:sym typeface="Montserrat Medium"/>
                        </a:rPr>
                        <a:t>Kl. 13.15-14</a:t>
                      </a:r>
                      <a:endParaRPr sz="1200" dirty="0">
                        <a:solidFill>
                          <a:srgbClr val="480062"/>
                        </a:solidFill>
                        <a:latin typeface="Montserrat Medium"/>
                        <a:ea typeface="Montserrat Medium"/>
                        <a:cs typeface="Montserrat Medium"/>
                        <a:sym typeface="Montserrat Medium"/>
                      </a:endParaRPr>
                    </a:p>
                  </a:txBody>
                  <a:tcPr marL="91450" marR="91450" marT="45725" marB="45725" anchor="ctr">
                    <a:solidFill>
                      <a:srgbClr val="FEA337"/>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Lindas tid med beboere</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Linda en til en </a:t>
                      </a:r>
                    </a:p>
                  </a:txBody>
                  <a:tcPr marL="45720" marR="45720" marT="0" marB="0" anchor="ctr">
                    <a:solidFill>
                      <a:srgbClr val="FAF2D6"/>
                    </a:solidFill>
                  </a:tcPr>
                </a:tc>
                <a:tc>
                  <a:txBody>
                    <a:bodyPr/>
                    <a:lstStyle/>
                    <a:p>
                      <a:pPr>
                        <a:spcBef>
                          <a:spcPts val="200"/>
                        </a:spcBef>
                        <a:spcAft>
                          <a:spcPts val="200"/>
                        </a:spcAft>
                      </a:pPr>
                      <a:r>
                        <a:rPr lang="da-DK" sz="1200" b="0" i="0">
                          <a:solidFill>
                            <a:srgbClr val="480062"/>
                          </a:solidFill>
                          <a:effectLst/>
                          <a:latin typeface="Montserrat" pitchFamily="2" charset="77"/>
                          <a:ea typeface="Century Gothic" panose="020B0502020202020204" pitchFamily="34" charset="0"/>
                          <a:cs typeface="Times New Roman" panose="02020603050405020304" pitchFamily="18" charset="0"/>
                        </a:rPr>
                        <a:t>Linda skriver i kalender hvem der er med hende</a:t>
                      </a:r>
                    </a:p>
                  </a:txBody>
                  <a:tcPr marL="45720" marR="45720" marT="0" marB="0" anchor="ctr">
                    <a:solidFill>
                      <a:srgbClr val="FAF2D6"/>
                    </a:solidFill>
                  </a:tcPr>
                </a:tc>
                <a:tc>
                  <a:txBody>
                    <a:bodyPr/>
                    <a:lstStyle/>
                    <a:p>
                      <a:pPr>
                        <a:spcBef>
                          <a:spcPts val="200"/>
                        </a:spcBef>
                        <a:spcAft>
                          <a:spcPts val="200"/>
                        </a:spcAft>
                      </a:pPr>
                      <a:r>
                        <a:rPr lang="da-DK" sz="1200" b="0" i="0" dirty="0">
                          <a:solidFill>
                            <a:srgbClr val="480062"/>
                          </a:solidFill>
                          <a:effectLst/>
                          <a:latin typeface="Montserrat" pitchFamily="2" charset="77"/>
                          <a:ea typeface="Century Gothic" panose="020B0502020202020204" pitchFamily="34" charset="0"/>
                          <a:cs typeface="Times New Roman" panose="02020603050405020304" pitchFamily="18" charset="0"/>
                        </a:rPr>
                        <a:t> </a:t>
                      </a:r>
                    </a:p>
                  </a:txBody>
                  <a:tcPr marL="45720" marR="45720" marT="0" marB="0" anchor="ctr">
                    <a:solidFill>
                      <a:srgbClr val="FAF2D6"/>
                    </a:solidFill>
                  </a:tcPr>
                </a:tc>
                <a:extLst>
                  <a:ext uri="{0D108BD9-81ED-4DB2-BD59-A6C34878D82A}">
                    <a16:rowId xmlns:a16="http://schemas.microsoft.com/office/drawing/2014/main" val="1081466520"/>
                  </a:ext>
                </a:extLst>
              </a:tr>
            </a:tbl>
          </a:graphicData>
        </a:graphic>
      </p:graphicFrame>
      <p:pic>
        <p:nvPicPr>
          <p:cNvPr id="7" name="Billede 6" descr="Et billede, der indeholder tekst&#10;&#10;Automatisk genereret beskrivelse">
            <a:extLst>
              <a:ext uri="{FF2B5EF4-FFF2-40B4-BE49-F238E27FC236}">
                <a16:creationId xmlns:a16="http://schemas.microsoft.com/office/drawing/2014/main" id="{089FB514-5D96-B0D3-92AE-2BB30373CC4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8" name="Lige forbindelse 7">
            <a:extLst>
              <a:ext uri="{FF2B5EF4-FFF2-40B4-BE49-F238E27FC236}">
                <a16:creationId xmlns:a16="http://schemas.microsoft.com/office/drawing/2014/main" id="{EBACBEC3-8849-4717-7642-A66341C7EAF6}"/>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9" name="Tekstfelt 8">
            <a:extLst>
              <a:ext uri="{FF2B5EF4-FFF2-40B4-BE49-F238E27FC236}">
                <a16:creationId xmlns:a16="http://schemas.microsoft.com/office/drawing/2014/main" id="{D378C8F1-8A7A-A549-F1EB-D6AADEBE6D36}"/>
              </a:ext>
            </a:extLst>
          </p:cNvPr>
          <p:cNvSpPr txBox="1"/>
          <p:nvPr/>
        </p:nvSpPr>
        <p:spPr>
          <a:xfrm>
            <a:off x="2721412" y="421491"/>
            <a:ext cx="925127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Ugeskema Louise Mariehjemmet i Brønshøj</a:t>
            </a:r>
            <a:endParaRPr lang="da-DK" sz="2800" dirty="0"/>
          </a:p>
        </p:txBody>
      </p:sp>
      <p:pic>
        <p:nvPicPr>
          <p:cNvPr id="2" name="Billede 1" descr="Et billede, der indeholder Font/skrifttype, Grafik, logo, grafisk design&#10;&#10;Automatisk genereret beskrivelse">
            <a:extLst>
              <a:ext uri="{FF2B5EF4-FFF2-40B4-BE49-F238E27FC236}">
                <a16:creationId xmlns:a16="http://schemas.microsoft.com/office/drawing/2014/main" id="{8D06057A-DA00-8A79-8147-C4FE013D1A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57995" y="6125401"/>
            <a:ext cx="1257300" cy="495300"/>
          </a:xfrm>
          <a:prstGeom prst="rect">
            <a:avLst/>
          </a:prstGeom>
        </p:spPr>
      </p:pic>
    </p:spTree>
    <p:extLst>
      <p:ext uri="{BB962C8B-B14F-4D97-AF65-F5344CB8AC3E}">
        <p14:creationId xmlns:p14="http://schemas.microsoft.com/office/powerpoint/2010/main" val="14762229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9" name="Tekstfelt 8">
            <a:extLst>
              <a:ext uri="{FF2B5EF4-FFF2-40B4-BE49-F238E27FC236}">
                <a16:creationId xmlns:a16="http://schemas.microsoft.com/office/drawing/2014/main" id="{FC9B535C-54B7-BD9B-074D-62B7FC452018}"/>
              </a:ext>
            </a:extLst>
          </p:cNvPr>
          <p:cNvSpPr txBox="1"/>
          <p:nvPr/>
        </p:nvSpPr>
        <p:spPr>
          <a:xfrm>
            <a:off x="444943" y="1413428"/>
            <a:ext cx="5280738" cy="2943819"/>
          </a:xfrm>
          <a:prstGeom prst="rect">
            <a:avLst/>
          </a:prstGeom>
          <a:noFill/>
        </p:spPr>
        <p:txBody>
          <a:bodyPr wrap="square" rtlCol="0">
            <a:spAutoFit/>
          </a:bodyPr>
          <a:lstStyle/>
          <a:p>
            <a:pPr marL="0" indent="0" fontAlgn="base">
              <a:lnSpc>
                <a:spcPct val="130000"/>
              </a:lnSpc>
              <a:buNone/>
            </a:pPr>
            <a:r>
              <a:rPr lang="da-DK" sz="1600" b="1" dirty="0">
                <a:solidFill>
                  <a:srgbClr val="480062"/>
                </a:solidFill>
                <a:latin typeface="Montserrat SemiBold" pitchFamily="2" charset="77"/>
                <a:ea typeface="Times New Roman" panose="02020603050405020304" pitchFamily="18" charset="0"/>
              </a:rPr>
              <a:t>Tilbageblik</a:t>
            </a:r>
            <a:endParaRPr lang="da-DK" sz="1600" b="1" dirty="0">
              <a:solidFill>
                <a:srgbClr val="480062"/>
              </a:solidFill>
              <a:effectLst/>
              <a:latin typeface="Montserrat SemiBold" pitchFamily="2" charset="77"/>
              <a:ea typeface="Times New Roman" panose="02020603050405020304" pitchFamily="18" charset="0"/>
            </a:endParaRPr>
          </a:p>
          <a:p>
            <a:pPr marL="342900" lvl="0" indent="-342900" fontAlgn="base">
              <a:lnSpc>
                <a:spcPct val="130000"/>
              </a:lnSpc>
              <a:buFont typeface="+mj-lt"/>
              <a:buAutoNum type="arabicPeriod"/>
            </a:pPr>
            <a:r>
              <a:rPr lang="da-DK" sz="1600" dirty="0">
                <a:solidFill>
                  <a:srgbClr val="480062"/>
                </a:solidFill>
                <a:effectLst/>
                <a:latin typeface="Montserrat" pitchFamily="2" charset="77"/>
                <a:ea typeface="Times New Roman" panose="02020603050405020304" pitchFamily="18" charset="0"/>
              </a:rPr>
              <a:t>Hvilken form for frivillig besøgsven er du?</a:t>
            </a:r>
          </a:p>
          <a:p>
            <a:pPr marL="342900" indent="-342900" fontAlgn="base">
              <a:lnSpc>
                <a:spcPct val="130000"/>
              </a:lnSpc>
              <a:buFont typeface="+mj-lt"/>
              <a:buAutoNum type="arabicPeriod"/>
            </a:pPr>
            <a:r>
              <a:rPr lang="da-DK" sz="1600" dirty="0">
                <a:solidFill>
                  <a:srgbClr val="480062"/>
                </a:solidFill>
                <a:effectLst/>
                <a:latin typeface="Montserrat" pitchFamily="2" charset="77"/>
                <a:ea typeface="Times New Roman" panose="02020603050405020304" pitchFamily="18" charset="0"/>
              </a:rPr>
              <a:t>Hvad har været den bedste oplevelse?            </a:t>
            </a:r>
            <a:endParaRPr lang="da-DK" sz="1600" dirty="0">
              <a:solidFill>
                <a:srgbClr val="480062"/>
              </a:solidFill>
              <a:latin typeface="Montserrat" pitchFamily="2" charset="77"/>
              <a:ea typeface="Times New Roman" panose="02020603050405020304" pitchFamily="18" charset="0"/>
            </a:endParaRPr>
          </a:p>
          <a:p>
            <a:pPr marL="342900" lvl="0" indent="-342900" fontAlgn="base">
              <a:lnSpc>
                <a:spcPct val="130000"/>
              </a:lnSpc>
              <a:buFont typeface="+mj-lt"/>
              <a:buAutoNum type="arabicPeriod"/>
            </a:pPr>
            <a:r>
              <a:rPr lang="da-DK" sz="1600" dirty="0">
                <a:solidFill>
                  <a:srgbClr val="480062"/>
                </a:solidFill>
                <a:effectLst/>
                <a:latin typeface="Montserrat" pitchFamily="2" charset="77"/>
                <a:ea typeface="Times New Roman" panose="02020603050405020304" pitchFamily="18" charset="0"/>
              </a:rPr>
              <a:t>Hvad har været svært? </a:t>
            </a:r>
          </a:p>
          <a:p>
            <a:pPr marL="342900" indent="-342900" fontAlgn="base">
              <a:lnSpc>
                <a:spcPct val="130000"/>
              </a:lnSpc>
              <a:buFont typeface="+mj-lt"/>
              <a:buAutoNum type="arabicPeriod"/>
            </a:pPr>
            <a:r>
              <a:rPr lang="da-DK" sz="1600" dirty="0">
                <a:solidFill>
                  <a:srgbClr val="480062"/>
                </a:solidFill>
                <a:latin typeface="Montserrat" pitchFamily="2" charset="77"/>
                <a:ea typeface="Times New Roman" panose="02020603050405020304" pitchFamily="18" charset="0"/>
              </a:rPr>
              <a:t>Er du </a:t>
            </a:r>
            <a:r>
              <a:rPr lang="da-DK" sz="1600" dirty="0">
                <a:solidFill>
                  <a:srgbClr val="480062"/>
                </a:solidFill>
                <a:effectLst/>
                <a:latin typeface="Montserrat" pitchFamily="2" charset="77"/>
                <a:ea typeface="Times New Roman" panose="02020603050405020304" pitchFamily="18" charset="0"/>
              </a:rPr>
              <a:t>blevet bedre til noget/lært noget nyt?  (personligt/socialt </a:t>
            </a:r>
            <a:r>
              <a:rPr lang="da-DK" sz="1600" dirty="0">
                <a:solidFill>
                  <a:srgbClr val="480062"/>
                </a:solidFill>
                <a:latin typeface="Montserrat" pitchFamily="2" charset="77"/>
                <a:ea typeface="Times New Roman" panose="02020603050405020304" pitchFamily="18" charset="0"/>
              </a:rPr>
              <a:t>fx m</a:t>
            </a:r>
            <a:r>
              <a:rPr lang="da-DK" sz="1600" dirty="0">
                <a:solidFill>
                  <a:srgbClr val="480062"/>
                </a:solidFill>
                <a:effectLst/>
                <a:latin typeface="Montserrat" pitchFamily="2" charset="77"/>
                <a:ea typeface="Times New Roman" panose="02020603050405020304" pitchFamily="18" charset="0"/>
              </a:rPr>
              <a:t>ere selvstændig) </a:t>
            </a:r>
          </a:p>
          <a:p>
            <a:pPr marL="342900" indent="-342900" fontAlgn="base">
              <a:lnSpc>
                <a:spcPct val="130000"/>
              </a:lnSpc>
              <a:buFont typeface="+mj-lt"/>
              <a:buAutoNum type="arabicPeriod"/>
            </a:pPr>
            <a:r>
              <a:rPr lang="da-DK" sz="1600" dirty="0">
                <a:solidFill>
                  <a:srgbClr val="480062"/>
                </a:solidFill>
                <a:effectLst/>
                <a:latin typeface="Montserrat" pitchFamily="2" charset="77"/>
                <a:ea typeface="Times New Roman" panose="02020603050405020304" pitchFamily="18" charset="0"/>
              </a:rPr>
              <a:t>Er du blevet en del af et nyt lokalt fællesskab? (nye venskaber/øget netværk)</a:t>
            </a:r>
          </a:p>
          <a:p>
            <a:pPr marL="342900" lvl="0" indent="-342900" fontAlgn="base">
              <a:lnSpc>
                <a:spcPct val="130000"/>
              </a:lnSpc>
              <a:buFont typeface="+mj-lt"/>
              <a:buAutoNum type="arabicPeriod"/>
            </a:pPr>
            <a:r>
              <a:rPr lang="da-DK" sz="1600" dirty="0">
                <a:solidFill>
                  <a:srgbClr val="480062"/>
                </a:solidFill>
                <a:effectLst/>
                <a:latin typeface="Montserrat" pitchFamily="2" charset="77"/>
                <a:ea typeface="Times New Roman" panose="02020603050405020304" pitchFamily="18" charset="0"/>
              </a:rPr>
              <a:t>Har du lyst til at fortsætte? </a:t>
            </a:r>
          </a:p>
        </p:txBody>
      </p:sp>
      <p:sp>
        <p:nvSpPr>
          <p:cNvPr id="4" name="Tekstfelt 3">
            <a:extLst>
              <a:ext uri="{FF2B5EF4-FFF2-40B4-BE49-F238E27FC236}">
                <a16:creationId xmlns:a16="http://schemas.microsoft.com/office/drawing/2014/main" id="{0A98551E-ABAB-9FB3-4D34-157A57424AC3}"/>
              </a:ext>
            </a:extLst>
          </p:cNvPr>
          <p:cNvSpPr txBox="1"/>
          <p:nvPr/>
        </p:nvSpPr>
        <p:spPr>
          <a:xfrm>
            <a:off x="6347915" y="1400783"/>
            <a:ext cx="5399147" cy="3624005"/>
          </a:xfrm>
          <a:prstGeom prst="rect">
            <a:avLst/>
          </a:prstGeom>
          <a:noFill/>
        </p:spPr>
        <p:txBody>
          <a:bodyPr wrap="square" rtlCol="0">
            <a:spAutoFit/>
          </a:bodyPr>
          <a:lstStyle/>
          <a:p>
            <a:pPr marL="0" lvl="0" indent="0" fontAlgn="base">
              <a:lnSpc>
                <a:spcPct val="130000"/>
              </a:lnSpc>
              <a:buNone/>
            </a:pPr>
            <a:r>
              <a:rPr lang="da-DK" b="1" dirty="0">
                <a:solidFill>
                  <a:srgbClr val="480062"/>
                </a:solidFill>
                <a:effectLst/>
                <a:latin typeface="Montserrat SemiBold" pitchFamily="2" charset="77"/>
                <a:ea typeface="Times New Roman" panose="02020603050405020304" pitchFamily="18" charset="0"/>
              </a:rPr>
              <a:t>Fremadrettet</a:t>
            </a:r>
          </a:p>
          <a:p>
            <a:pPr marL="457200" lvl="0" indent="-457200" fontAlgn="base">
              <a:lnSpc>
                <a:spcPct val="130000"/>
              </a:lnSpc>
              <a:buFont typeface="+mj-lt"/>
              <a:buAutoNum type="arabicPeriod"/>
            </a:pPr>
            <a:r>
              <a:rPr lang="da-DK" sz="1600" dirty="0">
                <a:solidFill>
                  <a:srgbClr val="480062"/>
                </a:solidFill>
                <a:latin typeface="Montserrat" pitchFamily="2" charset="77"/>
                <a:ea typeface="Times New Roman" panose="02020603050405020304" pitchFamily="18" charset="0"/>
              </a:rPr>
              <a:t>Er der noget, du går og drømmer om at prøve som frivillig besøgsven?</a:t>
            </a:r>
            <a:endParaRPr lang="da-DK" sz="1600" dirty="0">
              <a:solidFill>
                <a:srgbClr val="480062"/>
              </a:solidFill>
              <a:effectLst/>
              <a:latin typeface="Montserrat" pitchFamily="2" charset="77"/>
              <a:ea typeface="Times New Roman" panose="02020603050405020304" pitchFamily="18" charset="0"/>
            </a:endParaRPr>
          </a:p>
          <a:p>
            <a:pPr marL="457200" lvl="0" indent="-457200" fontAlgn="base">
              <a:lnSpc>
                <a:spcPct val="130000"/>
              </a:lnSpc>
              <a:buFont typeface="+mj-lt"/>
              <a:buAutoNum type="arabicPeriod"/>
            </a:pPr>
            <a:r>
              <a:rPr lang="da-DK" sz="1600" dirty="0">
                <a:solidFill>
                  <a:srgbClr val="480062"/>
                </a:solidFill>
                <a:effectLst/>
                <a:latin typeface="Montserrat" pitchFamily="2" charset="77"/>
                <a:ea typeface="Times New Roman" panose="02020603050405020304" pitchFamily="18" charset="0"/>
              </a:rPr>
              <a:t>Er det noget, du vil anbefale andre at prøve? </a:t>
            </a:r>
            <a:endParaRPr lang="da-DK" sz="1600" dirty="0">
              <a:solidFill>
                <a:srgbClr val="480062"/>
              </a:solidFill>
              <a:latin typeface="Montserrat" pitchFamily="2" charset="77"/>
              <a:ea typeface="Times New Roman" panose="02020603050405020304" pitchFamily="18" charset="0"/>
            </a:endParaRPr>
          </a:p>
          <a:p>
            <a:pPr marL="457200" lvl="0" indent="-457200" fontAlgn="base">
              <a:lnSpc>
                <a:spcPct val="130000"/>
              </a:lnSpc>
              <a:buFont typeface="+mj-lt"/>
              <a:buAutoNum type="arabicPeriod"/>
            </a:pPr>
            <a:r>
              <a:rPr lang="da-DK" sz="1600" dirty="0">
                <a:solidFill>
                  <a:srgbClr val="480062"/>
                </a:solidFill>
                <a:effectLst/>
                <a:latin typeface="Montserrat" pitchFamily="2" charset="77"/>
                <a:ea typeface="Times New Roman" panose="02020603050405020304" pitchFamily="18" charset="0"/>
              </a:rPr>
              <a:t>Har du et godt råd til nye frivillige besøgsvenner, som ikke er kommet i gang endnu? </a:t>
            </a:r>
          </a:p>
          <a:p>
            <a:pPr marL="0" indent="0">
              <a:lnSpc>
                <a:spcPct val="130000"/>
              </a:lnSpc>
              <a:buNone/>
            </a:pPr>
            <a:endParaRPr lang="da-DK" sz="1600" dirty="0">
              <a:solidFill>
                <a:srgbClr val="480062"/>
              </a:solidFill>
              <a:latin typeface="Montserrat" pitchFamily="2" charset="77"/>
            </a:endParaRPr>
          </a:p>
          <a:p>
            <a:pPr marL="0" indent="0">
              <a:lnSpc>
                <a:spcPct val="130000"/>
              </a:lnSpc>
              <a:buNone/>
            </a:pPr>
            <a:r>
              <a:rPr lang="da-DK" sz="1600" b="1" dirty="0">
                <a:solidFill>
                  <a:srgbClr val="480062"/>
                </a:solidFill>
                <a:latin typeface="Montserrat SemiBold" pitchFamily="2" charset="77"/>
              </a:rPr>
              <a:t>Anbefaling</a:t>
            </a:r>
          </a:p>
          <a:p>
            <a:pPr marL="0" indent="0">
              <a:lnSpc>
                <a:spcPct val="130000"/>
              </a:lnSpc>
              <a:buNone/>
            </a:pPr>
            <a:r>
              <a:rPr lang="da-DK" sz="1600" dirty="0">
                <a:solidFill>
                  <a:srgbClr val="480062"/>
                </a:solidFill>
                <a:latin typeface="Montserrat" pitchFamily="2" charset="77"/>
              </a:rPr>
              <a:t>Invitér til FUS-samtale en gang om året – husk at det er et frivilligt tilbud</a:t>
            </a: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2"/>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3" y="421491"/>
            <a:ext cx="840126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FUS – Frivillig udviklingssamtale</a:t>
            </a:r>
            <a:endParaRPr lang="da-DK" sz="2800" dirty="0"/>
          </a:p>
        </p:txBody>
      </p:sp>
    </p:spTree>
    <p:extLst>
      <p:ext uri="{BB962C8B-B14F-4D97-AF65-F5344CB8AC3E}">
        <p14:creationId xmlns:p14="http://schemas.microsoft.com/office/powerpoint/2010/main" val="40760953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pic>
        <p:nvPicPr>
          <p:cNvPr id="3" name="Billede 2" descr="Et billede, der indeholder person, tøj, Ansigt, Spil&#10;&#10;Automatisk genereret beskrivelse">
            <a:extLst>
              <a:ext uri="{FF2B5EF4-FFF2-40B4-BE49-F238E27FC236}">
                <a16:creationId xmlns:a16="http://schemas.microsoft.com/office/drawing/2014/main" id="{C73AAF1C-B419-D607-904C-323A25DE97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568" y="1469694"/>
            <a:ext cx="4832623" cy="4832623"/>
          </a:xfrm>
          <a:prstGeom prst="rect">
            <a:avLst/>
          </a:prstGeom>
        </p:spPr>
      </p:pic>
      <p:sp>
        <p:nvSpPr>
          <p:cNvPr id="9" name="Tekstfelt 8">
            <a:extLst>
              <a:ext uri="{FF2B5EF4-FFF2-40B4-BE49-F238E27FC236}">
                <a16:creationId xmlns:a16="http://schemas.microsoft.com/office/drawing/2014/main" id="{FC9B535C-54B7-BD9B-074D-62B7FC452018}"/>
              </a:ext>
            </a:extLst>
          </p:cNvPr>
          <p:cNvSpPr txBox="1"/>
          <p:nvPr/>
        </p:nvSpPr>
        <p:spPr>
          <a:xfrm>
            <a:off x="6311161" y="1487270"/>
            <a:ext cx="5210270" cy="933141"/>
          </a:xfrm>
          <a:prstGeom prst="rect">
            <a:avLst/>
          </a:prstGeom>
          <a:noFill/>
        </p:spPr>
        <p:txBody>
          <a:bodyPr wrap="square" rtlCol="0">
            <a:spAutoFit/>
          </a:bodyPr>
          <a:lstStyle/>
          <a:p>
            <a:pPr>
              <a:lnSpc>
                <a:spcPct val="130000"/>
              </a:lnSpc>
              <a:spcAft>
                <a:spcPts val="800"/>
              </a:spcAft>
              <a:tabLst>
                <a:tab pos="457200" algn="l"/>
              </a:tabLst>
            </a:pPr>
            <a:r>
              <a:rPr lang="da-DK" sz="1400" b="1" dirty="0">
                <a:solidFill>
                  <a:srgbClr val="480062"/>
                </a:solidFill>
                <a:effectLst/>
                <a:latin typeface="Montserrat SemiBold" pitchFamily="2" charset="77"/>
                <a:ea typeface="Calibri" panose="020F0502020204030204" pitchFamily="34" charset="0"/>
                <a:cs typeface="Arial" panose="020B0604020202020204" pitchFamily="34" charset="0"/>
              </a:rPr>
              <a:t>Én til én-ven</a:t>
            </a:r>
          </a:p>
          <a:p>
            <a:pPr>
              <a:lnSpc>
                <a:spcPct val="130000"/>
              </a:lnSpc>
              <a:spcAft>
                <a:spcPts val="800"/>
              </a:spcAft>
              <a:tabLst>
                <a:tab pos="457200" algn="l"/>
              </a:tabLst>
            </a:pPr>
            <a:r>
              <a:rPr lang="da-DK" sz="1200" dirty="0">
                <a:solidFill>
                  <a:srgbClr val="480062"/>
                </a:solidFill>
                <a:latin typeface="Montserrat" pitchFamily="2" charset="77"/>
                <a:ea typeface="Montserrat Light"/>
                <a:cs typeface="Montserrat Light"/>
                <a:sym typeface="Montserrat Light"/>
              </a:rPr>
              <a:t>Man mødes med en beboer fra et plejehjem om en fælles interesse og snakker om stort og småt</a:t>
            </a:r>
          </a:p>
        </p:txBody>
      </p:sp>
      <p:sp>
        <p:nvSpPr>
          <p:cNvPr id="4" name="Tekstfelt 3">
            <a:extLst>
              <a:ext uri="{FF2B5EF4-FFF2-40B4-BE49-F238E27FC236}">
                <a16:creationId xmlns:a16="http://schemas.microsoft.com/office/drawing/2014/main" id="{0A98551E-ABAB-9FB3-4D34-157A57424AC3}"/>
              </a:ext>
            </a:extLst>
          </p:cNvPr>
          <p:cNvSpPr txBox="1"/>
          <p:nvPr/>
        </p:nvSpPr>
        <p:spPr>
          <a:xfrm>
            <a:off x="6311161" y="2599243"/>
            <a:ext cx="5423640" cy="2338654"/>
          </a:xfrm>
          <a:prstGeom prst="rect">
            <a:avLst/>
          </a:prstGeom>
          <a:noFill/>
        </p:spPr>
        <p:txBody>
          <a:bodyPr wrap="square" rtlCol="0">
            <a:spAutoFit/>
          </a:bodyPr>
          <a:lstStyle/>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400" b="1" kern="0">
                <a:solidFill>
                  <a:srgbClr val="480062"/>
                </a:solidFill>
                <a:effectLst/>
                <a:latin typeface="Montserrat SemiBold" pitchFamily="2" charset="77"/>
                <a:ea typeface="Times New Roman" panose="02020603050405020304" pitchFamily="18" charset="0"/>
                <a:cs typeface="Times New Roman" panose="02020603050405020304" pitchFamily="18" charset="0"/>
              </a:rPr>
              <a:t>Stig, én til én-ven og aktivitetsven alene:</a:t>
            </a:r>
          </a:p>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200" kern="0">
                <a:solidFill>
                  <a:srgbClr val="480062"/>
                </a:solidFill>
                <a:effectLst/>
                <a:latin typeface="Montserrat" pitchFamily="2" charset="77"/>
                <a:ea typeface="Times New Roman" panose="02020603050405020304" pitchFamily="18" charset="0"/>
                <a:cs typeface="Times New Roman" panose="02020603050405020304" pitchFamily="18" charset="0"/>
              </a:rPr>
              <a:t>“</a:t>
            </a:r>
            <a:r>
              <a:rPr lang="da-DK" sz="1200" kern="0" dirty="0">
                <a:solidFill>
                  <a:srgbClr val="480062"/>
                </a:solidFill>
                <a:effectLst/>
                <a:latin typeface="Montserrat" pitchFamily="2" charset="77"/>
                <a:ea typeface="Times New Roman" panose="02020603050405020304" pitchFamily="18" charset="0"/>
                <a:cs typeface="Times New Roman" panose="02020603050405020304" pitchFamily="18" charset="0"/>
              </a:rPr>
              <a:t>Jeg kommer hver onsdag for at spille et parti skak med Jens. Vi hygger og har det herligt sammen. Det er fuldstændigt, som om vi er gamle venner,” fortæller Stig.</a:t>
            </a:r>
            <a:endParaRPr lang="da-DK" sz="1200" kern="100" dirty="0">
              <a:solidFill>
                <a:srgbClr val="480062"/>
              </a:solidFill>
              <a:effectLst/>
              <a:latin typeface="Montserrat" pitchFamily="2" charset="77"/>
              <a:ea typeface="Times New Roman" panose="02020603050405020304" pitchFamily="18" charset="0"/>
              <a:cs typeface="Times New Roman" panose="02020603050405020304" pitchFamily="18" charset="0"/>
            </a:endParaRPr>
          </a:p>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200" kern="0" dirty="0">
                <a:solidFill>
                  <a:srgbClr val="480062"/>
                </a:solidFill>
                <a:effectLst/>
                <a:latin typeface="Montserrat" pitchFamily="2" charset="77"/>
                <a:ea typeface="Times New Roman" panose="02020603050405020304" pitchFamily="18" charset="0"/>
                <a:cs typeface="Times New Roman" panose="02020603050405020304" pitchFamily="18" charset="0"/>
              </a:rPr>
              <a:t>“Ja, og der flyver masser af smålune jokes mellem os”, tilføjer Jens med et lige så lunt smil.</a:t>
            </a:r>
            <a:endParaRPr lang="da-DK" sz="1200" kern="100" dirty="0">
              <a:solidFill>
                <a:srgbClr val="480062"/>
              </a:solidFill>
              <a:effectLst/>
              <a:latin typeface="Montserrat" pitchFamily="2" charset="77"/>
              <a:ea typeface="Times New Roman" panose="02020603050405020304" pitchFamily="18" charset="0"/>
              <a:cs typeface="Times New Roman" panose="02020603050405020304" pitchFamily="18" charset="0"/>
            </a:endParaRPr>
          </a:p>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200" kern="0" dirty="0">
                <a:solidFill>
                  <a:srgbClr val="480062"/>
                </a:solidFill>
                <a:effectLst/>
                <a:latin typeface="Montserrat" pitchFamily="2" charset="77"/>
                <a:ea typeface="Times New Roman" panose="02020603050405020304" pitchFamily="18" charset="0"/>
                <a:cs typeface="Times New Roman" panose="02020603050405020304" pitchFamily="18" charset="0"/>
              </a:rPr>
              <a:t>Stig er også frivillig på plejehjemmet om mandagen, hvor han spiller banko, og så hjælper han også til ved den månedlige gudstjeneste.</a:t>
            </a:r>
            <a:endParaRPr lang="da-DK" sz="1200" kern="0" dirty="0">
              <a:solidFill>
                <a:srgbClr val="480062"/>
              </a:solidFill>
              <a:latin typeface="Montserrat" pitchFamily="2" charset="77"/>
              <a:cs typeface="Times New Roman" panose="02020603050405020304" pitchFamily="18" charset="0"/>
            </a:endParaRP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3"/>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8900741" cy="492443"/>
          </a:xfrm>
          <a:prstGeom prst="rect">
            <a:avLst/>
          </a:prstGeom>
          <a:noFill/>
        </p:spPr>
        <p:txBody>
          <a:bodyPr wrap="square" rtlCol="0">
            <a:spAutoFit/>
          </a:bodyPr>
          <a:lstStyle/>
          <a:p>
            <a:r>
              <a:rPr lang="da-DK" sz="2600" dirty="0">
                <a:solidFill>
                  <a:srgbClr val="480062"/>
                </a:solidFill>
                <a:latin typeface="Montserrat Alternates Medium" panose="02000505000000020004" pitchFamily="2" charset="77"/>
                <a:cs typeface="Arial" panose="020B0604020202020204" pitchFamily="34" charset="0"/>
              </a:rPr>
              <a:t>Hvordan er man frivillig besøgsven</a:t>
            </a:r>
            <a:endParaRPr lang="da-DK" sz="2600" dirty="0">
              <a:solidFill>
                <a:srgbClr val="480062"/>
              </a:solidFill>
              <a:latin typeface="Montserrat Alternates Medium" panose="02000505000000020004" pitchFamily="2" charset="77"/>
            </a:endParaRPr>
          </a:p>
        </p:txBody>
      </p:sp>
      <p:sp>
        <p:nvSpPr>
          <p:cNvPr id="6" name="Tekstfelt 5">
            <a:extLst>
              <a:ext uri="{FF2B5EF4-FFF2-40B4-BE49-F238E27FC236}">
                <a16:creationId xmlns:a16="http://schemas.microsoft.com/office/drawing/2014/main" id="{1F5E2A2D-BFB1-27A5-15F9-F7BB2050DDA0}"/>
              </a:ext>
            </a:extLst>
          </p:cNvPr>
          <p:cNvSpPr txBox="1"/>
          <p:nvPr/>
        </p:nvSpPr>
        <p:spPr>
          <a:xfrm>
            <a:off x="6311161" y="5116848"/>
            <a:ext cx="5210270" cy="1173206"/>
          </a:xfrm>
          <a:prstGeom prst="rect">
            <a:avLst/>
          </a:prstGeom>
          <a:noFill/>
        </p:spPr>
        <p:txBody>
          <a:bodyPr wrap="square" rtlCol="0">
            <a:spAutoFit/>
          </a:bodyPr>
          <a:lstStyle/>
          <a:p>
            <a:pPr>
              <a:lnSpc>
                <a:spcPct val="130000"/>
              </a:lnSpc>
              <a:spcAft>
                <a:spcPts val="800"/>
              </a:spcAft>
              <a:tabLst>
                <a:tab pos="457200" algn="l"/>
              </a:tabLst>
            </a:pPr>
            <a:r>
              <a:rPr lang="da-DK" sz="1400" b="1" dirty="0">
                <a:solidFill>
                  <a:srgbClr val="480062"/>
                </a:solidFill>
                <a:latin typeface="Montserrat SemiBold" pitchFamily="2" charset="77"/>
                <a:ea typeface="Montserrat Light"/>
                <a:cs typeface="Montserrat Light"/>
                <a:sym typeface="Montserrat Light"/>
              </a:rPr>
              <a:t>Linda, frivilligkoordinator Marie Louisehjemmet</a:t>
            </a:r>
            <a:endParaRPr lang="da-DK" sz="1400" b="1" dirty="0">
              <a:solidFill>
                <a:srgbClr val="480062"/>
              </a:solidFill>
              <a:effectLst/>
              <a:latin typeface="Montserrat SemiBold" pitchFamily="2" charset="77"/>
              <a:ea typeface="Calibri" panose="020F0502020204030204" pitchFamily="34" charset="0"/>
              <a:cs typeface="Arial" panose="020B0604020202020204" pitchFamily="34" charset="0"/>
            </a:endParaRPr>
          </a:p>
          <a:p>
            <a:pPr>
              <a:lnSpc>
                <a:spcPct val="130000"/>
              </a:lnSpc>
              <a:spcAft>
                <a:spcPts val="800"/>
              </a:spcAft>
              <a:tabLst>
                <a:tab pos="457200" algn="l"/>
              </a:tabLst>
            </a:pPr>
            <a:r>
              <a:rPr lang="da-DK" sz="1200" dirty="0">
                <a:solidFill>
                  <a:srgbClr val="480062"/>
                </a:solidFill>
                <a:latin typeface="Montserrat" pitchFamily="2" charset="77"/>
                <a:ea typeface="Montserrat Light"/>
                <a:cs typeface="Montserrat Light"/>
                <a:sym typeface="Montserrat Light"/>
              </a:rPr>
              <a:t>”De ældre synes, det er hyggeligt, når Stig hjælper til ved banko. Han er også med til gudstjeneste, hvor han hjælper til med at klargøre og rydde af .”</a:t>
            </a:r>
          </a:p>
        </p:txBody>
      </p:sp>
    </p:spTree>
    <p:extLst>
      <p:ext uri="{BB962C8B-B14F-4D97-AF65-F5344CB8AC3E}">
        <p14:creationId xmlns:p14="http://schemas.microsoft.com/office/powerpoint/2010/main" val="1062695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pic>
        <p:nvPicPr>
          <p:cNvPr id="7" name="Billede 6" descr="Et billede, der indeholder tøj, person, fodtøj, cykel&#10;&#10;Automatisk genereret beskrivelse">
            <a:extLst>
              <a:ext uri="{FF2B5EF4-FFF2-40B4-BE49-F238E27FC236}">
                <a16:creationId xmlns:a16="http://schemas.microsoft.com/office/drawing/2014/main" id="{8FE741F9-3902-5BAD-F89F-D29B74EE52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568" y="1469694"/>
            <a:ext cx="4966815" cy="4966815"/>
          </a:xfrm>
          <a:prstGeom prst="rect">
            <a:avLst/>
          </a:prstGeom>
        </p:spPr>
      </p:pic>
      <p:sp>
        <p:nvSpPr>
          <p:cNvPr id="9" name="Tekstfelt 8">
            <a:extLst>
              <a:ext uri="{FF2B5EF4-FFF2-40B4-BE49-F238E27FC236}">
                <a16:creationId xmlns:a16="http://schemas.microsoft.com/office/drawing/2014/main" id="{FC9B535C-54B7-BD9B-074D-62B7FC452018}"/>
              </a:ext>
            </a:extLst>
          </p:cNvPr>
          <p:cNvSpPr txBox="1"/>
          <p:nvPr/>
        </p:nvSpPr>
        <p:spPr>
          <a:xfrm>
            <a:off x="6311161" y="1759077"/>
            <a:ext cx="5210270" cy="933141"/>
          </a:xfrm>
          <a:prstGeom prst="rect">
            <a:avLst/>
          </a:prstGeom>
          <a:noFill/>
        </p:spPr>
        <p:txBody>
          <a:bodyPr wrap="square" rtlCol="0">
            <a:spAutoFit/>
          </a:bodyPr>
          <a:lstStyle/>
          <a:p>
            <a:pPr>
              <a:lnSpc>
                <a:spcPct val="130000"/>
              </a:lnSpc>
              <a:spcAft>
                <a:spcPts val="800"/>
              </a:spcAft>
              <a:tabLst>
                <a:tab pos="457200" algn="l"/>
              </a:tabLst>
            </a:pPr>
            <a:r>
              <a:rPr lang="da-DK" sz="1400" b="1" dirty="0">
                <a:solidFill>
                  <a:srgbClr val="480062"/>
                </a:solidFill>
                <a:effectLst/>
                <a:latin typeface="Montserrat SemiBold" pitchFamily="2" charset="77"/>
                <a:ea typeface="Calibri" panose="020F0502020204030204" pitchFamily="34" charset="0"/>
                <a:cs typeface="Arial" panose="020B0604020202020204" pitchFamily="34" charset="0"/>
              </a:rPr>
              <a:t>Aktivitetsven – alene </a:t>
            </a:r>
          </a:p>
          <a:p>
            <a:pPr marL="0" indent="0">
              <a:lnSpc>
                <a:spcPct val="130000"/>
              </a:lnSpc>
              <a:buNone/>
            </a:pPr>
            <a:r>
              <a:rPr lang="da-DK" sz="1200" dirty="0">
                <a:solidFill>
                  <a:srgbClr val="480062"/>
                </a:solidFill>
                <a:latin typeface="Montserrat" pitchFamily="2" charset="77"/>
                <a:ea typeface="Montserrat Light"/>
                <a:cs typeface="Montserrat Light"/>
                <a:sym typeface="Montserrat Light"/>
              </a:rPr>
              <a:t>Man kan enten bidrage med egen aktivitet eller deltage i en fællesaktivitet på plejehjemmet</a:t>
            </a:r>
          </a:p>
        </p:txBody>
      </p:sp>
      <p:sp>
        <p:nvSpPr>
          <p:cNvPr id="4" name="Tekstfelt 3">
            <a:extLst>
              <a:ext uri="{FF2B5EF4-FFF2-40B4-BE49-F238E27FC236}">
                <a16:creationId xmlns:a16="http://schemas.microsoft.com/office/drawing/2014/main" id="{0A98551E-ABAB-9FB3-4D34-157A57424AC3}"/>
              </a:ext>
            </a:extLst>
          </p:cNvPr>
          <p:cNvSpPr txBox="1"/>
          <p:nvPr/>
        </p:nvSpPr>
        <p:spPr>
          <a:xfrm>
            <a:off x="6311161" y="2926135"/>
            <a:ext cx="5423640" cy="1413272"/>
          </a:xfrm>
          <a:prstGeom prst="rect">
            <a:avLst/>
          </a:prstGeom>
          <a:noFill/>
        </p:spPr>
        <p:txBody>
          <a:bodyPr wrap="square" rtlCol="0">
            <a:spAutoFit/>
          </a:bodyPr>
          <a:lstStyle/>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400" b="1" kern="0" dirty="0">
                <a:solidFill>
                  <a:srgbClr val="480062"/>
                </a:solidFill>
                <a:effectLst/>
                <a:latin typeface="Montserrat SemiBold" pitchFamily="2" charset="77"/>
                <a:ea typeface="Times New Roman" panose="02020603050405020304" pitchFamily="18" charset="0"/>
                <a:cs typeface="Times New Roman" panose="02020603050405020304" pitchFamily="18" charset="0"/>
              </a:rPr>
              <a:t>Lisbeth, aktivitetsven alene:</a:t>
            </a:r>
          </a:p>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200" dirty="0">
                <a:solidFill>
                  <a:srgbClr val="480062"/>
                </a:solidFill>
                <a:effectLst/>
                <a:latin typeface="Montserrat" pitchFamily="2" charset="77"/>
                <a:ea typeface="Times New Roman" panose="02020603050405020304" pitchFamily="18" charset="0"/>
              </a:rPr>
              <a:t>”Jeg kommer på dagcentret to dage om ugen. Om fredagen danser og synger vi. Jeg har nemlig gået på musikskole, og kan godt lide at danse og finde musik på min telefon. Jeg hygger mig, og kan rigtig godt lide at snakke med de ældre om gamle dage.”</a:t>
            </a: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3"/>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8900741" cy="492443"/>
          </a:xfrm>
          <a:prstGeom prst="rect">
            <a:avLst/>
          </a:prstGeom>
          <a:noFill/>
        </p:spPr>
        <p:txBody>
          <a:bodyPr wrap="square" rtlCol="0">
            <a:spAutoFit/>
          </a:bodyPr>
          <a:lstStyle/>
          <a:p>
            <a:r>
              <a:rPr lang="da-DK" sz="2600" dirty="0">
                <a:solidFill>
                  <a:srgbClr val="480062"/>
                </a:solidFill>
                <a:latin typeface="Montserrat Alternates Medium" panose="02000505000000020004" pitchFamily="2" charset="77"/>
                <a:cs typeface="Arial" panose="020B0604020202020204" pitchFamily="34" charset="0"/>
              </a:rPr>
              <a:t>Hvordan er man frivillig besøgsven</a:t>
            </a:r>
            <a:endParaRPr lang="da-DK" sz="2600" dirty="0">
              <a:solidFill>
                <a:srgbClr val="480062"/>
              </a:solidFill>
              <a:latin typeface="Montserrat Alternates Medium" panose="02000505000000020004" pitchFamily="2" charset="77"/>
            </a:endParaRPr>
          </a:p>
        </p:txBody>
      </p:sp>
      <p:sp>
        <p:nvSpPr>
          <p:cNvPr id="6" name="Tekstfelt 5">
            <a:extLst>
              <a:ext uri="{FF2B5EF4-FFF2-40B4-BE49-F238E27FC236}">
                <a16:creationId xmlns:a16="http://schemas.microsoft.com/office/drawing/2014/main" id="{1F5E2A2D-BFB1-27A5-15F9-F7BB2050DDA0}"/>
              </a:ext>
            </a:extLst>
          </p:cNvPr>
          <p:cNvSpPr txBox="1"/>
          <p:nvPr/>
        </p:nvSpPr>
        <p:spPr>
          <a:xfrm>
            <a:off x="6311161" y="4573324"/>
            <a:ext cx="5210270" cy="1453283"/>
          </a:xfrm>
          <a:prstGeom prst="rect">
            <a:avLst/>
          </a:prstGeom>
          <a:noFill/>
        </p:spPr>
        <p:txBody>
          <a:bodyPr wrap="square" rtlCol="0">
            <a:spAutoFit/>
          </a:bodyPr>
          <a:lstStyle/>
          <a:p>
            <a:pPr>
              <a:lnSpc>
                <a:spcPct val="130000"/>
              </a:lnSpc>
              <a:spcAft>
                <a:spcPts val="800"/>
              </a:spcAft>
              <a:tabLst>
                <a:tab pos="457200" algn="l"/>
              </a:tabLst>
            </a:pPr>
            <a:r>
              <a:rPr lang="da-DK" sz="1400" b="1" dirty="0">
                <a:solidFill>
                  <a:srgbClr val="480062"/>
                </a:solidFill>
                <a:effectLst/>
                <a:latin typeface="Montserrat SemiBold" pitchFamily="2" charset="77"/>
                <a:ea typeface="Times New Roman" panose="02020603050405020304" pitchFamily="18" charset="0"/>
                <a:cs typeface="Times New Roman" panose="02020603050405020304" pitchFamily="18" charset="0"/>
              </a:rPr>
              <a:t>Karsten, aktivitetsmedarbejdet på plejecentret Hørgården </a:t>
            </a:r>
          </a:p>
          <a:p>
            <a:pPr marL="0" indent="0">
              <a:lnSpc>
                <a:spcPct val="130000"/>
              </a:lnSpc>
              <a:spcAft>
                <a:spcPts val="800"/>
              </a:spcAft>
              <a:buNone/>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200" dirty="0">
                <a:solidFill>
                  <a:srgbClr val="480062"/>
                </a:solidFill>
                <a:effectLst/>
                <a:latin typeface="Montserrat" pitchFamily="2" charset="77"/>
                <a:ea typeface="Times New Roman" panose="02020603050405020304" pitchFamily="18" charset="0"/>
                <a:cs typeface="Times New Roman" panose="02020603050405020304" pitchFamily="18" charset="0"/>
              </a:rPr>
              <a:t>”Det går jo begge veje på den måde, at Lisbeth føler, at hun bidrager med noget, og de ældre er glade for at have nogen at sludre med.”</a:t>
            </a:r>
          </a:p>
        </p:txBody>
      </p:sp>
    </p:spTree>
    <p:extLst>
      <p:ext uri="{BB962C8B-B14F-4D97-AF65-F5344CB8AC3E}">
        <p14:creationId xmlns:p14="http://schemas.microsoft.com/office/powerpoint/2010/main" val="16558512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pic>
        <p:nvPicPr>
          <p:cNvPr id="5" name="Billede 4" descr="Et billede, der indeholder tøj, person, Ansigt, fodtøj&#10;&#10;Automatisk genereret beskrivelse">
            <a:extLst>
              <a:ext uri="{FF2B5EF4-FFF2-40B4-BE49-F238E27FC236}">
                <a16:creationId xmlns:a16="http://schemas.microsoft.com/office/drawing/2014/main" id="{4829D4EC-3EA5-18A4-F02A-16F5151A6F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573" y="1451986"/>
            <a:ext cx="4942803" cy="4942803"/>
          </a:xfrm>
          <a:prstGeom prst="rect">
            <a:avLst/>
          </a:prstGeom>
        </p:spPr>
      </p:pic>
      <p:sp>
        <p:nvSpPr>
          <p:cNvPr id="9" name="Tekstfelt 8">
            <a:extLst>
              <a:ext uri="{FF2B5EF4-FFF2-40B4-BE49-F238E27FC236}">
                <a16:creationId xmlns:a16="http://schemas.microsoft.com/office/drawing/2014/main" id="{FC9B535C-54B7-BD9B-074D-62B7FC452018}"/>
              </a:ext>
            </a:extLst>
          </p:cNvPr>
          <p:cNvSpPr txBox="1"/>
          <p:nvPr/>
        </p:nvSpPr>
        <p:spPr>
          <a:xfrm>
            <a:off x="6311161" y="2001617"/>
            <a:ext cx="5210270" cy="693075"/>
          </a:xfrm>
          <a:prstGeom prst="rect">
            <a:avLst/>
          </a:prstGeom>
          <a:noFill/>
        </p:spPr>
        <p:txBody>
          <a:bodyPr wrap="square" rtlCol="0">
            <a:spAutoFit/>
          </a:bodyPr>
          <a:lstStyle/>
          <a:p>
            <a:pPr>
              <a:lnSpc>
                <a:spcPct val="130000"/>
              </a:lnSpc>
              <a:spcAft>
                <a:spcPts val="800"/>
              </a:spcAft>
              <a:tabLst>
                <a:tab pos="457200" algn="l"/>
              </a:tabLst>
            </a:pPr>
            <a:r>
              <a:rPr lang="da-DK" sz="1400" b="1" dirty="0">
                <a:solidFill>
                  <a:srgbClr val="480062"/>
                </a:solidFill>
                <a:effectLst/>
                <a:latin typeface="Montserrat SemiBold" pitchFamily="2" charset="77"/>
                <a:ea typeface="Calibri" panose="020F0502020204030204" pitchFamily="34" charset="0"/>
                <a:cs typeface="Arial" panose="020B0604020202020204" pitchFamily="34" charset="0"/>
              </a:rPr>
              <a:t>Aktivitetsven – som gruppe</a:t>
            </a:r>
          </a:p>
          <a:p>
            <a:pPr>
              <a:lnSpc>
                <a:spcPct val="130000"/>
              </a:lnSpc>
            </a:pPr>
            <a:r>
              <a:rPr lang="da-DK" sz="1200" dirty="0">
                <a:solidFill>
                  <a:srgbClr val="480062"/>
                </a:solidFill>
                <a:latin typeface="Montserrat" pitchFamily="2" charset="77"/>
                <a:ea typeface="Montserrat Light"/>
                <a:cs typeface="Montserrat Light"/>
                <a:sym typeface="Montserrat Light"/>
              </a:rPr>
              <a:t>Man er minimum to frivillige sammen om at løse opgaven.</a:t>
            </a:r>
          </a:p>
        </p:txBody>
      </p:sp>
      <p:sp>
        <p:nvSpPr>
          <p:cNvPr id="4" name="Tekstfelt 3">
            <a:extLst>
              <a:ext uri="{FF2B5EF4-FFF2-40B4-BE49-F238E27FC236}">
                <a16:creationId xmlns:a16="http://schemas.microsoft.com/office/drawing/2014/main" id="{0A98551E-ABAB-9FB3-4D34-157A57424AC3}"/>
              </a:ext>
            </a:extLst>
          </p:cNvPr>
          <p:cNvSpPr txBox="1"/>
          <p:nvPr/>
        </p:nvSpPr>
        <p:spPr>
          <a:xfrm>
            <a:off x="6311161" y="2919761"/>
            <a:ext cx="5198266" cy="2818785"/>
          </a:xfrm>
          <a:prstGeom prst="rect">
            <a:avLst/>
          </a:prstGeom>
          <a:noFill/>
        </p:spPr>
        <p:txBody>
          <a:bodyPr wrap="square" rtlCol="0">
            <a:spAutoFit/>
          </a:bodyPr>
          <a:lstStyle/>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400" b="1" kern="0" dirty="0">
                <a:solidFill>
                  <a:srgbClr val="480062"/>
                </a:solidFill>
                <a:effectLst/>
                <a:latin typeface="Montserrat SemiBold" pitchFamily="2" charset="77"/>
                <a:ea typeface="Times New Roman" panose="02020603050405020304" pitchFamily="18" charset="0"/>
                <a:cs typeface="Times New Roman" panose="02020603050405020304" pitchFamily="18" charset="0"/>
              </a:rPr>
              <a:t>Bjarne og Susanne, aktivitetsvenner på et bosted  </a:t>
            </a:r>
            <a:endParaRPr lang="da-DK" sz="1400" b="1" kern="100" dirty="0">
              <a:solidFill>
                <a:srgbClr val="480062"/>
              </a:solidFill>
              <a:effectLst/>
              <a:latin typeface="Montserrat SemiBold" pitchFamily="2" charset="77"/>
              <a:ea typeface="Times New Roman" panose="02020603050405020304" pitchFamily="18" charset="0"/>
              <a:cs typeface="Times New Roman" panose="02020603050405020304" pitchFamily="18" charset="0"/>
            </a:endParaRPr>
          </a:p>
          <a:p>
            <a:pPr>
              <a:lnSpc>
                <a:spcPct val="130000"/>
              </a:lnSpc>
              <a:spcAft>
                <a:spcPts val="800"/>
              </a:spcAft>
            </a:pPr>
            <a:r>
              <a:rPr lang="da-DK" sz="1200" kern="100" dirty="0">
                <a:solidFill>
                  <a:srgbClr val="480062"/>
                </a:solidFill>
                <a:effectLst/>
                <a:latin typeface="Montserrat" pitchFamily="2" charset="77"/>
                <a:ea typeface="Times New Roman" panose="02020603050405020304" pitchFamily="18" charset="0"/>
                <a:cs typeface="Times New Roman" panose="02020603050405020304" pitchFamily="18" charset="0"/>
              </a:rPr>
              <a:t> ”Vi er frivillige for mennesker med handicap, som bor på bosted, på deres dagtilbud. Hver mandag sætter vi kaffe og kage på bordene og sørger for, at der er rart for beboerne - det er dejligt og meget hyggeligt at møde andre med udviklingshæmning ligesom os. Vi kommer for at gøre nogen en tjeneste og fordi det er hyggeligt, fortæller Bjarne” </a:t>
            </a:r>
          </a:p>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200" kern="0" dirty="0">
                <a:solidFill>
                  <a:srgbClr val="480062"/>
                </a:solidFill>
                <a:effectLst/>
                <a:latin typeface="Montserrat" pitchFamily="2" charset="77"/>
                <a:ea typeface="Times New Roman" panose="02020603050405020304" pitchFamily="18" charset="0"/>
                <a:cs typeface="Times New Roman" panose="02020603050405020304" pitchFamily="18" charset="0"/>
              </a:rPr>
              <a:t>Bjarne og Susanne er gift og fortsætter:</a:t>
            </a:r>
            <a:endParaRPr lang="da-DK" sz="1200" kern="100" dirty="0">
              <a:solidFill>
                <a:srgbClr val="480062"/>
              </a:solidFill>
              <a:effectLst/>
              <a:latin typeface="Montserrat" pitchFamily="2" charset="77"/>
              <a:ea typeface="Times New Roman" panose="02020603050405020304" pitchFamily="18" charset="0"/>
              <a:cs typeface="Times New Roman" panose="02020603050405020304" pitchFamily="18" charset="0"/>
            </a:endParaRPr>
          </a:p>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200" kern="0" dirty="0">
                <a:solidFill>
                  <a:srgbClr val="480062"/>
                </a:solidFill>
                <a:effectLst/>
                <a:latin typeface="Montserrat" pitchFamily="2" charset="77"/>
                <a:ea typeface="Times New Roman" panose="02020603050405020304" pitchFamily="18" charset="0"/>
                <a:cs typeface="Times New Roman" panose="02020603050405020304" pitchFamily="18" charset="0"/>
              </a:rPr>
              <a:t>”For selvom vi har hinanden, er det rart at komme lidt ud og se noget andet.”</a:t>
            </a:r>
            <a:endParaRPr lang="da-DK" sz="1200" kern="100" dirty="0">
              <a:solidFill>
                <a:srgbClr val="480062"/>
              </a:solidFill>
              <a:effectLst/>
              <a:latin typeface="Montserrat" pitchFamily="2" charset="77"/>
              <a:ea typeface="Times New Roman" panose="02020603050405020304" pitchFamily="18" charset="0"/>
              <a:cs typeface="Times New Roman" panose="02020603050405020304" pitchFamily="18" charset="0"/>
            </a:endParaRP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3"/>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8900741" cy="492443"/>
          </a:xfrm>
          <a:prstGeom prst="rect">
            <a:avLst/>
          </a:prstGeom>
          <a:noFill/>
        </p:spPr>
        <p:txBody>
          <a:bodyPr wrap="square" rtlCol="0">
            <a:spAutoFit/>
          </a:bodyPr>
          <a:lstStyle/>
          <a:p>
            <a:r>
              <a:rPr lang="da-DK" sz="2600" dirty="0">
                <a:solidFill>
                  <a:srgbClr val="480062"/>
                </a:solidFill>
                <a:latin typeface="Montserrat Alternates Medium" panose="02000505000000020004" pitchFamily="2" charset="77"/>
                <a:cs typeface="Arial" panose="020B0604020202020204" pitchFamily="34" charset="0"/>
              </a:rPr>
              <a:t>Hvordan er man frivillig besøgsven</a:t>
            </a:r>
            <a:endParaRPr lang="da-DK" sz="2600" dirty="0">
              <a:solidFill>
                <a:srgbClr val="480062"/>
              </a:solidFill>
              <a:latin typeface="Montserrat Alternates Medium" panose="02000505000000020004" pitchFamily="2" charset="77"/>
            </a:endParaRPr>
          </a:p>
        </p:txBody>
      </p:sp>
    </p:spTree>
    <p:extLst>
      <p:ext uri="{BB962C8B-B14F-4D97-AF65-F5344CB8AC3E}">
        <p14:creationId xmlns:p14="http://schemas.microsoft.com/office/powerpoint/2010/main" val="32271792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pic>
        <p:nvPicPr>
          <p:cNvPr id="5" name="Billede 4" descr="Et billede, der indeholder tøj, person, fodtøj, udendørs&#10;&#10;Automatisk genereret beskrivelse">
            <a:extLst>
              <a:ext uri="{FF2B5EF4-FFF2-40B4-BE49-F238E27FC236}">
                <a16:creationId xmlns:a16="http://schemas.microsoft.com/office/drawing/2014/main" id="{5B2E68B5-0709-0EDC-BE76-5248A2447D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1700" y="1445685"/>
            <a:ext cx="4966812" cy="4966812"/>
          </a:xfrm>
          <a:prstGeom prst="rect">
            <a:avLst/>
          </a:prstGeom>
        </p:spPr>
      </p:pic>
      <p:sp>
        <p:nvSpPr>
          <p:cNvPr id="9" name="Tekstfelt 8">
            <a:extLst>
              <a:ext uri="{FF2B5EF4-FFF2-40B4-BE49-F238E27FC236}">
                <a16:creationId xmlns:a16="http://schemas.microsoft.com/office/drawing/2014/main" id="{FC9B535C-54B7-BD9B-074D-62B7FC452018}"/>
              </a:ext>
            </a:extLst>
          </p:cNvPr>
          <p:cNvSpPr txBox="1"/>
          <p:nvPr/>
        </p:nvSpPr>
        <p:spPr>
          <a:xfrm>
            <a:off x="6311161" y="1636339"/>
            <a:ext cx="5210270" cy="693075"/>
          </a:xfrm>
          <a:prstGeom prst="rect">
            <a:avLst/>
          </a:prstGeom>
          <a:noFill/>
        </p:spPr>
        <p:txBody>
          <a:bodyPr wrap="square" rtlCol="0">
            <a:spAutoFit/>
          </a:bodyPr>
          <a:lstStyle/>
          <a:p>
            <a:pPr>
              <a:lnSpc>
                <a:spcPct val="130000"/>
              </a:lnSpc>
              <a:spcAft>
                <a:spcPts val="800"/>
              </a:spcAft>
              <a:tabLst>
                <a:tab pos="457200" algn="l"/>
              </a:tabLst>
            </a:pPr>
            <a:r>
              <a:rPr lang="da-DK" sz="1400" b="1" dirty="0">
                <a:solidFill>
                  <a:srgbClr val="480062"/>
                </a:solidFill>
                <a:effectLst/>
                <a:latin typeface="Montserrat SemiBold" pitchFamily="2" charset="77"/>
                <a:ea typeface="Calibri" panose="020F0502020204030204" pitchFamily="34" charset="0"/>
                <a:cs typeface="Arial" panose="020B0604020202020204" pitchFamily="34" charset="0"/>
              </a:rPr>
              <a:t>Aktivitetsven – som gruppe</a:t>
            </a:r>
          </a:p>
          <a:p>
            <a:pPr>
              <a:lnSpc>
                <a:spcPct val="130000"/>
              </a:lnSpc>
            </a:pPr>
            <a:r>
              <a:rPr lang="da-DK" sz="1200" dirty="0">
                <a:solidFill>
                  <a:srgbClr val="480062"/>
                </a:solidFill>
                <a:latin typeface="Montserrat" pitchFamily="2" charset="77"/>
                <a:ea typeface="Montserrat Light"/>
                <a:cs typeface="Montserrat Light"/>
                <a:sym typeface="Montserrat Light"/>
              </a:rPr>
              <a:t>Man er minimum to frivillige sammen om at løse opgaven.</a:t>
            </a:r>
          </a:p>
        </p:txBody>
      </p:sp>
      <p:sp>
        <p:nvSpPr>
          <p:cNvPr id="4" name="Tekstfelt 3">
            <a:extLst>
              <a:ext uri="{FF2B5EF4-FFF2-40B4-BE49-F238E27FC236}">
                <a16:creationId xmlns:a16="http://schemas.microsoft.com/office/drawing/2014/main" id="{0A98551E-ABAB-9FB3-4D34-157A57424AC3}"/>
              </a:ext>
            </a:extLst>
          </p:cNvPr>
          <p:cNvSpPr txBox="1"/>
          <p:nvPr/>
        </p:nvSpPr>
        <p:spPr>
          <a:xfrm>
            <a:off x="6311161" y="2494093"/>
            <a:ext cx="5423640" cy="2240037"/>
          </a:xfrm>
          <a:prstGeom prst="rect">
            <a:avLst/>
          </a:prstGeom>
          <a:noFill/>
        </p:spPr>
        <p:txBody>
          <a:bodyPr wrap="square" rtlCol="0">
            <a:spAutoFit/>
          </a:bodyPr>
          <a:lstStyle/>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400" b="1" kern="0" dirty="0">
                <a:solidFill>
                  <a:srgbClr val="480062"/>
                </a:solidFill>
                <a:effectLst/>
                <a:latin typeface="Montserrat SemiBold" pitchFamily="2" charset="77"/>
                <a:ea typeface="Times New Roman" panose="02020603050405020304" pitchFamily="18" charset="0"/>
                <a:cs typeface="Times New Roman" panose="02020603050405020304" pitchFamily="18" charset="0"/>
              </a:rPr>
              <a:t>Sebastian og Mikkel,</a:t>
            </a:r>
            <a:r>
              <a:rPr lang="da-DK" sz="1400" b="1" kern="0" dirty="0">
                <a:solidFill>
                  <a:srgbClr val="480062"/>
                </a:solidFill>
                <a:latin typeface="Montserrat SemiBold" pitchFamily="2" charset="77"/>
                <a:ea typeface="Times New Roman" panose="02020603050405020304" pitchFamily="18" charset="0"/>
                <a:cs typeface="Times New Roman" panose="02020603050405020304" pitchFamily="18" charset="0"/>
              </a:rPr>
              <a:t> aktivitets</a:t>
            </a:r>
            <a:r>
              <a:rPr lang="da-DK" sz="1400" b="1" kern="0" dirty="0">
                <a:solidFill>
                  <a:srgbClr val="480062"/>
                </a:solidFill>
                <a:effectLst/>
                <a:latin typeface="Montserrat SemiBold" pitchFamily="2" charset="77"/>
                <a:ea typeface="Times New Roman" panose="02020603050405020304" pitchFamily="18" charset="0"/>
                <a:cs typeface="Times New Roman" panose="02020603050405020304" pitchFamily="18" charset="0"/>
              </a:rPr>
              <a:t>venner på et plejehjem </a:t>
            </a:r>
          </a:p>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200" dirty="0">
                <a:solidFill>
                  <a:srgbClr val="480062"/>
                </a:solidFill>
                <a:effectLst/>
                <a:latin typeface="Montserrat" pitchFamily="2" charset="77"/>
                <a:ea typeface="Times New Roman" panose="02020603050405020304" pitchFamily="18" charset="0"/>
                <a:cs typeface="Times New Roman" panose="02020603050405020304" pitchFamily="18" charset="0"/>
              </a:rPr>
              <a:t>“Vi har begge været frivillige her siden september 2022. Det vi hjælper med, er at følge de gamle til og fra fællessang i kirken. fortæller Mikkel. Sebastian tager over: </a:t>
            </a:r>
          </a:p>
          <a:p>
            <a:pPr>
              <a:lnSpc>
                <a:spcPct val="130000"/>
              </a:lnSpc>
              <a:spcAft>
                <a:spcPts val="800"/>
              </a:spcAft>
              <a:tabLst>
                <a:tab pos="359410" algn="l"/>
                <a:tab pos="719455" algn="l"/>
                <a:tab pos="1079500" algn="l"/>
                <a:tab pos="1439545" algn="l"/>
                <a:tab pos="1799590" algn="l"/>
                <a:tab pos="2159635" algn="l"/>
                <a:tab pos="2519680" algn="l"/>
                <a:tab pos="2879725" algn="l"/>
                <a:tab pos="3239770" algn="l"/>
                <a:tab pos="3599815" algn="l"/>
                <a:tab pos="3959860" algn="l"/>
                <a:tab pos="4319905" algn="l"/>
              </a:tabLst>
            </a:pPr>
            <a:r>
              <a:rPr lang="da-DK" sz="1200" dirty="0">
                <a:solidFill>
                  <a:srgbClr val="480062"/>
                </a:solidFill>
                <a:effectLst/>
                <a:latin typeface="Montserrat" pitchFamily="2" charset="77"/>
                <a:ea typeface="Times New Roman" panose="02020603050405020304" pitchFamily="18" charset="0"/>
                <a:cs typeface="Times New Roman" panose="02020603050405020304" pitchFamily="18" charset="0"/>
              </a:rPr>
              <a:t> “Det er en fordel, at vi er to, så vi kan bruge hinanden, hvis der opstår problemer. Vi kendte ikke hinanden i forvejen, men nu er vi gode bekendte og har en masse fælles at snakke om. Det ville også være kedeligt, hvis jeg var her alene”.</a:t>
            </a:r>
          </a:p>
        </p:txBody>
      </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3"/>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8900741" cy="492443"/>
          </a:xfrm>
          <a:prstGeom prst="rect">
            <a:avLst/>
          </a:prstGeom>
          <a:noFill/>
        </p:spPr>
        <p:txBody>
          <a:bodyPr wrap="square" rtlCol="0">
            <a:spAutoFit/>
          </a:bodyPr>
          <a:lstStyle/>
          <a:p>
            <a:r>
              <a:rPr lang="da-DK" sz="2600" dirty="0">
                <a:solidFill>
                  <a:srgbClr val="480062"/>
                </a:solidFill>
                <a:latin typeface="Montserrat Alternates Medium" panose="02000505000000020004" pitchFamily="2" charset="77"/>
                <a:cs typeface="Arial" panose="020B0604020202020204" pitchFamily="34" charset="0"/>
              </a:rPr>
              <a:t>Hvordan er man frivillig besøgsven</a:t>
            </a:r>
            <a:endParaRPr lang="da-DK" sz="2600" dirty="0">
              <a:solidFill>
                <a:srgbClr val="480062"/>
              </a:solidFill>
              <a:latin typeface="Montserrat Alternates Medium" panose="02000505000000020004" pitchFamily="2" charset="77"/>
            </a:endParaRPr>
          </a:p>
        </p:txBody>
      </p:sp>
      <p:sp>
        <p:nvSpPr>
          <p:cNvPr id="6" name="Tekstfelt 5">
            <a:extLst>
              <a:ext uri="{FF2B5EF4-FFF2-40B4-BE49-F238E27FC236}">
                <a16:creationId xmlns:a16="http://schemas.microsoft.com/office/drawing/2014/main" id="{1F5E2A2D-BFB1-27A5-15F9-F7BB2050DDA0}"/>
              </a:ext>
            </a:extLst>
          </p:cNvPr>
          <p:cNvSpPr txBox="1"/>
          <p:nvPr/>
        </p:nvSpPr>
        <p:spPr>
          <a:xfrm>
            <a:off x="6311161" y="4938820"/>
            <a:ext cx="5210270" cy="1453283"/>
          </a:xfrm>
          <a:prstGeom prst="rect">
            <a:avLst/>
          </a:prstGeom>
          <a:noFill/>
        </p:spPr>
        <p:txBody>
          <a:bodyPr wrap="square" rtlCol="0">
            <a:spAutoFit/>
          </a:bodyPr>
          <a:lstStyle/>
          <a:p>
            <a:pPr>
              <a:lnSpc>
                <a:spcPct val="130000"/>
              </a:lnSpc>
              <a:spcAft>
                <a:spcPts val="800"/>
              </a:spcAft>
              <a:tabLst>
                <a:tab pos="457200" algn="l"/>
              </a:tabLst>
            </a:pPr>
            <a:r>
              <a:rPr lang="da-DK" sz="1400" b="1" dirty="0">
                <a:solidFill>
                  <a:srgbClr val="480062"/>
                </a:solidFill>
                <a:effectLst/>
                <a:latin typeface="Montserrat SemiBold" pitchFamily="2" charset="77"/>
                <a:ea typeface="Times New Roman" panose="02020603050405020304" pitchFamily="18" charset="0"/>
                <a:cs typeface="Times New Roman" panose="02020603050405020304" pitchFamily="18" charset="0"/>
              </a:rPr>
              <a:t>Karsten, aktivitetsmedarbejdet på plejecentret Hørgården </a:t>
            </a:r>
          </a:p>
          <a:p>
            <a:pPr marL="0" lvl="0" indent="0">
              <a:lnSpc>
                <a:spcPct val="130000"/>
              </a:lnSpc>
              <a:buNone/>
            </a:pPr>
            <a:r>
              <a:rPr lang="da-DK" sz="1200" dirty="0">
                <a:solidFill>
                  <a:srgbClr val="480062"/>
                </a:solidFill>
                <a:latin typeface="Montserrat" pitchFamily="2" charset="77"/>
                <a:ea typeface="Montserrat Light"/>
                <a:cs typeface="Montserrat Light"/>
                <a:sym typeface="Montserrat Light"/>
              </a:rPr>
              <a:t>”Jeg  synes, det går rigtig godt. Det er rart, at de er her. Det giver os jo mulighed for, at flere af beboerne kan komme over til fællessang.”</a:t>
            </a:r>
          </a:p>
        </p:txBody>
      </p:sp>
    </p:spTree>
    <p:extLst>
      <p:ext uri="{BB962C8B-B14F-4D97-AF65-F5344CB8AC3E}">
        <p14:creationId xmlns:p14="http://schemas.microsoft.com/office/powerpoint/2010/main" val="41197360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grpSp>
        <p:nvGrpSpPr>
          <p:cNvPr id="35" name="Gruppe 34">
            <a:extLst>
              <a:ext uri="{FF2B5EF4-FFF2-40B4-BE49-F238E27FC236}">
                <a16:creationId xmlns:a16="http://schemas.microsoft.com/office/drawing/2014/main" id="{8F33E81E-F08A-1029-6146-B00DE53AD874}"/>
              </a:ext>
            </a:extLst>
          </p:cNvPr>
          <p:cNvGrpSpPr/>
          <p:nvPr/>
        </p:nvGrpSpPr>
        <p:grpSpPr>
          <a:xfrm>
            <a:off x="439642" y="1220567"/>
            <a:ext cx="1728932" cy="1728932"/>
            <a:chOff x="439642" y="1220567"/>
            <a:chExt cx="1728932" cy="1728932"/>
          </a:xfrm>
        </p:grpSpPr>
        <p:pic>
          <p:nvPicPr>
            <p:cNvPr id="7" name="Billede 6">
              <a:extLst>
                <a:ext uri="{FF2B5EF4-FFF2-40B4-BE49-F238E27FC236}">
                  <a16:creationId xmlns:a16="http://schemas.microsoft.com/office/drawing/2014/main" id="{751A30AE-37BD-EC8C-FEF4-354371959C75}"/>
                </a:ext>
              </a:extLst>
            </p:cNvPr>
            <p:cNvPicPr>
              <a:picLocks noChangeAspect="1"/>
            </p:cNvPicPr>
            <p:nvPr/>
          </p:nvPicPr>
          <p:blipFill>
            <a:blip r:embed="rId2"/>
            <a:stretch>
              <a:fillRect/>
            </a:stretch>
          </p:blipFill>
          <p:spPr>
            <a:xfrm rot="12814819" flipV="1">
              <a:off x="584185" y="1456309"/>
              <a:ext cx="1478313" cy="1272243"/>
            </a:xfrm>
            <a:prstGeom prst="rect">
              <a:avLst/>
            </a:prstGeom>
          </p:spPr>
        </p:pic>
        <p:pic>
          <p:nvPicPr>
            <p:cNvPr id="33" name="Billede 32" descr="Et billede, der indeholder Grafik, kunst, design&#10;&#10;Automatisk genereret beskrivelse">
              <a:extLst>
                <a:ext uri="{FF2B5EF4-FFF2-40B4-BE49-F238E27FC236}">
                  <a16:creationId xmlns:a16="http://schemas.microsoft.com/office/drawing/2014/main" id="{1AD98C74-6D4D-98F8-8FFD-5B89689028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642" y="1220567"/>
              <a:ext cx="1728932" cy="1728932"/>
            </a:xfrm>
            <a:prstGeom prst="rect">
              <a:avLst/>
            </a:prstGeom>
          </p:spPr>
        </p:pic>
      </p:grpSp>
      <p:grpSp>
        <p:nvGrpSpPr>
          <p:cNvPr id="39" name="Gruppe 38">
            <a:extLst>
              <a:ext uri="{FF2B5EF4-FFF2-40B4-BE49-F238E27FC236}">
                <a16:creationId xmlns:a16="http://schemas.microsoft.com/office/drawing/2014/main" id="{81FE6262-3870-CE87-6664-BA782EE5ADB6}"/>
              </a:ext>
            </a:extLst>
          </p:cNvPr>
          <p:cNvGrpSpPr/>
          <p:nvPr/>
        </p:nvGrpSpPr>
        <p:grpSpPr>
          <a:xfrm>
            <a:off x="7739485" y="1334894"/>
            <a:ext cx="1384313" cy="1384313"/>
            <a:chOff x="5736283" y="1556722"/>
            <a:chExt cx="1649092" cy="1649092"/>
          </a:xfrm>
        </p:grpSpPr>
        <p:pic>
          <p:nvPicPr>
            <p:cNvPr id="26" name="Billede 25">
              <a:extLst>
                <a:ext uri="{FF2B5EF4-FFF2-40B4-BE49-F238E27FC236}">
                  <a16:creationId xmlns:a16="http://schemas.microsoft.com/office/drawing/2014/main" id="{79C20526-AFC3-0832-9B33-1924ED86447B}"/>
                </a:ext>
              </a:extLst>
            </p:cNvPr>
            <p:cNvPicPr>
              <a:picLocks noChangeAspect="1"/>
            </p:cNvPicPr>
            <p:nvPr/>
          </p:nvPicPr>
          <p:blipFill>
            <a:blip r:embed="rId4"/>
            <a:stretch>
              <a:fillRect/>
            </a:stretch>
          </p:blipFill>
          <p:spPr>
            <a:xfrm rot="17514096">
              <a:off x="5824510" y="1591287"/>
              <a:ext cx="1448234" cy="1598426"/>
            </a:xfrm>
            <a:prstGeom prst="rect">
              <a:avLst/>
            </a:prstGeom>
          </p:spPr>
        </p:pic>
        <p:pic>
          <p:nvPicPr>
            <p:cNvPr id="32" name="Billede 31" descr="Et billede, der indeholder viol, Grafik, Syren/lyslilla, design&#10;&#10;Automatisk genereret beskrivelse">
              <a:extLst>
                <a:ext uri="{FF2B5EF4-FFF2-40B4-BE49-F238E27FC236}">
                  <a16:creationId xmlns:a16="http://schemas.microsoft.com/office/drawing/2014/main" id="{C4A8E2BF-96D2-865E-50EF-46F44700F7B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36283" y="1556722"/>
              <a:ext cx="1649092" cy="1649092"/>
            </a:xfrm>
            <a:prstGeom prst="rect">
              <a:avLst/>
            </a:prstGeom>
          </p:spPr>
        </p:pic>
      </p:grpSp>
      <p:grpSp>
        <p:nvGrpSpPr>
          <p:cNvPr id="38" name="Gruppe 37">
            <a:extLst>
              <a:ext uri="{FF2B5EF4-FFF2-40B4-BE49-F238E27FC236}">
                <a16:creationId xmlns:a16="http://schemas.microsoft.com/office/drawing/2014/main" id="{FB8B0830-1D36-C5BC-7843-D2B96B994E62}"/>
              </a:ext>
            </a:extLst>
          </p:cNvPr>
          <p:cNvGrpSpPr/>
          <p:nvPr/>
        </p:nvGrpSpPr>
        <p:grpSpPr>
          <a:xfrm>
            <a:off x="10116699" y="1374314"/>
            <a:ext cx="1453719" cy="1453719"/>
            <a:chOff x="9013949" y="1522854"/>
            <a:chExt cx="1731773" cy="1731773"/>
          </a:xfrm>
        </p:grpSpPr>
        <p:pic>
          <p:nvPicPr>
            <p:cNvPr id="25" name="Billede 24">
              <a:extLst>
                <a:ext uri="{FF2B5EF4-FFF2-40B4-BE49-F238E27FC236}">
                  <a16:creationId xmlns:a16="http://schemas.microsoft.com/office/drawing/2014/main" id="{37F1B99D-90B5-E8C4-2FDA-3BCC4FAE31A1}"/>
                </a:ext>
              </a:extLst>
            </p:cNvPr>
            <p:cNvPicPr>
              <a:picLocks noChangeAspect="1"/>
            </p:cNvPicPr>
            <p:nvPr/>
          </p:nvPicPr>
          <p:blipFill>
            <a:blip r:embed="rId6"/>
            <a:stretch>
              <a:fillRect/>
            </a:stretch>
          </p:blipFill>
          <p:spPr>
            <a:xfrm>
              <a:off x="9044050" y="1582122"/>
              <a:ext cx="1697908" cy="1504475"/>
            </a:xfrm>
            <a:prstGeom prst="rect">
              <a:avLst/>
            </a:prstGeom>
          </p:spPr>
        </p:pic>
        <p:pic>
          <p:nvPicPr>
            <p:cNvPr id="30" name="Billede 29" descr="Et billede, der indeholder Grafik, Børnekunst, kunst&#10;&#10;Automatisk genereret beskrivelse">
              <a:extLst>
                <a:ext uri="{FF2B5EF4-FFF2-40B4-BE49-F238E27FC236}">
                  <a16:creationId xmlns:a16="http://schemas.microsoft.com/office/drawing/2014/main" id="{06C6F6A8-8841-32C8-5F9D-C65535B9C43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013949" y="1522854"/>
              <a:ext cx="1731773" cy="1731773"/>
            </a:xfrm>
            <a:prstGeom prst="rect">
              <a:avLst/>
            </a:prstGeom>
          </p:spPr>
        </p:pic>
      </p:grpSp>
      <p:grpSp>
        <p:nvGrpSpPr>
          <p:cNvPr id="40" name="Gruppe 39">
            <a:extLst>
              <a:ext uri="{FF2B5EF4-FFF2-40B4-BE49-F238E27FC236}">
                <a16:creationId xmlns:a16="http://schemas.microsoft.com/office/drawing/2014/main" id="{57CD4077-C2ED-0356-B205-B87F6C30A71E}"/>
              </a:ext>
            </a:extLst>
          </p:cNvPr>
          <p:cNvGrpSpPr/>
          <p:nvPr/>
        </p:nvGrpSpPr>
        <p:grpSpPr>
          <a:xfrm>
            <a:off x="5264591" y="1447569"/>
            <a:ext cx="1478313" cy="1477782"/>
            <a:chOff x="3254006" y="1596637"/>
            <a:chExt cx="1761072" cy="1760440"/>
          </a:xfrm>
        </p:grpSpPr>
        <p:pic>
          <p:nvPicPr>
            <p:cNvPr id="24" name="Billede 23">
              <a:extLst>
                <a:ext uri="{FF2B5EF4-FFF2-40B4-BE49-F238E27FC236}">
                  <a16:creationId xmlns:a16="http://schemas.microsoft.com/office/drawing/2014/main" id="{540AB6CE-245B-8CA9-1E04-0BDA4F674879}"/>
                </a:ext>
              </a:extLst>
            </p:cNvPr>
            <p:cNvPicPr>
              <a:picLocks noChangeAspect="1"/>
            </p:cNvPicPr>
            <p:nvPr/>
          </p:nvPicPr>
          <p:blipFill>
            <a:blip r:embed="rId2"/>
            <a:stretch>
              <a:fillRect/>
            </a:stretch>
          </p:blipFill>
          <p:spPr>
            <a:xfrm rot="19305747">
              <a:off x="3254006" y="1596637"/>
              <a:ext cx="1761072" cy="1458688"/>
            </a:xfrm>
            <a:prstGeom prst="rect">
              <a:avLst/>
            </a:prstGeom>
          </p:spPr>
        </p:pic>
        <p:pic>
          <p:nvPicPr>
            <p:cNvPr id="34" name="Billede 33" descr="Et billede, der indeholder Grafik, kunst&#10;&#10;Automatisk genereret beskrivelse">
              <a:extLst>
                <a:ext uri="{FF2B5EF4-FFF2-40B4-BE49-F238E27FC236}">
                  <a16:creationId xmlns:a16="http://schemas.microsoft.com/office/drawing/2014/main" id="{8C723C26-E8E9-09AB-A858-5B37A64AF06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009226">
              <a:off x="3260200" y="1625303"/>
              <a:ext cx="1731773" cy="1731773"/>
            </a:xfrm>
            <a:prstGeom prst="rect">
              <a:avLst/>
            </a:prstGeom>
          </p:spPr>
        </p:pic>
      </p:grpSp>
      <p:grpSp>
        <p:nvGrpSpPr>
          <p:cNvPr id="41" name="Gruppe 40">
            <a:extLst>
              <a:ext uri="{FF2B5EF4-FFF2-40B4-BE49-F238E27FC236}">
                <a16:creationId xmlns:a16="http://schemas.microsoft.com/office/drawing/2014/main" id="{56DE63B6-8146-7D85-9DD4-7F2439B047D3}"/>
              </a:ext>
            </a:extLst>
          </p:cNvPr>
          <p:cNvGrpSpPr/>
          <p:nvPr/>
        </p:nvGrpSpPr>
        <p:grpSpPr>
          <a:xfrm>
            <a:off x="2860535" y="1262642"/>
            <a:ext cx="1453719" cy="1453719"/>
            <a:chOff x="688994" y="1433122"/>
            <a:chExt cx="1731773" cy="1731773"/>
          </a:xfrm>
        </p:grpSpPr>
        <p:pic>
          <p:nvPicPr>
            <p:cNvPr id="23" name="Billede 22">
              <a:extLst>
                <a:ext uri="{FF2B5EF4-FFF2-40B4-BE49-F238E27FC236}">
                  <a16:creationId xmlns:a16="http://schemas.microsoft.com/office/drawing/2014/main" id="{91998597-90D9-9016-9E61-38D6456E8274}"/>
                </a:ext>
              </a:extLst>
            </p:cNvPr>
            <p:cNvPicPr>
              <a:picLocks noChangeAspect="1"/>
            </p:cNvPicPr>
            <p:nvPr/>
          </p:nvPicPr>
          <p:blipFill>
            <a:blip r:embed="rId9"/>
            <a:stretch>
              <a:fillRect/>
            </a:stretch>
          </p:blipFill>
          <p:spPr>
            <a:xfrm rot="20673729">
              <a:off x="771672" y="1583184"/>
              <a:ext cx="1619860" cy="1526686"/>
            </a:xfrm>
            <a:prstGeom prst="rect">
              <a:avLst/>
            </a:prstGeom>
          </p:spPr>
        </p:pic>
        <p:pic>
          <p:nvPicPr>
            <p:cNvPr id="28" name="Billede 27" descr="Et billede, der indeholder Grafik, kunst&#10;&#10;Automatisk genereret beskrivelse">
              <a:extLst>
                <a:ext uri="{FF2B5EF4-FFF2-40B4-BE49-F238E27FC236}">
                  <a16:creationId xmlns:a16="http://schemas.microsoft.com/office/drawing/2014/main" id="{46CB0F1A-F771-375A-0ECA-4B9B74FBE1F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8994" y="1433122"/>
              <a:ext cx="1731773" cy="1731773"/>
            </a:xfrm>
            <a:prstGeom prst="rect">
              <a:avLst/>
            </a:prstGeom>
          </p:spPr>
        </p:pic>
      </p:grpSp>
      <p:pic>
        <p:nvPicPr>
          <p:cNvPr id="10" name="Billede 9" descr="Et billede, der indeholder tekst&#10;&#10;Automatisk genereret beskrivelse">
            <a:extLst>
              <a:ext uri="{FF2B5EF4-FFF2-40B4-BE49-F238E27FC236}">
                <a16:creationId xmlns:a16="http://schemas.microsoft.com/office/drawing/2014/main" id="{BFF785FF-8201-D8E6-6A0D-5336297539D8}"/>
              </a:ext>
            </a:extLst>
          </p:cNvPr>
          <p:cNvPicPr>
            <a:picLocks noChangeAspect="1"/>
          </p:cNvPicPr>
          <p:nvPr/>
        </p:nvPicPr>
        <p:blipFill>
          <a:blip r:embed="rId11"/>
          <a:stretch>
            <a:fillRect/>
          </a:stretch>
        </p:blipFill>
        <p:spPr>
          <a:xfrm>
            <a:off x="444943" y="445503"/>
            <a:ext cx="1904636" cy="455361"/>
          </a:xfrm>
          <a:prstGeom prst="rect">
            <a:avLst/>
          </a:prstGeom>
        </p:spPr>
      </p:pic>
      <p:cxnSp>
        <p:nvCxnSpPr>
          <p:cNvPr id="12" name="Lige forbindelse 11">
            <a:extLst>
              <a:ext uri="{FF2B5EF4-FFF2-40B4-BE49-F238E27FC236}">
                <a16:creationId xmlns:a16="http://schemas.microsoft.com/office/drawing/2014/main" id="{1F07054F-D48B-AAFF-23B4-B4EAB3DFFFF4}"/>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5" name="Tekstfelt 14">
            <a:extLst>
              <a:ext uri="{FF2B5EF4-FFF2-40B4-BE49-F238E27FC236}">
                <a16:creationId xmlns:a16="http://schemas.microsoft.com/office/drawing/2014/main" id="{BF9041C4-DC3B-1657-A8C7-E83EA3D85BD6}"/>
              </a:ext>
            </a:extLst>
          </p:cNvPr>
          <p:cNvSpPr txBox="1"/>
          <p:nvPr/>
        </p:nvSpPr>
        <p:spPr>
          <a:xfrm>
            <a:off x="2721412" y="421491"/>
            <a:ext cx="925127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Sådan ser frivilligrejsen ud som frivillig besøgsven </a:t>
            </a:r>
            <a:endParaRPr lang="da-DK" sz="2600" i="1" dirty="0"/>
          </a:p>
        </p:txBody>
      </p:sp>
      <p:sp>
        <p:nvSpPr>
          <p:cNvPr id="42" name="Tekstfelt 41">
            <a:extLst>
              <a:ext uri="{FF2B5EF4-FFF2-40B4-BE49-F238E27FC236}">
                <a16:creationId xmlns:a16="http://schemas.microsoft.com/office/drawing/2014/main" id="{FCD91AA9-5C53-E667-9595-D7D1240A31E6}"/>
              </a:ext>
            </a:extLst>
          </p:cNvPr>
          <p:cNvSpPr txBox="1"/>
          <p:nvPr/>
        </p:nvSpPr>
        <p:spPr>
          <a:xfrm>
            <a:off x="2474904" y="3284623"/>
            <a:ext cx="2259761" cy="3398944"/>
          </a:xfrm>
          <a:prstGeom prst="rect">
            <a:avLst/>
          </a:prstGeom>
          <a:noFill/>
        </p:spPr>
        <p:txBody>
          <a:bodyPr wrap="square" rtlCol="0">
            <a:spAutoFit/>
          </a:bodyPr>
          <a:lstStyle/>
          <a:p>
            <a:pPr algn="ctr">
              <a:lnSpc>
                <a:spcPct val="120000"/>
              </a:lnSpc>
            </a:pPr>
            <a:r>
              <a:rPr lang="da-DK" sz="1200" dirty="0">
                <a:solidFill>
                  <a:srgbClr val="480062"/>
                </a:solidFill>
                <a:latin typeface="Montserrat" pitchFamily="2" charset="77"/>
                <a:sym typeface="Montserrat Light"/>
              </a:rPr>
              <a:t>Mellem den frivillige og koordinator</a:t>
            </a:r>
            <a:r>
              <a:rPr lang="da-DK" sz="1200" dirty="0">
                <a:solidFill>
                  <a:srgbClr val="7030A0"/>
                </a:solidFill>
                <a:latin typeface="Montserrat" pitchFamily="2" charset="77"/>
                <a:sym typeface="Montserrat Light"/>
              </a:rPr>
              <a:t>: </a:t>
            </a:r>
            <a:r>
              <a:rPr lang="da-DK" sz="1200" dirty="0">
                <a:solidFill>
                  <a:srgbClr val="480062"/>
                </a:solidFill>
                <a:latin typeface="Montserrat" pitchFamily="2" charset="77"/>
                <a:sym typeface="Montserrat Light"/>
              </a:rPr>
              <a:t>Hvad er den frivilliges interesser og ønsker som besøgsven? (</a:t>
            </a:r>
            <a:r>
              <a:rPr lang="da-DK" sz="1200" u="sng" dirty="0">
                <a:solidFill>
                  <a:srgbClr val="480062"/>
                </a:solidFill>
                <a:latin typeface="Montserrat" pitchFamily="2" charset="77"/>
                <a:sym typeface="Montserrat Light"/>
              </a:rPr>
              <a:t>Se eksempel på indledende samtale </a:t>
            </a:r>
          </a:p>
          <a:p>
            <a:pPr algn="ctr">
              <a:lnSpc>
                <a:spcPct val="120000"/>
              </a:lnSpc>
            </a:pPr>
            <a:r>
              <a:rPr lang="da-DK" sz="1200" u="sng" dirty="0">
                <a:solidFill>
                  <a:srgbClr val="480062"/>
                </a:solidFill>
                <a:latin typeface="Montserrat" pitchFamily="2" charset="77"/>
                <a:sym typeface="Montserrat Light"/>
              </a:rPr>
              <a:t>på slide 24</a:t>
            </a:r>
            <a:r>
              <a:rPr lang="da-DK" sz="1200" dirty="0">
                <a:solidFill>
                  <a:srgbClr val="480062"/>
                </a:solidFill>
                <a:latin typeface="Montserrat" pitchFamily="2" charset="77"/>
                <a:sym typeface="Montserrat Light"/>
              </a:rPr>
              <a:t>).</a:t>
            </a:r>
          </a:p>
          <a:p>
            <a:pPr algn="ctr">
              <a:lnSpc>
                <a:spcPct val="120000"/>
              </a:lnSpc>
            </a:pPr>
            <a:r>
              <a:rPr lang="da-DK" sz="1200" dirty="0">
                <a:solidFill>
                  <a:srgbClr val="480062"/>
                </a:solidFill>
                <a:latin typeface="Montserrat" pitchFamily="2" charset="77"/>
                <a:sym typeface="Montserrat Light"/>
              </a:rPr>
              <a:t> </a:t>
            </a:r>
          </a:p>
          <a:p>
            <a:pPr algn="ctr">
              <a:lnSpc>
                <a:spcPct val="120000"/>
              </a:lnSpc>
            </a:pPr>
            <a:r>
              <a:rPr lang="da-DK" sz="1200" dirty="0">
                <a:solidFill>
                  <a:srgbClr val="480062"/>
                </a:solidFill>
                <a:latin typeface="Montserrat" pitchFamily="2" charset="77"/>
                <a:sym typeface="Montserrat Light"/>
              </a:rPr>
              <a:t>Mellem plejehjem og koordinator med afsæt i uge/aktivitetsskema: Hvad ser plejehjemmet af muligheder for at få en besøgsven?</a:t>
            </a:r>
          </a:p>
          <a:p>
            <a:pPr algn="ctr">
              <a:lnSpc>
                <a:spcPct val="120000"/>
              </a:lnSpc>
            </a:pPr>
            <a:endParaRPr lang="da-DK" sz="1200" dirty="0">
              <a:latin typeface="Montserrat" pitchFamily="2" charset="77"/>
            </a:endParaRPr>
          </a:p>
        </p:txBody>
      </p:sp>
      <p:sp>
        <p:nvSpPr>
          <p:cNvPr id="43" name="Google Shape;184;p9">
            <a:extLst>
              <a:ext uri="{FF2B5EF4-FFF2-40B4-BE49-F238E27FC236}">
                <a16:creationId xmlns:a16="http://schemas.microsoft.com/office/drawing/2014/main" id="{C8A15A8D-3B69-7040-BEBE-D5FAC9D60B35}"/>
              </a:ext>
            </a:extLst>
          </p:cNvPr>
          <p:cNvSpPr txBox="1"/>
          <p:nvPr/>
        </p:nvSpPr>
        <p:spPr>
          <a:xfrm>
            <a:off x="2366188" y="2949499"/>
            <a:ext cx="2477193" cy="30773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a-DK" sz="1400" dirty="0">
                <a:solidFill>
                  <a:srgbClr val="480062"/>
                </a:solidFill>
                <a:latin typeface="Montserrat Medium"/>
                <a:ea typeface="Montserrat Medium"/>
                <a:cs typeface="Montserrat Medium"/>
                <a:sym typeface="Montserrat Medium"/>
              </a:rPr>
              <a:t>Indledende samtale</a:t>
            </a:r>
            <a:endParaRPr sz="1400" dirty="0">
              <a:solidFill>
                <a:schemeClr val="dk1"/>
              </a:solidFill>
              <a:latin typeface="Calibri"/>
              <a:ea typeface="Calibri"/>
              <a:cs typeface="Calibri"/>
              <a:sym typeface="Calibri"/>
            </a:endParaRPr>
          </a:p>
        </p:txBody>
      </p:sp>
      <p:sp>
        <p:nvSpPr>
          <p:cNvPr id="51" name="Tekstfelt 50">
            <a:extLst>
              <a:ext uri="{FF2B5EF4-FFF2-40B4-BE49-F238E27FC236}">
                <a16:creationId xmlns:a16="http://schemas.microsoft.com/office/drawing/2014/main" id="{F723023D-98AB-26B4-A172-EFACE44817BC}"/>
              </a:ext>
            </a:extLst>
          </p:cNvPr>
          <p:cNvSpPr txBox="1"/>
          <p:nvPr/>
        </p:nvSpPr>
        <p:spPr>
          <a:xfrm>
            <a:off x="4935572" y="3284623"/>
            <a:ext cx="2122153" cy="2734146"/>
          </a:xfrm>
          <a:prstGeom prst="rect">
            <a:avLst/>
          </a:prstGeom>
          <a:noFill/>
        </p:spPr>
        <p:txBody>
          <a:bodyPr wrap="square" rtlCol="0">
            <a:spAutoFit/>
          </a:bodyPr>
          <a:lstStyle/>
          <a:p>
            <a:pPr marL="0" marR="0" lvl="0" indent="0" algn="ctr" rtl="0">
              <a:lnSpc>
                <a:spcPct val="120000"/>
              </a:lnSpc>
              <a:spcBef>
                <a:spcPts val="0"/>
              </a:spcBef>
              <a:spcAft>
                <a:spcPts val="0"/>
              </a:spcAft>
              <a:buNone/>
            </a:pPr>
            <a:r>
              <a:rPr lang="da-DK" sz="1200" dirty="0">
                <a:solidFill>
                  <a:srgbClr val="480062"/>
                </a:solidFill>
                <a:latin typeface="Montserrat" pitchFamily="2" charset="77"/>
                <a:sym typeface="Montserrat Light"/>
              </a:rPr>
              <a:t>Den frivillige og plejehjemmet møder hinanden og taler om indholdet og rammerne for opgaven sammen med koordinatoren. </a:t>
            </a:r>
          </a:p>
          <a:p>
            <a:pPr marL="0" marR="0" lvl="0" indent="0" algn="ctr" rtl="0">
              <a:lnSpc>
                <a:spcPct val="120000"/>
              </a:lnSpc>
              <a:spcBef>
                <a:spcPts val="0"/>
              </a:spcBef>
              <a:spcAft>
                <a:spcPts val="0"/>
              </a:spcAft>
              <a:buNone/>
            </a:pPr>
            <a:endParaRPr lang="da-DK" sz="1200" dirty="0">
              <a:solidFill>
                <a:srgbClr val="480062"/>
              </a:solidFill>
              <a:latin typeface="Montserrat" pitchFamily="2" charset="77"/>
              <a:sym typeface="Montserrat Light"/>
            </a:endParaRPr>
          </a:p>
          <a:p>
            <a:pPr marL="0" marR="0" lvl="0" indent="0" algn="ctr" rtl="0">
              <a:lnSpc>
                <a:spcPct val="120000"/>
              </a:lnSpc>
              <a:spcBef>
                <a:spcPts val="0"/>
              </a:spcBef>
              <a:spcAft>
                <a:spcPts val="0"/>
              </a:spcAft>
              <a:buNone/>
            </a:pPr>
            <a:r>
              <a:rPr lang="da-DK" sz="1200" dirty="0">
                <a:solidFill>
                  <a:srgbClr val="480062"/>
                </a:solidFill>
                <a:latin typeface="Montserrat" pitchFamily="2" charset="77"/>
                <a:sym typeface="Montserrat Light"/>
              </a:rPr>
              <a:t>Det er primært aktivitets- og frivilligkoordinatoren fra plejehjemmet, der er med til det første møde. </a:t>
            </a:r>
          </a:p>
        </p:txBody>
      </p:sp>
      <p:sp>
        <p:nvSpPr>
          <p:cNvPr id="52" name="Google Shape;184;p9">
            <a:extLst>
              <a:ext uri="{FF2B5EF4-FFF2-40B4-BE49-F238E27FC236}">
                <a16:creationId xmlns:a16="http://schemas.microsoft.com/office/drawing/2014/main" id="{B856863D-D8C1-BFEF-C949-FAF3FB6107AA}"/>
              </a:ext>
            </a:extLst>
          </p:cNvPr>
          <p:cNvSpPr txBox="1"/>
          <p:nvPr/>
        </p:nvSpPr>
        <p:spPr>
          <a:xfrm>
            <a:off x="4758052" y="2949499"/>
            <a:ext cx="2477193" cy="30773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a-DK" sz="1400" dirty="0">
                <a:solidFill>
                  <a:srgbClr val="480062"/>
                </a:solidFill>
                <a:latin typeface="Montserrat Medium"/>
                <a:ea typeface="Montserrat Medium"/>
                <a:cs typeface="Montserrat Medium"/>
                <a:sym typeface="Montserrat Medium"/>
              </a:rPr>
              <a:t>Første møde</a:t>
            </a:r>
            <a:endParaRPr sz="1400" dirty="0">
              <a:solidFill>
                <a:schemeClr val="dk1"/>
              </a:solidFill>
              <a:latin typeface="Calibri"/>
              <a:ea typeface="Calibri"/>
              <a:cs typeface="Calibri"/>
              <a:sym typeface="Calibri"/>
            </a:endParaRPr>
          </a:p>
        </p:txBody>
      </p:sp>
      <p:sp>
        <p:nvSpPr>
          <p:cNvPr id="53" name="Tekstfelt 52">
            <a:extLst>
              <a:ext uri="{FF2B5EF4-FFF2-40B4-BE49-F238E27FC236}">
                <a16:creationId xmlns:a16="http://schemas.microsoft.com/office/drawing/2014/main" id="{CBF5EF52-D295-D521-ACCD-5947ABA92BCB}"/>
              </a:ext>
            </a:extLst>
          </p:cNvPr>
          <p:cNvSpPr txBox="1"/>
          <p:nvPr/>
        </p:nvSpPr>
        <p:spPr>
          <a:xfrm>
            <a:off x="7251618" y="3284623"/>
            <a:ext cx="2259761" cy="2290948"/>
          </a:xfrm>
          <a:prstGeom prst="rect">
            <a:avLst/>
          </a:prstGeom>
          <a:noFill/>
        </p:spPr>
        <p:txBody>
          <a:bodyPr wrap="square" rtlCol="0">
            <a:spAutoFit/>
          </a:bodyPr>
          <a:lstStyle/>
          <a:p>
            <a:pPr marL="0" marR="0" lvl="0" indent="0" algn="ctr" rtl="0">
              <a:lnSpc>
                <a:spcPct val="12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Ved match aftales en </a:t>
            </a:r>
          </a:p>
          <a:p>
            <a:pPr marL="0" marR="0" lvl="0" indent="0" algn="ctr" rtl="0">
              <a:lnSpc>
                <a:spcPct val="12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prøveperiode på ca. 4 gange. </a:t>
            </a:r>
          </a:p>
          <a:p>
            <a:pPr marL="0" marR="0" lvl="0" indent="0" algn="ctr" rtl="0">
              <a:lnSpc>
                <a:spcPct val="120000"/>
              </a:lnSpc>
              <a:spcBef>
                <a:spcPts val="0"/>
              </a:spcBef>
              <a:spcAft>
                <a:spcPts val="0"/>
              </a:spcAft>
              <a:buNone/>
            </a:pPr>
            <a:endParaRPr lang="da-DK" sz="1200" dirty="0">
              <a:solidFill>
                <a:srgbClr val="480062"/>
              </a:solidFill>
              <a:latin typeface="Montserrat" pitchFamily="2" charset="77"/>
              <a:ea typeface="Montserrat Light"/>
              <a:cs typeface="Montserrat Light"/>
              <a:sym typeface="Montserrat Light"/>
            </a:endParaRPr>
          </a:p>
          <a:p>
            <a:pPr marL="0" marR="0" lvl="0" indent="0" algn="ctr" rtl="0">
              <a:lnSpc>
                <a:spcPct val="12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Koordinatoren støtter både  den frivillige og plejehjemmet i prøveperioden med løbende tilpasning og justering af samarbejdet.</a:t>
            </a:r>
            <a:endParaRPr lang="da-DK" sz="1200" dirty="0">
              <a:latin typeface="Montserrat" pitchFamily="2" charset="77"/>
            </a:endParaRPr>
          </a:p>
        </p:txBody>
      </p:sp>
      <p:sp>
        <p:nvSpPr>
          <p:cNvPr id="54" name="Google Shape;184;p9">
            <a:extLst>
              <a:ext uri="{FF2B5EF4-FFF2-40B4-BE49-F238E27FC236}">
                <a16:creationId xmlns:a16="http://schemas.microsoft.com/office/drawing/2014/main" id="{5EBC9164-AF75-7698-A9C1-28B9BE9D0CA9}"/>
              </a:ext>
            </a:extLst>
          </p:cNvPr>
          <p:cNvSpPr txBox="1"/>
          <p:nvPr/>
        </p:nvSpPr>
        <p:spPr>
          <a:xfrm>
            <a:off x="7142902" y="2949499"/>
            <a:ext cx="2477193" cy="30773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a-DK" sz="1400" dirty="0">
                <a:solidFill>
                  <a:srgbClr val="480062"/>
                </a:solidFill>
                <a:latin typeface="Montserrat Medium"/>
                <a:ea typeface="Montserrat Medium"/>
                <a:cs typeface="Montserrat Medium"/>
                <a:sym typeface="Montserrat Medium"/>
              </a:rPr>
              <a:t>Prøveperiode</a:t>
            </a:r>
            <a:endParaRPr sz="1400" dirty="0">
              <a:solidFill>
                <a:schemeClr val="dk1"/>
              </a:solidFill>
              <a:latin typeface="Calibri"/>
              <a:ea typeface="Calibri"/>
              <a:cs typeface="Calibri"/>
              <a:sym typeface="Calibri"/>
            </a:endParaRPr>
          </a:p>
        </p:txBody>
      </p:sp>
      <p:sp>
        <p:nvSpPr>
          <p:cNvPr id="55" name="Tekstfelt 54">
            <a:extLst>
              <a:ext uri="{FF2B5EF4-FFF2-40B4-BE49-F238E27FC236}">
                <a16:creationId xmlns:a16="http://schemas.microsoft.com/office/drawing/2014/main" id="{6DE8FEE7-1FC6-EADF-BFC3-C9D07242103C}"/>
              </a:ext>
            </a:extLst>
          </p:cNvPr>
          <p:cNvSpPr txBox="1"/>
          <p:nvPr/>
        </p:nvSpPr>
        <p:spPr>
          <a:xfrm>
            <a:off x="9774844" y="3284623"/>
            <a:ext cx="2122153" cy="2512547"/>
          </a:xfrm>
          <a:prstGeom prst="rect">
            <a:avLst/>
          </a:prstGeom>
          <a:noFill/>
        </p:spPr>
        <p:txBody>
          <a:bodyPr wrap="square" rtlCol="0">
            <a:spAutoFit/>
          </a:bodyPr>
          <a:lstStyle/>
          <a:p>
            <a:pPr marL="0" marR="0" lvl="0" indent="0" algn="ctr" rtl="0">
              <a:lnSpc>
                <a:spcPct val="12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Efter prøveperioden </a:t>
            </a:r>
          </a:p>
          <a:p>
            <a:pPr marL="0" marR="0" lvl="0" indent="0" algn="ctr" rtl="0">
              <a:lnSpc>
                <a:spcPct val="12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fortsætter den frivillige </a:t>
            </a:r>
          </a:p>
          <a:p>
            <a:pPr marL="0" marR="0" lvl="0" indent="0" algn="ctr" rtl="0">
              <a:lnSpc>
                <a:spcPct val="12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på egen hånd.</a:t>
            </a:r>
          </a:p>
          <a:p>
            <a:pPr marL="0" marR="0" lvl="0" indent="0" algn="ctr" rtl="0">
              <a:lnSpc>
                <a:spcPct val="12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 </a:t>
            </a:r>
          </a:p>
          <a:p>
            <a:pPr marL="0" marR="0" lvl="0" indent="0" algn="ctr" rtl="0">
              <a:lnSpc>
                <a:spcPct val="120000"/>
              </a:lnSpc>
              <a:spcBef>
                <a:spcPts val="0"/>
              </a:spcBef>
              <a:spcAft>
                <a:spcPts val="0"/>
              </a:spcAft>
              <a:buNone/>
            </a:pPr>
            <a:r>
              <a:rPr lang="da-DK" sz="1200" dirty="0">
                <a:solidFill>
                  <a:srgbClr val="480062"/>
                </a:solidFill>
                <a:latin typeface="Montserrat" pitchFamily="2" charset="77"/>
                <a:ea typeface="Montserrat Light"/>
                <a:cs typeface="Montserrat Light"/>
                <a:sym typeface="Montserrat Light"/>
              </a:rPr>
              <a:t>Koordinator sikrer, at både den frivillige og plejehjemmet er med på, at koordinatoren</a:t>
            </a:r>
            <a:r>
              <a:rPr lang="da-DK" sz="1200" dirty="0">
                <a:solidFill>
                  <a:srgbClr val="0070C0"/>
                </a:solidFill>
                <a:latin typeface="Montserrat" pitchFamily="2" charset="77"/>
                <a:ea typeface="Montserrat Light"/>
                <a:cs typeface="Montserrat Light"/>
                <a:sym typeface="Montserrat Light"/>
              </a:rPr>
              <a:t> </a:t>
            </a:r>
            <a:r>
              <a:rPr lang="da-DK" sz="1200" dirty="0">
                <a:solidFill>
                  <a:srgbClr val="480062"/>
                </a:solidFill>
                <a:latin typeface="Montserrat" pitchFamily="2" charset="77"/>
                <a:ea typeface="Montserrat Light"/>
                <a:cs typeface="Montserrat Light"/>
                <a:sym typeface="Montserrat Light"/>
              </a:rPr>
              <a:t>skal kontaktes, hvis der er noget, der driller i samarbejdet.</a:t>
            </a:r>
            <a:endParaRPr lang="da-DK" sz="1200" dirty="0">
              <a:latin typeface="Montserrat" pitchFamily="2" charset="77"/>
            </a:endParaRPr>
          </a:p>
        </p:txBody>
      </p:sp>
      <p:sp>
        <p:nvSpPr>
          <p:cNvPr id="56" name="Google Shape;184;p9">
            <a:extLst>
              <a:ext uri="{FF2B5EF4-FFF2-40B4-BE49-F238E27FC236}">
                <a16:creationId xmlns:a16="http://schemas.microsoft.com/office/drawing/2014/main" id="{7408B219-76FB-6045-9095-EECF86942959}"/>
              </a:ext>
            </a:extLst>
          </p:cNvPr>
          <p:cNvSpPr txBox="1"/>
          <p:nvPr/>
        </p:nvSpPr>
        <p:spPr>
          <a:xfrm>
            <a:off x="9597324" y="2949499"/>
            <a:ext cx="2477193" cy="30773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a-DK" sz="1400" dirty="0">
                <a:solidFill>
                  <a:srgbClr val="480062"/>
                </a:solidFill>
                <a:latin typeface="Montserrat Medium"/>
                <a:ea typeface="Montserrat Medium"/>
                <a:cs typeface="Montserrat Medium"/>
                <a:sym typeface="Montserrat Medium"/>
              </a:rPr>
              <a:t>Fast frivillig</a:t>
            </a:r>
            <a:endParaRPr sz="1400" dirty="0">
              <a:solidFill>
                <a:schemeClr val="dk1"/>
              </a:solidFill>
              <a:latin typeface="Calibri"/>
              <a:ea typeface="Calibri"/>
              <a:cs typeface="Calibri"/>
              <a:sym typeface="Calibri"/>
            </a:endParaRPr>
          </a:p>
        </p:txBody>
      </p:sp>
      <p:sp>
        <p:nvSpPr>
          <p:cNvPr id="27" name="Google Shape;184;p9">
            <a:extLst>
              <a:ext uri="{FF2B5EF4-FFF2-40B4-BE49-F238E27FC236}">
                <a16:creationId xmlns:a16="http://schemas.microsoft.com/office/drawing/2014/main" id="{F6C995D1-F690-8A3D-9023-A1BA0CD242DB}"/>
              </a:ext>
            </a:extLst>
          </p:cNvPr>
          <p:cNvSpPr txBox="1"/>
          <p:nvPr/>
        </p:nvSpPr>
        <p:spPr>
          <a:xfrm>
            <a:off x="65512" y="2949499"/>
            <a:ext cx="2477193" cy="30773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da-DK" sz="1400" dirty="0">
                <a:solidFill>
                  <a:srgbClr val="480062"/>
                </a:solidFill>
                <a:latin typeface="Montserrat Medium"/>
                <a:ea typeface="Montserrat Medium"/>
                <a:cs typeface="Montserrat Medium"/>
                <a:sym typeface="Montserrat Medium"/>
              </a:rPr>
              <a:t>Rekruttering</a:t>
            </a:r>
            <a:endParaRPr sz="1400" dirty="0">
              <a:solidFill>
                <a:schemeClr val="dk1"/>
              </a:solidFill>
              <a:latin typeface="Calibri"/>
              <a:ea typeface="Calibri"/>
              <a:cs typeface="Calibri"/>
              <a:sym typeface="Calibri"/>
            </a:endParaRPr>
          </a:p>
        </p:txBody>
      </p:sp>
      <p:sp>
        <p:nvSpPr>
          <p:cNvPr id="29" name="Tekstfelt 28">
            <a:extLst>
              <a:ext uri="{FF2B5EF4-FFF2-40B4-BE49-F238E27FC236}">
                <a16:creationId xmlns:a16="http://schemas.microsoft.com/office/drawing/2014/main" id="{5984D493-7BFD-3C0F-8B8E-E27E16E3DF43}"/>
              </a:ext>
            </a:extLst>
          </p:cNvPr>
          <p:cNvSpPr txBox="1"/>
          <p:nvPr/>
        </p:nvSpPr>
        <p:spPr>
          <a:xfrm>
            <a:off x="185244" y="3284623"/>
            <a:ext cx="2237729" cy="3177345"/>
          </a:xfrm>
          <a:prstGeom prst="rect">
            <a:avLst/>
          </a:prstGeom>
          <a:noFill/>
        </p:spPr>
        <p:txBody>
          <a:bodyPr wrap="square" rtlCol="0">
            <a:spAutoFit/>
          </a:bodyPr>
          <a:lstStyle/>
          <a:p>
            <a:pPr algn="ctr">
              <a:lnSpc>
                <a:spcPct val="120000"/>
              </a:lnSpc>
            </a:pPr>
            <a:r>
              <a:rPr lang="da-DK" sz="1200" dirty="0">
                <a:solidFill>
                  <a:srgbClr val="480062"/>
                </a:solidFill>
                <a:latin typeface="Montserrat" pitchFamily="2" charset="77"/>
                <a:sym typeface="Montserrat Light"/>
              </a:rPr>
              <a:t>De frivillige rekrutteres gennem oplæg og informationsmøder.</a:t>
            </a:r>
          </a:p>
          <a:p>
            <a:pPr algn="ctr">
              <a:lnSpc>
                <a:spcPct val="120000"/>
              </a:lnSpc>
            </a:pPr>
            <a:endParaRPr lang="da-DK" sz="1200" dirty="0">
              <a:solidFill>
                <a:srgbClr val="480062"/>
              </a:solidFill>
              <a:latin typeface="Montserrat" pitchFamily="2" charset="77"/>
              <a:sym typeface="Montserrat Light"/>
            </a:endParaRPr>
          </a:p>
          <a:p>
            <a:pPr algn="ctr">
              <a:lnSpc>
                <a:spcPct val="120000"/>
              </a:lnSpc>
            </a:pPr>
            <a:r>
              <a:rPr lang="da-DK" sz="1200" dirty="0">
                <a:solidFill>
                  <a:srgbClr val="480062"/>
                </a:solidFill>
                <a:latin typeface="Montserrat" pitchFamily="2" charset="77"/>
                <a:sym typeface="Montserrat Light"/>
              </a:rPr>
              <a:t>Plejehjem rekrutteres ved at sende en mail til lederen med en kort beskrivelse af: Hvem de frivillige er og med eksempler på de frivilligopgaver, som besøgsvennerne kan byde ind med (</a:t>
            </a:r>
            <a:r>
              <a:rPr lang="da-DK" sz="1200" u="sng" dirty="0">
                <a:solidFill>
                  <a:srgbClr val="480062"/>
                </a:solidFill>
                <a:latin typeface="Montserrat" pitchFamily="2" charset="77"/>
                <a:sym typeface="Montserrat Light"/>
              </a:rPr>
              <a:t>Se eksempel på mail på slide 25</a:t>
            </a:r>
            <a:r>
              <a:rPr lang="da-DK" sz="1200" dirty="0">
                <a:solidFill>
                  <a:srgbClr val="480062"/>
                </a:solidFill>
                <a:latin typeface="Montserrat" pitchFamily="2" charset="77"/>
                <a:sym typeface="Montserrat Light"/>
              </a:rPr>
              <a:t>).</a:t>
            </a:r>
          </a:p>
        </p:txBody>
      </p:sp>
    </p:spTree>
    <p:extLst>
      <p:ext uri="{BB962C8B-B14F-4D97-AF65-F5344CB8AC3E}">
        <p14:creationId xmlns:p14="http://schemas.microsoft.com/office/powerpoint/2010/main" val="21989237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pic>
        <p:nvPicPr>
          <p:cNvPr id="7" name="Billede 6">
            <a:extLst>
              <a:ext uri="{FF2B5EF4-FFF2-40B4-BE49-F238E27FC236}">
                <a16:creationId xmlns:a16="http://schemas.microsoft.com/office/drawing/2014/main" id="{FF6BBFEA-CF0B-C2E1-C2FD-987209E7E1B7}"/>
              </a:ext>
            </a:extLst>
          </p:cNvPr>
          <p:cNvPicPr>
            <a:picLocks noChangeAspect="1"/>
          </p:cNvPicPr>
          <p:nvPr/>
        </p:nvPicPr>
        <p:blipFill>
          <a:blip r:embed="rId2"/>
          <a:stretch>
            <a:fillRect/>
          </a:stretch>
        </p:blipFill>
        <p:spPr>
          <a:xfrm>
            <a:off x="4539675" y="1214024"/>
            <a:ext cx="7652325" cy="5643976"/>
          </a:xfrm>
          <a:prstGeom prst="rect">
            <a:avLst/>
          </a:prstGeom>
        </p:spPr>
      </p:pic>
      <p:sp>
        <p:nvSpPr>
          <p:cNvPr id="6" name="Tekstfelt 5">
            <a:extLst>
              <a:ext uri="{FF2B5EF4-FFF2-40B4-BE49-F238E27FC236}">
                <a16:creationId xmlns:a16="http://schemas.microsoft.com/office/drawing/2014/main" id="{071B6E33-64A4-FB3B-7890-0C0580169E62}"/>
              </a:ext>
            </a:extLst>
          </p:cNvPr>
          <p:cNvSpPr txBox="1"/>
          <p:nvPr/>
        </p:nvSpPr>
        <p:spPr>
          <a:xfrm>
            <a:off x="6367162" y="2094971"/>
            <a:ext cx="5379900" cy="3374706"/>
          </a:xfrm>
          <a:prstGeom prst="rect">
            <a:avLst/>
          </a:prstGeom>
          <a:noFill/>
        </p:spPr>
        <p:txBody>
          <a:bodyPr wrap="square" rtlCol="0">
            <a:spAutoFit/>
          </a:bodyPr>
          <a:lstStyle/>
          <a:p>
            <a:pPr>
              <a:lnSpc>
                <a:spcPct val="150000"/>
              </a:lnSpc>
            </a:pPr>
            <a:r>
              <a:rPr lang="da-DK" sz="1600" dirty="0">
                <a:solidFill>
                  <a:srgbClr val="480062"/>
                </a:solidFill>
                <a:latin typeface="Montserrat" pitchFamily="2" charset="77"/>
              </a:rPr>
              <a:t>I dette afsnit finder du to eksempler på frivilligrejsen både som inspiration og redskab til den indledende dialog med den frivillige (det er ikke de frivilliges rigtige navne):</a:t>
            </a:r>
          </a:p>
          <a:p>
            <a:pPr marL="285750" indent="-285750">
              <a:lnSpc>
                <a:spcPct val="150000"/>
              </a:lnSpc>
              <a:buFont typeface="Arial" panose="020B0604020202020204" pitchFamily="34" charset="0"/>
              <a:buChar char="•"/>
            </a:pPr>
            <a:r>
              <a:rPr lang="da-DK" sz="1600" dirty="0">
                <a:solidFill>
                  <a:srgbClr val="480062"/>
                </a:solidFill>
                <a:latin typeface="Montserrat" pitchFamily="2" charset="77"/>
              </a:rPr>
              <a:t>Hvordan ser de frivilliges hverdagsliv ud</a:t>
            </a:r>
          </a:p>
          <a:p>
            <a:pPr marL="285750" indent="-285750">
              <a:lnSpc>
                <a:spcPct val="150000"/>
              </a:lnSpc>
              <a:buFont typeface="Arial" panose="020B0604020202020204" pitchFamily="34" charset="0"/>
              <a:buChar char="•"/>
            </a:pPr>
            <a:r>
              <a:rPr lang="da-DK" sz="1600" dirty="0">
                <a:solidFill>
                  <a:srgbClr val="480062"/>
                </a:solidFill>
                <a:latin typeface="Montserrat" pitchFamily="2" charset="77"/>
              </a:rPr>
              <a:t>Hvad drømmer de om</a:t>
            </a:r>
          </a:p>
          <a:p>
            <a:pPr marL="285750" indent="-285750">
              <a:lnSpc>
                <a:spcPct val="150000"/>
              </a:lnSpc>
              <a:buFont typeface="Arial" panose="020B0604020202020204" pitchFamily="34" charset="0"/>
              <a:buChar char="•"/>
            </a:pPr>
            <a:r>
              <a:rPr lang="da-DK" sz="1600" dirty="0">
                <a:solidFill>
                  <a:srgbClr val="480062"/>
                </a:solidFill>
                <a:latin typeface="Montserrat" pitchFamily="2" charset="77"/>
              </a:rPr>
              <a:t>Hvilke opgaver har de som frivillige besøgsvenner </a:t>
            </a:r>
          </a:p>
          <a:p>
            <a:pPr marL="285750" indent="-285750">
              <a:lnSpc>
                <a:spcPct val="150000"/>
              </a:lnSpc>
              <a:buFont typeface="Arial" panose="020B0604020202020204" pitchFamily="34" charset="0"/>
              <a:buChar char="•"/>
            </a:pPr>
            <a:r>
              <a:rPr lang="da-DK" sz="1600" dirty="0">
                <a:solidFill>
                  <a:srgbClr val="480062"/>
                </a:solidFill>
                <a:latin typeface="Montserrat" pitchFamily="2" charset="77"/>
              </a:rPr>
              <a:t>Hvordan ser en dag som frivillig besøgsven ud</a:t>
            </a:r>
          </a:p>
        </p:txBody>
      </p:sp>
      <p:pic>
        <p:nvPicPr>
          <p:cNvPr id="4" name="Billede 3" descr="Et billede, der indeholder tegneserie, clipart, tegning, kunst&#10;&#10;Automatisk genereret beskrivelse">
            <a:extLst>
              <a:ext uri="{FF2B5EF4-FFF2-40B4-BE49-F238E27FC236}">
                <a16:creationId xmlns:a16="http://schemas.microsoft.com/office/drawing/2014/main" id="{F739A777-A975-A4F6-4CD7-520F4160B7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9686" y="1916446"/>
            <a:ext cx="4548274" cy="3740723"/>
          </a:xfrm>
          <a:prstGeom prst="rect">
            <a:avLst/>
          </a:prstGeom>
        </p:spPr>
      </p:pic>
      <p:pic>
        <p:nvPicPr>
          <p:cNvPr id="8" name="Billede 7" descr="Et billede, der indeholder tekst&#10;&#10;Automatisk genereret beskrivelse">
            <a:extLst>
              <a:ext uri="{FF2B5EF4-FFF2-40B4-BE49-F238E27FC236}">
                <a16:creationId xmlns:a16="http://schemas.microsoft.com/office/drawing/2014/main" id="{57520025-2B7C-ABA8-D8F4-56C312391CC6}"/>
              </a:ext>
            </a:extLst>
          </p:cNvPr>
          <p:cNvPicPr>
            <a:picLocks noChangeAspect="1"/>
          </p:cNvPicPr>
          <p:nvPr/>
        </p:nvPicPr>
        <p:blipFill>
          <a:blip r:embed="rId4"/>
          <a:stretch>
            <a:fillRect/>
          </a:stretch>
        </p:blipFill>
        <p:spPr>
          <a:xfrm>
            <a:off x="444943" y="445503"/>
            <a:ext cx="1904636" cy="455361"/>
          </a:xfrm>
          <a:prstGeom prst="rect">
            <a:avLst/>
          </a:prstGeom>
        </p:spPr>
      </p:pic>
      <p:cxnSp>
        <p:nvCxnSpPr>
          <p:cNvPr id="9" name="Lige forbindelse 8">
            <a:extLst>
              <a:ext uri="{FF2B5EF4-FFF2-40B4-BE49-F238E27FC236}">
                <a16:creationId xmlns:a16="http://schemas.microsoft.com/office/drawing/2014/main" id="{65E5B881-C960-C535-CD1F-C729A9F74B6C}"/>
              </a:ext>
            </a:extLst>
          </p:cNvPr>
          <p:cNvCxnSpPr>
            <a:cxnSpLocks/>
          </p:cNvCxnSpPr>
          <p:nvPr/>
        </p:nvCxnSpPr>
        <p:spPr>
          <a:xfrm>
            <a:off x="2560659" y="445503"/>
            <a:ext cx="0" cy="445836"/>
          </a:xfrm>
          <a:prstGeom prst="line">
            <a:avLst/>
          </a:prstGeom>
          <a:ln w="19050">
            <a:solidFill>
              <a:srgbClr val="FFA336"/>
            </a:solidFill>
            <a:round/>
          </a:ln>
        </p:spPr>
        <p:style>
          <a:lnRef idx="1">
            <a:schemeClr val="accent1"/>
          </a:lnRef>
          <a:fillRef idx="0">
            <a:schemeClr val="accent1"/>
          </a:fillRef>
          <a:effectRef idx="0">
            <a:schemeClr val="accent1"/>
          </a:effectRef>
          <a:fontRef idx="minor">
            <a:schemeClr val="tx1"/>
          </a:fontRef>
        </p:style>
      </p:cxnSp>
      <p:sp>
        <p:nvSpPr>
          <p:cNvPr id="10" name="Tekstfelt 9">
            <a:extLst>
              <a:ext uri="{FF2B5EF4-FFF2-40B4-BE49-F238E27FC236}">
                <a16:creationId xmlns:a16="http://schemas.microsoft.com/office/drawing/2014/main" id="{A5DFCE3F-9AF9-A7AA-EA56-79CBF00C18D4}"/>
              </a:ext>
            </a:extLst>
          </p:cNvPr>
          <p:cNvSpPr txBox="1"/>
          <p:nvPr/>
        </p:nvSpPr>
        <p:spPr>
          <a:xfrm>
            <a:off x="2721412" y="421491"/>
            <a:ext cx="9251272" cy="492443"/>
          </a:xfrm>
          <a:prstGeom prst="rect">
            <a:avLst/>
          </a:prstGeom>
          <a:noFill/>
        </p:spPr>
        <p:txBody>
          <a:bodyPr wrap="square" rtlCol="0">
            <a:spAutoFit/>
          </a:bodyPr>
          <a:lstStyle/>
          <a:p>
            <a:pPr marL="0" marR="0" lvl="0" indent="0" algn="l" rtl="0">
              <a:spcBef>
                <a:spcPts val="0"/>
              </a:spcBef>
              <a:spcAft>
                <a:spcPts val="0"/>
              </a:spcAft>
              <a:buNone/>
            </a:pPr>
            <a:r>
              <a:rPr lang="da-DK" sz="2600" dirty="0">
                <a:solidFill>
                  <a:srgbClr val="480062"/>
                </a:solidFill>
                <a:latin typeface="Montserrat Alternates Medium"/>
                <a:ea typeface="Montserrat Alternates Medium"/>
                <a:cs typeface="Montserrat Alternates Medium"/>
                <a:sym typeface="Montserrat Alternates Medium"/>
              </a:rPr>
              <a:t>To forskellige frivilligrejser</a:t>
            </a:r>
            <a:endParaRPr lang="da-DK" sz="2600" i="1" dirty="0"/>
          </a:p>
        </p:txBody>
      </p:sp>
    </p:spTree>
    <p:extLst>
      <p:ext uri="{BB962C8B-B14F-4D97-AF65-F5344CB8AC3E}">
        <p14:creationId xmlns:p14="http://schemas.microsoft.com/office/powerpoint/2010/main" val="35997016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BED"/>
        </a:solidFill>
        <a:effectLst/>
      </p:bgPr>
    </p:bg>
    <p:spTree>
      <p:nvGrpSpPr>
        <p:cNvPr id="1" name=""/>
        <p:cNvGrpSpPr/>
        <p:nvPr/>
      </p:nvGrpSpPr>
      <p:grpSpPr>
        <a:xfrm>
          <a:off x="0" y="0"/>
          <a:ext cx="0" cy="0"/>
          <a:chOff x="0" y="0"/>
          <a:chExt cx="0" cy="0"/>
        </a:xfrm>
      </p:grpSpPr>
      <p:sp>
        <p:nvSpPr>
          <p:cNvPr id="17" name="Tekstfelt 16">
            <a:extLst>
              <a:ext uri="{FF2B5EF4-FFF2-40B4-BE49-F238E27FC236}">
                <a16:creationId xmlns:a16="http://schemas.microsoft.com/office/drawing/2014/main" id="{F41EAD81-D025-80EA-AC79-F437D1976500}"/>
              </a:ext>
            </a:extLst>
          </p:cNvPr>
          <p:cNvSpPr txBox="1"/>
          <p:nvPr/>
        </p:nvSpPr>
        <p:spPr>
          <a:xfrm>
            <a:off x="772536" y="1971595"/>
            <a:ext cx="2525836" cy="3987758"/>
          </a:xfrm>
          <a:prstGeom prst="rect">
            <a:avLst/>
          </a:prstGeom>
          <a:noFill/>
          <a:ln w="38100">
            <a:noFill/>
          </a:ln>
        </p:spPr>
        <p:txBody>
          <a:bodyPr wrap="square" rtlCol="0">
            <a:spAutoFit/>
          </a:bodyPr>
          <a:lstStyle/>
          <a:p>
            <a:pPr>
              <a:lnSpc>
                <a:spcPct val="130000"/>
              </a:lnSpc>
            </a:pPr>
            <a:r>
              <a:rPr lang="da-DK" sz="1400" b="1" dirty="0">
                <a:solidFill>
                  <a:srgbClr val="480062"/>
                </a:solidFill>
                <a:latin typeface="Montserrat SemiBold" pitchFamily="2" charset="77"/>
              </a:rPr>
              <a:t>Navn frivillig: </a:t>
            </a:r>
            <a:r>
              <a:rPr lang="da-DK" sz="1400" dirty="0">
                <a:solidFill>
                  <a:srgbClr val="480062"/>
                </a:solidFill>
                <a:latin typeface="Montserrat" pitchFamily="2" charset="77"/>
              </a:rPr>
              <a:t>Per</a:t>
            </a:r>
          </a:p>
          <a:p>
            <a:pPr>
              <a:lnSpc>
                <a:spcPct val="130000"/>
              </a:lnSpc>
            </a:pPr>
            <a:r>
              <a:rPr lang="da-DK" sz="1400" b="1" dirty="0">
                <a:solidFill>
                  <a:srgbClr val="480062"/>
                </a:solidFill>
                <a:latin typeface="Montserrat SemiBold" pitchFamily="2" charset="77"/>
              </a:rPr>
              <a:t>Alder:</a:t>
            </a:r>
            <a:r>
              <a:rPr lang="da-DK" sz="1400" dirty="0">
                <a:solidFill>
                  <a:srgbClr val="480062"/>
                </a:solidFill>
                <a:latin typeface="Montserrat" pitchFamily="2" charset="77"/>
              </a:rPr>
              <a:t> 29 år</a:t>
            </a:r>
          </a:p>
          <a:p>
            <a:pPr>
              <a:lnSpc>
                <a:spcPct val="130000"/>
              </a:lnSpc>
            </a:pPr>
            <a:r>
              <a:rPr lang="da-DK" sz="1400" b="1" dirty="0">
                <a:solidFill>
                  <a:srgbClr val="480062"/>
                </a:solidFill>
                <a:latin typeface="Montserrat SemiBold" pitchFamily="2" charset="77"/>
              </a:rPr>
              <a:t>Køn:</a:t>
            </a:r>
            <a:r>
              <a:rPr lang="da-DK" sz="1400" dirty="0">
                <a:solidFill>
                  <a:srgbClr val="480062"/>
                </a:solidFill>
                <a:latin typeface="Montserrat" pitchFamily="2" charset="77"/>
              </a:rPr>
              <a:t> M</a:t>
            </a:r>
          </a:p>
          <a:p>
            <a:pPr>
              <a:lnSpc>
                <a:spcPct val="130000"/>
              </a:lnSpc>
            </a:pPr>
            <a:r>
              <a:rPr lang="da-DK" sz="1400" b="1" dirty="0">
                <a:solidFill>
                  <a:srgbClr val="480062"/>
                </a:solidFill>
                <a:latin typeface="Montserrat SemiBold" pitchFamily="2" charset="77"/>
              </a:rPr>
              <a:t>Handicap:</a:t>
            </a:r>
          </a:p>
          <a:p>
            <a:pPr>
              <a:lnSpc>
                <a:spcPct val="130000"/>
              </a:lnSpc>
            </a:pPr>
            <a:r>
              <a:rPr lang="da-DK" sz="1400" dirty="0">
                <a:solidFill>
                  <a:srgbClr val="480062"/>
                </a:solidFill>
                <a:latin typeface="Montserrat" pitchFamily="2" charset="77"/>
              </a:rPr>
              <a:t>Autisme, ADHD, skizofreni</a:t>
            </a:r>
          </a:p>
          <a:p>
            <a:pPr>
              <a:lnSpc>
                <a:spcPct val="130000"/>
              </a:lnSpc>
            </a:pPr>
            <a:r>
              <a:rPr lang="da-DK" sz="1400" b="1" dirty="0">
                <a:solidFill>
                  <a:srgbClr val="480062"/>
                </a:solidFill>
                <a:latin typeface="Montserrat SemiBold" pitchFamily="2" charset="77"/>
              </a:rPr>
              <a:t>Beskæftigelse/pension/</a:t>
            </a:r>
            <a:br>
              <a:rPr lang="da-DK" sz="1400" b="1" dirty="0">
                <a:solidFill>
                  <a:srgbClr val="480062"/>
                </a:solidFill>
                <a:latin typeface="Montserrat SemiBold" pitchFamily="2" charset="77"/>
              </a:rPr>
            </a:br>
            <a:r>
              <a:rPr lang="da-DK" sz="1400" b="1" dirty="0">
                <a:solidFill>
                  <a:srgbClr val="480062"/>
                </a:solidFill>
                <a:latin typeface="Montserrat SemiBold" pitchFamily="2" charset="77"/>
              </a:rPr>
              <a:t>andet:</a:t>
            </a:r>
          </a:p>
          <a:p>
            <a:pPr>
              <a:lnSpc>
                <a:spcPct val="130000"/>
              </a:lnSpc>
            </a:pPr>
            <a:r>
              <a:rPr lang="da-DK" sz="1400" dirty="0">
                <a:solidFill>
                  <a:srgbClr val="480062"/>
                </a:solidFill>
                <a:latin typeface="Montserrat" pitchFamily="2" charset="77"/>
              </a:rPr>
              <a:t>Pedelopgaver 2 timer 2 gange om ugen</a:t>
            </a:r>
          </a:p>
          <a:p>
            <a:pPr>
              <a:lnSpc>
                <a:spcPct val="130000"/>
              </a:lnSpc>
            </a:pPr>
            <a:r>
              <a:rPr lang="da-DK" sz="1400" b="1" dirty="0">
                <a:solidFill>
                  <a:srgbClr val="480062"/>
                </a:solidFill>
                <a:latin typeface="Montserrat SemiBold" pitchFamily="2" charset="77"/>
              </a:rPr>
              <a:t>Bopæl:</a:t>
            </a:r>
          </a:p>
          <a:p>
            <a:pPr>
              <a:lnSpc>
                <a:spcPct val="130000"/>
              </a:lnSpc>
            </a:pPr>
            <a:r>
              <a:rPr lang="da-DK" sz="1400" dirty="0">
                <a:solidFill>
                  <a:srgbClr val="480062"/>
                </a:solidFill>
                <a:latin typeface="Montserrat" pitchFamily="2" charset="77"/>
              </a:rPr>
              <a:t>Egen bolig men har tidligere boet på bosted</a:t>
            </a:r>
          </a:p>
          <a:p>
            <a:pPr>
              <a:lnSpc>
                <a:spcPct val="130000"/>
              </a:lnSpc>
            </a:pPr>
            <a:r>
              <a:rPr lang="da-DK" sz="1400" b="1" dirty="0">
                <a:solidFill>
                  <a:srgbClr val="480062"/>
                </a:solidFill>
                <a:latin typeface="Montserrat SemiBold" pitchFamily="2" charset="77"/>
              </a:rPr>
              <a:t>Vær særlig opmærksom </a:t>
            </a:r>
          </a:p>
          <a:p>
            <a:pPr>
              <a:lnSpc>
                <a:spcPct val="130000"/>
              </a:lnSpc>
            </a:pPr>
            <a:r>
              <a:rPr lang="da-DK" sz="1400" b="1" dirty="0">
                <a:solidFill>
                  <a:srgbClr val="480062"/>
                </a:solidFill>
                <a:latin typeface="Montserrat SemiBold" pitchFamily="2" charset="77"/>
              </a:rPr>
              <a:t>på</a:t>
            </a:r>
            <a:r>
              <a:rPr lang="da-DK" sz="1400" dirty="0">
                <a:solidFill>
                  <a:srgbClr val="480062"/>
                </a:solidFill>
                <a:latin typeface="Montserrat" pitchFamily="2" charset="77"/>
              </a:rPr>
              <a:t>: Allergi </a:t>
            </a:r>
          </a:p>
        </p:txBody>
      </p:sp>
      <p:grpSp>
        <p:nvGrpSpPr>
          <p:cNvPr id="24" name="Gruppe 23">
            <a:extLst>
              <a:ext uri="{FF2B5EF4-FFF2-40B4-BE49-F238E27FC236}">
                <a16:creationId xmlns:a16="http://schemas.microsoft.com/office/drawing/2014/main" id="{A90DD18B-5961-6CD6-9D09-5E88E8E8A932}"/>
              </a:ext>
            </a:extLst>
          </p:cNvPr>
          <p:cNvGrpSpPr/>
          <p:nvPr/>
        </p:nvGrpSpPr>
        <p:grpSpPr>
          <a:xfrm>
            <a:off x="1734308" y="826936"/>
            <a:ext cx="602292" cy="858429"/>
            <a:chOff x="1057276" y="936618"/>
            <a:chExt cx="602292" cy="858429"/>
          </a:xfrm>
          <a:solidFill>
            <a:srgbClr val="FFA235"/>
          </a:solidFill>
        </p:grpSpPr>
        <p:sp>
          <p:nvSpPr>
            <p:cNvPr id="21" name="Forsinkelse 20">
              <a:extLst>
                <a:ext uri="{FF2B5EF4-FFF2-40B4-BE49-F238E27FC236}">
                  <a16:creationId xmlns:a16="http://schemas.microsoft.com/office/drawing/2014/main" id="{31F397CD-4CEE-FC69-14A2-E071ED0267A4}"/>
                </a:ext>
              </a:extLst>
            </p:cNvPr>
            <p:cNvSpPr/>
            <p:nvPr/>
          </p:nvSpPr>
          <p:spPr>
            <a:xfrm rot="16200000">
              <a:off x="1143814" y="1279294"/>
              <a:ext cx="429215" cy="602292"/>
            </a:xfrm>
            <a:prstGeom prst="flowChartDelay">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solidFill>
                  <a:srgbClr val="FFA235"/>
                </a:solidFill>
              </a:endParaRPr>
            </a:p>
          </p:txBody>
        </p:sp>
        <p:sp>
          <p:nvSpPr>
            <p:cNvPr id="22" name="Ellipse 21">
              <a:extLst>
                <a:ext uri="{FF2B5EF4-FFF2-40B4-BE49-F238E27FC236}">
                  <a16:creationId xmlns:a16="http://schemas.microsoft.com/office/drawing/2014/main" id="{BB974698-A516-9EDB-462D-03C1121F9835}"/>
                </a:ext>
              </a:extLst>
            </p:cNvPr>
            <p:cNvSpPr/>
            <p:nvPr/>
          </p:nvSpPr>
          <p:spPr>
            <a:xfrm>
              <a:off x="1143814" y="936618"/>
              <a:ext cx="429214" cy="429214"/>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solidFill>
                  <a:srgbClr val="FFA235"/>
                </a:solidFill>
              </a:endParaRPr>
            </a:p>
          </p:txBody>
        </p:sp>
      </p:grpSp>
      <p:sp>
        <p:nvSpPr>
          <p:cNvPr id="27" name="Afrundet rektangel 26">
            <a:extLst>
              <a:ext uri="{FF2B5EF4-FFF2-40B4-BE49-F238E27FC236}">
                <a16:creationId xmlns:a16="http://schemas.microsoft.com/office/drawing/2014/main" id="{28238117-0178-1B7C-13AF-18820A1488A0}"/>
              </a:ext>
            </a:extLst>
          </p:cNvPr>
          <p:cNvSpPr/>
          <p:nvPr/>
        </p:nvSpPr>
        <p:spPr>
          <a:xfrm>
            <a:off x="522816" y="540706"/>
            <a:ext cx="2955169" cy="5776588"/>
          </a:xfrm>
          <a:prstGeom prst="roundRect">
            <a:avLst/>
          </a:prstGeom>
          <a:noFill/>
          <a:ln w="25400">
            <a:solidFill>
              <a:srgbClr val="FFA23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8" name="Tekstfelt 27">
            <a:extLst>
              <a:ext uri="{FF2B5EF4-FFF2-40B4-BE49-F238E27FC236}">
                <a16:creationId xmlns:a16="http://schemas.microsoft.com/office/drawing/2014/main" id="{D5E424E7-1F99-280F-5965-CB5A3B6D5D48}"/>
              </a:ext>
            </a:extLst>
          </p:cNvPr>
          <p:cNvSpPr txBox="1"/>
          <p:nvPr/>
        </p:nvSpPr>
        <p:spPr>
          <a:xfrm>
            <a:off x="3922793" y="540706"/>
            <a:ext cx="3847480" cy="1626151"/>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PERS INTERESSER </a:t>
            </a:r>
            <a:br>
              <a:rPr lang="da-DK" sz="1200" b="1" dirty="0">
                <a:solidFill>
                  <a:srgbClr val="480062"/>
                </a:solidFill>
                <a:latin typeface="Montserrat SemiBold" pitchFamily="2" charset="77"/>
              </a:rPr>
            </a:br>
            <a:r>
              <a:rPr lang="da-DK" sz="1200" dirty="0">
                <a:solidFill>
                  <a:srgbClr val="480062"/>
                </a:solidFill>
                <a:latin typeface="Montserrat" pitchFamily="2" charset="77"/>
              </a:rPr>
              <a:t>Per kan gode lide at spille brætspil og være sammen med andre.</a:t>
            </a:r>
          </a:p>
          <a:p>
            <a:pPr>
              <a:lnSpc>
                <a:spcPct val="120000"/>
              </a:lnSpc>
            </a:pPr>
            <a:endParaRPr lang="da-DK" sz="1200" dirty="0">
              <a:solidFill>
                <a:srgbClr val="480062"/>
              </a:solidFill>
              <a:latin typeface="Montserrat" pitchFamily="2" charset="77"/>
            </a:endParaRPr>
          </a:p>
          <a:p>
            <a:pPr>
              <a:lnSpc>
                <a:spcPct val="120000"/>
              </a:lnSpc>
            </a:pPr>
            <a:r>
              <a:rPr lang="da-DK" sz="1200" b="1" dirty="0">
                <a:solidFill>
                  <a:srgbClr val="480062"/>
                </a:solidFill>
                <a:latin typeface="Montserrat SemiBold" pitchFamily="2" charset="77"/>
              </a:rPr>
              <a:t>PERS ØNSKER SOM BESØGSVEN </a:t>
            </a:r>
          </a:p>
          <a:p>
            <a:pPr>
              <a:lnSpc>
                <a:spcPct val="120000"/>
              </a:lnSpc>
            </a:pPr>
            <a:r>
              <a:rPr lang="da-DK" sz="1200" dirty="0">
                <a:solidFill>
                  <a:srgbClr val="480062"/>
                </a:solidFill>
                <a:latin typeface="Montserrat" pitchFamily="2" charset="77"/>
              </a:rPr>
              <a:t>Han vil gerne skabe glæde hos de ældre i  samarbejde med personalet på plejehjemmet.</a:t>
            </a:r>
          </a:p>
        </p:txBody>
      </p:sp>
      <p:sp>
        <p:nvSpPr>
          <p:cNvPr id="29" name="Tekstfelt 28">
            <a:extLst>
              <a:ext uri="{FF2B5EF4-FFF2-40B4-BE49-F238E27FC236}">
                <a16:creationId xmlns:a16="http://schemas.microsoft.com/office/drawing/2014/main" id="{4D77E680-780F-94D9-4C57-AB1B5404797E}"/>
              </a:ext>
            </a:extLst>
          </p:cNvPr>
          <p:cNvSpPr txBox="1"/>
          <p:nvPr/>
        </p:nvSpPr>
        <p:spPr>
          <a:xfrm>
            <a:off x="7881618" y="2738152"/>
            <a:ext cx="4097021" cy="961353"/>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HVORDAN TRANSPORTERER PER SIG RUNDT?</a:t>
            </a:r>
          </a:p>
          <a:p>
            <a:pPr>
              <a:lnSpc>
                <a:spcPct val="120000"/>
              </a:lnSpc>
            </a:pPr>
            <a:r>
              <a:rPr lang="da-DK" sz="1200" dirty="0">
                <a:solidFill>
                  <a:srgbClr val="480062"/>
                </a:solidFill>
                <a:latin typeface="Montserrat" pitchFamily="2" charset="77"/>
              </a:rPr>
              <a:t>Per har ikke behov for rutetræning og har ingen udfordringer med transport. Han er tryg ved at møde alene op nye steder og foretrækker at gå.</a:t>
            </a:r>
          </a:p>
        </p:txBody>
      </p:sp>
      <p:sp>
        <p:nvSpPr>
          <p:cNvPr id="30" name="Tekstfelt 29">
            <a:extLst>
              <a:ext uri="{FF2B5EF4-FFF2-40B4-BE49-F238E27FC236}">
                <a16:creationId xmlns:a16="http://schemas.microsoft.com/office/drawing/2014/main" id="{9A60462A-98E7-D888-12B6-AEBFBD05A3B9}"/>
              </a:ext>
            </a:extLst>
          </p:cNvPr>
          <p:cNvSpPr txBox="1"/>
          <p:nvPr/>
        </p:nvSpPr>
        <p:spPr>
          <a:xfrm>
            <a:off x="7881616" y="3827602"/>
            <a:ext cx="4097023" cy="1182953"/>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HVORDAN HAR PER DET MED DET SOCIALE? </a:t>
            </a:r>
          </a:p>
          <a:p>
            <a:pPr>
              <a:lnSpc>
                <a:spcPct val="120000"/>
              </a:lnSpc>
            </a:pPr>
            <a:r>
              <a:rPr lang="da-DK" sz="1200" dirty="0">
                <a:solidFill>
                  <a:srgbClr val="480062"/>
                </a:solidFill>
                <a:latin typeface="Montserrat" pitchFamily="2" charset="77"/>
              </a:rPr>
              <a:t>Per er en meget veltalende og smilende person, som har nemt ved at være sammen med andre.</a:t>
            </a:r>
          </a:p>
          <a:p>
            <a:pPr>
              <a:lnSpc>
                <a:spcPct val="120000"/>
              </a:lnSpc>
            </a:pPr>
            <a:r>
              <a:rPr lang="da-DK" sz="1200" dirty="0">
                <a:solidFill>
                  <a:srgbClr val="480062"/>
                </a:solidFill>
                <a:latin typeface="Montserrat" pitchFamily="2" charset="77"/>
              </a:rPr>
              <a:t>Han har dog svært ved at mærke efter, hvornår han har brug for en pause.</a:t>
            </a:r>
          </a:p>
        </p:txBody>
      </p:sp>
      <p:sp>
        <p:nvSpPr>
          <p:cNvPr id="31" name="Tekstfelt 30">
            <a:extLst>
              <a:ext uri="{FF2B5EF4-FFF2-40B4-BE49-F238E27FC236}">
                <a16:creationId xmlns:a16="http://schemas.microsoft.com/office/drawing/2014/main" id="{52C5AEE5-6EC6-58AA-B5BB-CAA398371496}"/>
              </a:ext>
            </a:extLst>
          </p:cNvPr>
          <p:cNvSpPr txBox="1"/>
          <p:nvPr/>
        </p:nvSpPr>
        <p:spPr>
          <a:xfrm>
            <a:off x="7881617" y="5138652"/>
            <a:ext cx="4097022" cy="1404552"/>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HAR PER ANDRE UDFORDRINGER I HVERDAGEN? </a:t>
            </a:r>
          </a:p>
          <a:p>
            <a:pPr>
              <a:lnSpc>
                <a:spcPct val="120000"/>
              </a:lnSpc>
            </a:pPr>
            <a:r>
              <a:rPr lang="da-DK" sz="1200" dirty="0">
                <a:solidFill>
                  <a:srgbClr val="480062"/>
                </a:solidFill>
                <a:latin typeface="Montserrat" pitchFamily="2" charset="77"/>
              </a:rPr>
              <a:t>Personlig hygiejne som at huske at gå i bad og skifte tøj. Han har også behov for at vide på forhånd, hvilke opgaver han har eller møder ind til på dagen.</a:t>
            </a:r>
          </a:p>
        </p:txBody>
      </p:sp>
      <p:sp>
        <p:nvSpPr>
          <p:cNvPr id="32" name="Tekstfelt 31">
            <a:extLst>
              <a:ext uri="{FF2B5EF4-FFF2-40B4-BE49-F238E27FC236}">
                <a16:creationId xmlns:a16="http://schemas.microsoft.com/office/drawing/2014/main" id="{304F8910-B413-54F3-5596-E6BB0558D106}"/>
              </a:ext>
            </a:extLst>
          </p:cNvPr>
          <p:cNvSpPr txBox="1"/>
          <p:nvPr/>
        </p:nvSpPr>
        <p:spPr>
          <a:xfrm>
            <a:off x="3917711" y="2316480"/>
            <a:ext cx="3847480" cy="4063741"/>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HVORDAN KOM PER I GANG SOM BESØGSVEN?</a:t>
            </a:r>
          </a:p>
          <a:p>
            <a:pPr>
              <a:lnSpc>
                <a:spcPct val="120000"/>
              </a:lnSpc>
            </a:pPr>
            <a:r>
              <a:rPr lang="da-DK" sz="1200" dirty="0">
                <a:solidFill>
                  <a:srgbClr val="480062"/>
                </a:solidFill>
                <a:latin typeface="Montserrat" pitchFamily="2" charset="77"/>
              </a:rPr>
              <a:t>Per bliver henvist til Venskaberne af en pædagog fra et team, der arbejder med socialfærdighedstræning. </a:t>
            </a:r>
          </a:p>
          <a:p>
            <a:pPr>
              <a:lnSpc>
                <a:spcPct val="120000"/>
              </a:lnSpc>
            </a:pPr>
            <a:endParaRPr lang="da-DK" sz="1200" dirty="0">
              <a:solidFill>
                <a:srgbClr val="480062"/>
              </a:solidFill>
              <a:latin typeface="Montserrat" pitchFamily="2" charset="77"/>
            </a:endParaRPr>
          </a:p>
          <a:p>
            <a:pPr>
              <a:lnSpc>
                <a:spcPct val="120000"/>
              </a:lnSpc>
            </a:pPr>
            <a:r>
              <a:rPr lang="da-DK" sz="1200" dirty="0">
                <a:solidFill>
                  <a:srgbClr val="480062"/>
                </a:solidFill>
                <a:latin typeface="Montserrat" pitchFamily="2" charset="77"/>
              </a:rPr>
              <a:t>Koordinator fra Venskaberne kontakter Per og inviterer ham til en indledende samtale for at tale om hans interesser og ønsker som frivillig på et plejehjem.</a:t>
            </a:r>
          </a:p>
          <a:p>
            <a:pPr>
              <a:lnSpc>
                <a:spcPct val="120000"/>
              </a:lnSpc>
            </a:pPr>
            <a:endParaRPr lang="da-DK" sz="1200" dirty="0">
              <a:solidFill>
                <a:srgbClr val="480062"/>
              </a:solidFill>
              <a:latin typeface="Montserrat" pitchFamily="2" charset="77"/>
            </a:endParaRPr>
          </a:p>
          <a:p>
            <a:pPr>
              <a:lnSpc>
                <a:spcPct val="120000"/>
              </a:lnSpc>
            </a:pPr>
            <a:r>
              <a:rPr lang="da-DK" sz="1200" dirty="0">
                <a:solidFill>
                  <a:srgbClr val="480062"/>
                </a:solidFill>
                <a:latin typeface="Montserrat" pitchFamily="2" charset="77"/>
              </a:rPr>
              <a:t>Per møder aktivitetsmedarbejderen på plejehjemmet sammen med koordinatoren, hvor hun fortæller om husets forskellige aktiviteter.</a:t>
            </a:r>
          </a:p>
          <a:p>
            <a:pPr>
              <a:lnSpc>
                <a:spcPct val="120000"/>
              </a:lnSpc>
            </a:pPr>
            <a:r>
              <a:rPr lang="da-DK" sz="1200" dirty="0">
                <a:solidFill>
                  <a:srgbClr val="480062"/>
                </a:solidFill>
                <a:latin typeface="Montserrat" pitchFamily="2" charset="77"/>
              </a:rPr>
              <a:t> </a:t>
            </a:r>
          </a:p>
          <a:p>
            <a:pPr>
              <a:lnSpc>
                <a:spcPct val="120000"/>
              </a:lnSpc>
            </a:pPr>
            <a:r>
              <a:rPr lang="da-DK" sz="1200" dirty="0">
                <a:solidFill>
                  <a:srgbClr val="480062"/>
                </a:solidFill>
                <a:latin typeface="Montserrat" pitchFamily="2" charset="77"/>
              </a:rPr>
              <a:t>Herefter aftaler de en prøveperiode på 4 gange hvor koordinator fra VENskaberne er med.</a:t>
            </a:r>
          </a:p>
        </p:txBody>
      </p:sp>
      <p:sp>
        <p:nvSpPr>
          <p:cNvPr id="33" name="Tekstfelt 32">
            <a:extLst>
              <a:ext uri="{FF2B5EF4-FFF2-40B4-BE49-F238E27FC236}">
                <a16:creationId xmlns:a16="http://schemas.microsoft.com/office/drawing/2014/main" id="{54F57FC2-0404-D4A7-29FE-6B6B72F86793}"/>
              </a:ext>
            </a:extLst>
          </p:cNvPr>
          <p:cNvSpPr txBox="1"/>
          <p:nvPr/>
        </p:nvSpPr>
        <p:spPr>
          <a:xfrm>
            <a:off x="7886700" y="540706"/>
            <a:ext cx="4097020" cy="2069349"/>
          </a:xfrm>
          <a:prstGeom prst="rect">
            <a:avLst/>
          </a:prstGeom>
          <a:noFill/>
          <a:ln w="19050">
            <a:noFill/>
          </a:ln>
        </p:spPr>
        <p:txBody>
          <a:bodyPr wrap="square" rtlCol="0">
            <a:spAutoFit/>
          </a:bodyPr>
          <a:lstStyle/>
          <a:p>
            <a:pPr>
              <a:lnSpc>
                <a:spcPct val="120000"/>
              </a:lnSpc>
            </a:pPr>
            <a:r>
              <a:rPr lang="da-DK" sz="1200" b="1" dirty="0">
                <a:solidFill>
                  <a:srgbClr val="480062"/>
                </a:solidFill>
                <a:latin typeface="Montserrat SemiBold" pitchFamily="2" charset="77"/>
              </a:rPr>
              <a:t>HVILKE FRIVILLIGOPGAVER HAR PER? </a:t>
            </a:r>
          </a:p>
          <a:p>
            <a:pPr>
              <a:lnSpc>
                <a:spcPct val="120000"/>
              </a:lnSpc>
            </a:pPr>
            <a:r>
              <a:rPr lang="da-DK" sz="1200" dirty="0">
                <a:solidFill>
                  <a:srgbClr val="480062"/>
                </a:solidFill>
                <a:latin typeface="Montserrat" pitchFamily="2" charset="77"/>
              </a:rPr>
              <a:t>Aktivitetsven på et plejehjem, hvor han hjælper de ældre med tallene til banko hver mandag. Per giver også en hånd med til den månedlige gudstjeneste.</a:t>
            </a:r>
          </a:p>
          <a:p>
            <a:pPr>
              <a:lnSpc>
                <a:spcPct val="120000"/>
              </a:lnSpc>
            </a:pPr>
            <a:endParaRPr lang="da-DK" sz="1200" dirty="0">
              <a:solidFill>
                <a:srgbClr val="480062"/>
              </a:solidFill>
              <a:latin typeface="Montserrat" pitchFamily="2" charset="77"/>
            </a:endParaRPr>
          </a:p>
          <a:p>
            <a:pPr>
              <a:lnSpc>
                <a:spcPct val="120000"/>
              </a:lnSpc>
            </a:pPr>
            <a:r>
              <a:rPr lang="da-DK" sz="1200" dirty="0">
                <a:solidFill>
                  <a:srgbClr val="480062"/>
                </a:solidFill>
                <a:latin typeface="Montserrat" pitchFamily="2" charset="77"/>
              </a:rPr>
              <a:t>Én til én-ven med en af de ældre, som han spiller skak med en gang om ugen. Aktiviteterne foregår på Pers ugentlige fridage.</a:t>
            </a:r>
          </a:p>
        </p:txBody>
      </p:sp>
    </p:spTree>
    <p:extLst>
      <p:ext uri="{BB962C8B-B14F-4D97-AF65-F5344CB8AC3E}">
        <p14:creationId xmlns:p14="http://schemas.microsoft.com/office/powerpoint/2010/main" val="2406960471"/>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AF064A02D7F10D47B008CBEB8CF5E56F" ma:contentTypeVersion="14" ma:contentTypeDescription="Opret et nyt dokument." ma:contentTypeScope="" ma:versionID="8195d5b9d24d33e930760e482c826e1c">
  <xsd:schema xmlns:xsd="http://www.w3.org/2001/XMLSchema" xmlns:xs="http://www.w3.org/2001/XMLSchema" xmlns:p="http://schemas.microsoft.com/office/2006/metadata/properties" xmlns:ns3="eda92fb2-9c17-4edb-b52b-a5b1a1d32857" xmlns:ns4="6a63f40d-d734-4e90-8768-a8a2611a0701" targetNamespace="http://schemas.microsoft.com/office/2006/metadata/properties" ma:root="true" ma:fieldsID="19c1db57ca3f68d7a0e33e1150acdebc" ns3:_="" ns4:_="">
    <xsd:import namespace="eda92fb2-9c17-4edb-b52b-a5b1a1d32857"/>
    <xsd:import namespace="6a63f40d-d734-4e90-8768-a8a2611a0701"/>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a92fb2-9c17-4edb-b52b-a5b1a1d328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a63f40d-d734-4e90-8768-a8a2611a0701" elementFormDefault="qualified">
    <xsd:import namespace="http://schemas.microsoft.com/office/2006/documentManagement/types"/>
    <xsd:import namespace="http://schemas.microsoft.com/office/infopath/2007/PartnerControls"/>
    <xsd:element name="SharedWithUsers" ma:index="10"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lt med detaljer" ma:internalName="SharedWithDetails" ma:readOnly="true">
      <xsd:simpleType>
        <xsd:restriction base="dms:Note">
          <xsd:maxLength value="255"/>
        </xsd:restriction>
      </xsd:simpleType>
    </xsd:element>
    <xsd:element name="SharingHintHash" ma:index="12" nillable="true" ma:displayName="Hashværdi for deling"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1A4EFEC-B58E-402E-8064-01C0168888DB}">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eda92fb2-9c17-4edb-b52b-a5b1a1d32857"/>
    <ds:schemaRef ds:uri="http://schemas.openxmlformats.org/package/2006/metadata/core-properties"/>
    <ds:schemaRef ds:uri="6a63f40d-d734-4e90-8768-a8a2611a0701"/>
    <ds:schemaRef ds:uri="http://www.w3.org/XML/1998/namespace"/>
    <ds:schemaRef ds:uri="http://purl.org/dc/dcmitype/"/>
  </ds:schemaRefs>
</ds:datastoreItem>
</file>

<file path=customXml/itemProps2.xml><?xml version="1.0" encoding="utf-8"?>
<ds:datastoreItem xmlns:ds="http://schemas.openxmlformats.org/officeDocument/2006/customXml" ds:itemID="{9AB91BB0-DBD7-4F79-8E94-1EC488CB63D9}">
  <ds:schemaRefs>
    <ds:schemaRef ds:uri="http://schemas.microsoft.com/sharepoint/v3/contenttype/forms"/>
  </ds:schemaRefs>
</ds:datastoreItem>
</file>

<file path=customXml/itemProps3.xml><?xml version="1.0" encoding="utf-8"?>
<ds:datastoreItem xmlns:ds="http://schemas.openxmlformats.org/officeDocument/2006/customXml" ds:itemID="{D45BD970-ADBB-4E91-8946-FF00FB546D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a92fb2-9c17-4edb-b52b-a5b1a1d32857"/>
    <ds:schemaRef ds:uri="6a63f40d-d734-4e90-8768-a8a2611a070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1502</TotalTime>
  <Words>4463</Words>
  <Application>Microsoft Macintosh PowerPoint</Application>
  <PresentationFormat>Widescreen</PresentationFormat>
  <Paragraphs>585</Paragraphs>
  <Slides>29</Slides>
  <Notes>0</Notes>
  <HiddenSlides>0</HiddenSlides>
  <MMClips>0</MMClips>
  <ScaleCrop>false</ScaleCrop>
  <HeadingPairs>
    <vt:vector size="6" baseType="variant">
      <vt:variant>
        <vt:lpstr>Benyttede skrifttyper</vt:lpstr>
      </vt:variant>
      <vt:variant>
        <vt:i4>8</vt:i4>
      </vt:variant>
      <vt:variant>
        <vt:lpstr>Tema</vt:lpstr>
      </vt:variant>
      <vt:variant>
        <vt:i4>1</vt:i4>
      </vt:variant>
      <vt:variant>
        <vt:lpstr>Slidetitler</vt:lpstr>
      </vt:variant>
      <vt:variant>
        <vt:i4>29</vt:i4>
      </vt:variant>
    </vt:vector>
  </HeadingPairs>
  <TitlesOfParts>
    <vt:vector size="38" baseType="lpstr">
      <vt:lpstr>Arial</vt:lpstr>
      <vt:lpstr>Calibri</vt:lpstr>
      <vt:lpstr>Calibri Light</vt:lpstr>
      <vt:lpstr>Montserrat</vt:lpstr>
      <vt:lpstr>Montserrat Alternates Medium</vt:lpstr>
      <vt:lpstr>Montserrat Light</vt:lpstr>
      <vt:lpstr>Montserrat Medium</vt:lpstr>
      <vt:lpstr>Montserrat SemiBold</vt:lpstr>
      <vt:lpstr>Office-tema</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Sådan ser Pers dag som frivillig ud</vt:lpstr>
      <vt:lpstr>PowerPoint-præsentation</vt:lpstr>
      <vt:lpstr>Sådan ser Idas dag som frivillig ud</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Overblik over hovedelementerne i VENskaberne</dc:title>
  <dc:creator>Thorbjørn Lautrop Nielsen</dc:creator>
  <cp:lastModifiedBy>Melanie Pedersen</cp:lastModifiedBy>
  <cp:revision>182</cp:revision>
  <dcterms:created xsi:type="dcterms:W3CDTF">2023-06-01T10:32:17Z</dcterms:created>
  <dcterms:modified xsi:type="dcterms:W3CDTF">2023-10-18T07:45:06Z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0x010100AF064A02D7F10D47B008CBEB8CF5E56F</vt:lpwstr>
  </property>
</Properties>
</file>