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96" r:id="rId5"/>
    <p:sldId id="289" r:id="rId6"/>
    <p:sldId id="294" r:id="rId7"/>
    <p:sldId id="292" r:id="rId8"/>
    <p:sldId id="297" r:id="rId9"/>
    <p:sldId id="357" r:id="rId10"/>
    <p:sldId id="298" r:id="rId11"/>
    <p:sldId id="359" r:id="rId12"/>
    <p:sldId id="360" r:id="rId13"/>
    <p:sldId id="291" r:id="rId14"/>
    <p:sldId id="361" r:id="rId15"/>
    <p:sldId id="362" r:id="rId16"/>
    <p:sldId id="350" r:id="rId17"/>
    <p:sldId id="358" r:id="rId1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0062"/>
    <a:srgbClr val="FFFBED"/>
    <a:srgbClr val="FFA235"/>
    <a:srgbClr val="D18CFF"/>
    <a:srgbClr val="BFFD7B"/>
    <a:srgbClr val="B0C3E6"/>
    <a:srgbClr val="FD9597"/>
    <a:srgbClr val="8AFB0D"/>
    <a:srgbClr val="D863FD"/>
    <a:srgbClr val="C822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22" d="100"/>
          <a:sy n="122" d="100"/>
        </p:scale>
        <p:origin x="24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475B2D-CF94-4800-BFFD-60EA44CDAF47}" type="datetimeFigureOut">
              <a:rPr lang="da-DK" smtClean="0"/>
              <a:t>11.10.2023</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04A1BF-58B3-45E2-A227-7ABA754F8452}" type="slidenum">
              <a:rPr lang="da-DK" smtClean="0"/>
              <a:t>‹nr.›</a:t>
            </a:fld>
            <a:endParaRPr lang="da-DK"/>
          </a:p>
        </p:txBody>
      </p:sp>
    </p:spTree>
    <p:extLst>
      <p:ext uri="{BB962C8B-B14F-4D97-AF65-F5344CB8AC3E}">
        <p14:creationId xmlns:p14="http://schemas.microsoft.com/office/powerpoint/2010/main" val="2017329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959F97-EDA2-2D92-4084-7B4BC26EE8A8}"/>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A7F0415B-2919-34AD-DE87-956A27225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42A001C8-21F7-F5A0-E9C4-046979819246}"/>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48E8E3A3-ECA5-4CD7-A72E-0D0B1016DF3A}"/>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6832BE4-202A-A0FA-3E44-D692D7D52FE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905253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CBBE0F-298C-73EC-216A-E4B30C1E7467}"/>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4AF63315-ADCD-1FD8-5D90-34D41C0ACC70}"/>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DA11956-6C67-521F-65CE-8B8C2EC3CFBD}"/>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2DCBBD47-9526-B108-7BF3-22802BDFC54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E81329E-80D7-1101-2140-6BD5A1327840}"/>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660359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658767F5-123D-AC2A-2DF1-FE77866863C3}"/>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F0E37C-6C3D-2F5B-CBC5-7F928F419B91}"/>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6A4D7F-DD87-95F9-099A-C696F759352B}"/>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C6D27A81-1B75-DA12-AC1B-9A0F7E4D0E1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B2DBB6A-9491-54FE-4460-D9ABB58D8FC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97726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2CDCC2-A29D-3179-EB64-E60496CCE332}"/>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2A03D19A-2FCF-50A2-EE85-F8D4E468F603}"/>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65C963B-60AF-2476-BC1C-EB4594A20FFD}"/>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89FDD8D7-E8B5-6A6B-FE3A-F77ABFB2A2A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24F71918-2569-9E16-8065-DC0F0C4B04D9}"/>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159923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1804E0-9596-977E-B64F-6EAF72C09AD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8E08C84A-BEA5-97D1-098E-CA61A64DF0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A679ADD0-E086-F50D-630B-CCA89C694D0B}"/>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0BDC31CD-FE5C-49BF-4D0C-4FB5B067A2D4}"/>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B84E09B-F232-7999-B86A-E5E0310DC7E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479445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0A9CF8-A147-17E1-0064-32EAADB137BD}"/>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86665B87-C9A2-E966-00A6-278EA2902F8B}"/>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E2609133-5373-CE70-9152-A730B61D6A9F}"/>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03474F55-BE29-DCAA-6813-2D234418C057}"/>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6" name="Pladsholder til sidefod 5">
            <a:extLst>
              <a:ext uri="{FF2B5EF4-FFF2-40B4-BE49-F238E27FC236}">
                <a16:creationId xmlns:a16="http://schemas.microsoft.com/office/drawing/2014/main" id="{5C4DA4EA-14AA-8BAE-93C6-076AE364C034}"/>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6241579-BCA3-5C03-1AB5-A94A07E9D4C7}"/>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4484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70506B-0C3A-AB85-A574-731D786EE4DC}"/>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5EC3BD37-9408-F412-7AB5-31BC8A6110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AC22B06D-2C38-FC26-2F71-92027D295721}"/>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650CB3C7-59DA-E96D-BB81-49AF46BE55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DDBB2DBB-58E0-A017-3FD0-68FC82D79762}"/>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2E44880F-5207-B66F-637D-E14BD8B0D2D9}"/>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8" name="Pladsholder til sidefod 7">
            <a:extLst>
              <a:ext uri="{FF2B5EF4-FFF2-40B4-BE49-F238E27FC236}">
                <a16:creationId xmlns:a16="http://schemas.microsoft.com/office/drawing/2014/main" id="{65A97290-D810-BE05-B649-0AEA769FE5AC}"/>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2C243996-1FA5-DA5D-1948-47F07AFAAA7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71766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D297A-225D-5807-0958-65D9F84614B1}"/>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0DEF08C-31C7-020D-95F3-2382E3546DF8}"/>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4" name="Pladsholder til sidefod 3">
            <a:extLst>
              <a:ext uri="{FF2B5EF4-FFF2-40B4-BE49-F238E27FC236}">
                <a16:creationId xmlns:a16="http://schemas.microsoft.com/office/drawing/2014/main" id="{0D4133D3-F7D3-4536-5703-6E9C4CF4B12D}"/>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D71E172E-5D95-A67A-2877-2265EB58DD0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297544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D24A9A0C-04C6-07AB-F5A8-2C534F06786A}"/>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3" name="Pladsholder til sidefod 2">
            <a:extLst>
              <a:ext uri="{FF2B5EF4-FFF2-40B4-BE49-F238E27FC236}">
                <a16:creationId xmlns:a16="http://schemas.microsoft.com/office/drawing/2014/main" id="{1239D817-C6E2-3305-9D5F-A3E9763B8711}"/>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12289C58-7A6F-DB3C-DD74-CB39B49D91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51492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12F177-2E5F-E806-6710-9162661F4778}"/>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CE709177-173B-6839-EAC9-33118FBD2A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C55D93CE-000A-00B3-E806-D3D09D5089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A7FAD7EB-82EC-7F85-3FCD-A1D73C1C2309}"/>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6" name="Pladsholder til sidefod 5">
            <a:extLst>
              <a:ext uri="{FF2B5EF4-FFF2-40B4-BE49-F238E27FC236}">
                <a16:creationId xmlns:a16="http://schemas.microsoft.com/office/drawing/2014/main" id="{677119F4-14F0-255A-0480-0B35D71E7019}"/>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4061D3D7-E04D-1BB1-4BC6-80821AE22E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283215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7EC1FB-20DA-8BC9-6C5D-76EA6ADDEEEA}"/>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43DD06F9-5C1F-16AB-24C1-9193375093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E2C6165-8CAA-382B-1E7C-AB41FFDA1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E96323C6-F4DB-3852-CC10-C468751D2B11}"/>
              </a:ext>
            </a:extLst>
          </p:cNvPr>
          <p:cNvSpPr>
            <a:spLocks noGrp="1"/>
          </p:cNvSpPr>
          <p:nvPr>
            <p:ph type="dt" sz="half" idx="10"/>
          </p:nvPr>
        </p:nvSpPr>
        <p:spPr/>
        <p:txBody>
          <a:bodyPr/>
          <a:lstStyle/>
          <a:p>
            <a:fld id="{871AADE8-0C3B-448E-8DB5-2DAA3875E9DA}" type="datetimeFigureOut">
              <a:rPr lang="da-DK" smtClean="0"/>
              <a:t>11.10.2023</a:t>
            </a:fld>
            <a:endParaRPr lang="da-DK"/>
          </a:p>
        </p:txBody>
      </p:sp>
      <p:sp>
        <p:nvSpPr>
          <p:cNvPr id="6" name="Pladsholder til sidefod 5">
            <a:extLst>
              <a:ext uri="{FF2B5EF4-FFF2-40B4-BE49-F238E27FC236}">
                <a16:creationId xmlns:a16="http://schemas.microsoft.com/office/drawing/2014/main" id="{00BF6960-79E7-5C26-276D-33DA78909A03}"/>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34E93BD7-9D31-7892-BC08-5FAD96B633D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261197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BFB43503-B526-536B-1BD0-73B8C57F87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4AE1B932-784B-D2F0-33D5-66C29D5FCB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509EB5-00F5-F748-B708-9A0CFD8E36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AADE8-0C3B-448E-8DB5-2DAA3875E9DA}" type="datetimeFigureOut">
              <a:rPr lang="da-DK" smtClean="0"/>
              <a:t>11.10.2023</a:t>
            </a:fld>
            <a:endParaRPr lang="da-DK"/>
          </a:p>
        </p:txBody>
      </p:sp>
      <p:sp>
        <p:nvSpPr>
          <p:cNvPr id="5" name="Pladsholder til sidefod 4">
            <a:extLst>
              <a:ext uri="{FF2B5EF4-FFF2-40B4-BE49-F238E27FC236}">
                <a16:creationId xmlns:a16="http://schemas.microsoft.com/office/drawing/2014/main" id="{A6FD1125-B786-3965-0775-1A8C7374D1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08485B4C-DEC8-2F99-3D6C-26C9D87852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0CF6D2-4227-4581-AED6-73F7ABF17B76}" type="slidenum">
              <a:rPr lang="da-DK" smtClean="0"/>
              <a:t>‹nr.›</a:t>
            </a:fld>
            <a:endParaRPr lang="da-DK"/>
          </a:p>
        </p:txBody>
      </p:sp>
    </p:spTree>
    <p:extLst>
      <p:ext uri="{BB962C8B-B14F-4D97-AF65-F5344CB8AC3E}">
        <p14:creationId xmlns:p14="http://schemas.microsoft.com/office/powerpoint/2010/main" val="2784614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9A972AB1-73DD-FF27-6DBB-EB5FED2C4056}"/>
              </a:ext>
            </a:extLst>
          </p:cNvPr>
          <p:cNvPicPr>
            <a:picLocks noChangeAspect="1"/>
          </p:cNvPicPr>
          <p:nvPr/>
        </p:nvPicPr>
        <p:blipFill>
          <a:blip r:embed="rId2"/>
          <a:stretch>
            <a:fillRect/>
          </a:stretch>
        </p:blipFill>
        <p:spPr>
          <a:xfrm>
            <a:off x="4934521" y="1505242"/>
            <a:ext cx="7257479" cy="5352757"/>
          </a:xfrm>
          <a:prstGeom prst="rect">
            <a:avLst/>
          </a:prstGeom>
        </p:spPr>
      </p:pic>
      <p:sp>
        <p:nvSpPr>
          <p:cNvPr id="5" name="Tekstfelt 4">
            <a:extLst>
              <a:ext uri="{FF2B5EF4-FFF2-40B4-BE49-F238E27FC236}">
                <a16:creationId xmlns:a16="http://schemas.microsoft.com/office/drawing/2014/main" id="{7EAFD4D9-9C9A-2A19-2AD0-7159DC363189}"/>
              </a:ext>
            </a:extLst>
          </p:cNvPr>
          <p:cNvSpPr txBox="1"/>
          <p:nvPr/>
        </p:nvSpPr>
        <p:spPr>
          <a:xfrm>
            <a:off x="6579287" y="2440267"/>
            <a:ext cx="5206313" cy="1977464"/>
          </a:xfrm>
          <a:prstGeom prst="rect">
            <a:avLst/>
          </a:prstGeom>
          <a:noFill/>
        </p:spPr>
        <p:txBody>
          <a:bodyPr wrap="square" rtlCol="0">
            <a:spAutoFit/>
          </a:bodyPr>
          <a:lstStyle/>
          <a:p>
            <a:pPr>
              <a:lnSpc>
                <a:spcPts val="4900"/>
              </a:lnSpc>
            </a:pPr>
            <a:r>
              <a:rPr lang="da-DK" sz="4400" dirty="0">
                <a:solidFill>
                  <a:srgbClr val="480062"/>
                </a:solidFill>
                <a:latin typeface="Montserrat Alternates Medium" panose="02000505000000020004" pitchFamily="2" charset="77"/>
              </a:rPr>
              <a:t>Til dig, der gerne vil være frivillig besøgsven</a:t>
            </a:r>
          </a:p>
        </p:txBody>
      </p:sp>
      <p:pic>
        <p:nvPicPr>
          <p:cNvPr id="11" name="Billede 10" descr="Et billede, der indeholder fodtøj, tøj, person, menneske&#10;&#10;Automatisk genereret beskrivelse">
            <a:extLst>
              <a:ext uri="{FF2B5EF4-FFF2-40B4-BE49-F238E27FC236}">
                <a16:creationId xmlns:a16="http://schemas.microsoft.com/office/drawing/2014/main" id="{B114D8A3-029A-B715-EF74-876AA91E84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190" y="910130"/>
            <a:ext cx="5037737" cy="5037737"/>
          </a:xfrm>
          <a:prstGeom prst="rect">
            <a:avLst/>
          </a:prstGeom>
        </p:spPr>
      </p:pic>
    </p:spTree>
    <p:extLst>
      <p:ext uri="{BB962C8B-B14F-4D97-AF65-F5344CB8AC3E}">
        <p14:creationId xmlns:p14="http://schemas.microsoft.com/office/powerpoint/2010/main" val="2913823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0374BA-180C-3BB1-DE84-69AFF14D95E9}"/>
              </a:ext>
            </a:extLst>
          </p:cNvPr>
          <p:cNvSpPr>
            <a:spLocks noGrp="1"/>
          </p:cNvSpPr>
          <p:nvPr>
            <p:ph type="title"/>
          </p:nvPr>
        </p:nvSpPr>
        <p:spPr>
          <a:xfrm>
            <a:off x="838200" y="365125"/>
            <a:ext cx="10515600" cy="630555"/>
          </a:xfrm>
        </p:spPr>
        <p:txBody>
          <a:bodyPr>
            <a:noAutofit/>
          </a:bodyPr>
          <a:lstStyle/>
          <a:p>
            <a:pPr algn="ctr"/>
            <a:r>
              <a:rPr lang="da-DK" sz="2800" dirty="0">
                <a:solidFill>
                  <a:srgbClr val="480062"/>
                </a:solidFill>
                <a:latin typeface="Montserrat Alternates Medium" panose="02000505000000020004" pitchFamily="2" charset="77"/>
              </a:rPr>
              <a:t>Sådan ser Pers dag som frivillig ud</a:t>
            </a:r>
          </a:p>
        </p:txBody>
      </p:sp>
      <p:sp>
        <p:nvSpPr>
          <p:cNvPr id="3" name="Pladsholder til indhold 2">
            <a:extLst>
              <a:ext uri="{FF2B5EF4-FFF2-40B4-BE49-F238E27FC236}">
                <a16:creationId xmlns:a16="http://schemas.microsoft.com/office/drawing/2014/main" id="{483AB2DE-1AA7-1452-0588-82FD34EE3F65}"/>
              </a:ext>
            </a:extLst>
          </p:cNvPr>
          <p:cNvSpPr>
            <a:spLocks noGrp="1"/>
          </p:cNvSpPr>
          <p:nvPr>
            <p:ph sz="half" idx="1"/>
          </p:nvPr>
        </p:nvSpPr>
        <p:spPr>
          <a:xfrm>
            <a:off x="8378370" y="1507581"/>
            <a:ext cx="3126016" cy="4740365"/>
          </a:xfrm>
          <a:ln w="19050">
            <a:noFill/>
          </a:ln>
        </p:spPr>
        <p:txBody>
          <a:bodyPr>
            <a:normAutofit fontScale="92500" lnSpcReduction="10000"/>
          </a:bodyPr>
          <a:lstStyle/>
          <a:p>
            <a:pPr marL="0" indent="0">
              <a:lnSpc>
                <a:spcPct val="130000"/>
              </a:lnSpc>
              <a:buNone/>
            </a:pPr>
            <a:r>
              <a:rPr lang="da-DK" sz="1500" b="1" dirty="0">
                <a:solidFill>
                  <a:srgbClr val="480062"/>
                </a:solidFill>
                <a:latin typeface="Montserrat SemiBold" pitchFamily="2" charset="77"/>
              </a:rPr>
              <a:t>Tak for i dag </a:t>
            </a:r>
          </a:p>
          <a:p>
            <a:pPr marL="0" indent="0">
              <a:lnSpc>
                <a:spcPct val="130000"/>
              </a:lnSpc>
              <a:buNone/>
            </a:pPr>
            <a:r>
              <a:rPr lang="da-DK" sz="1400" dirty="0">
                <a:solidFill>
                  <a:srgbClr val="480062"/>
                </a:solidFill>
                <a:latin typeface="Montserrat" pitchFamily="2" charset="77"/>
              </a:rPr>
              <a:t>Efter banko hjælper han aktivitetsmedarbejderen med at pakke ned igen og får sig en kop kaffe og kage med de ældre, inden han går hjem.</a:t>
            </a:r>
          </a:p>
          <a:p>
            <a:pPr marL="0" indent="0">
              <a:lnSpc>
                <a:spcPct val="130000"/>
              </a:lnSpc>
              <a:buNone/>
            </a:pPr>
            <a:r>
              <a:rPr lang="da-DK" sz="1400" dirty="0">
                <a:solidFill>
                  <a:srgbClr val="480062"/>
                </a:solidFill>
                <a:latin typeface="Montserrat" pitchFamily="2" charset="77"/>
              </a:rPr>
              <a:t>Når gudstjenesten er slut, stiller Per borde og stole på plads igen.</a:t>
            </a:r>
          </a:p>
          <a:p>
            <a:pPr marL="0" indent="0">
              <a:lnSpc>
                <a:spcPct val="130000"/>
              </a:lnSpc>
              <a:buNone/>
            </a:pPr>
            <a:r>
              <a:rPr lang="da-DK" sz="1400" dirty="0">
                <a:solidFill>
                  <a:srgbClr val="480062"/>
                </a:solidFill>
                <a:latin typeface="Montserrat" pitchFamily="2" charset="77"/>
              </a:rPr>
              <a:t>Efter skak stiller Per spillet på plads og siger tak for i dag til beboeren.</a:t>
            </a:r>
          </a:p>
          <a:p>
            <a:pPr marL="0" indent="0">
              <a:buNone/>
            </a:pPr>
            <a:endParaRPr lang="da-DK" sz="1400" dirty="0">
              <a:solidFill>
                <a:srgbClr val="480062"/>
              </a:solidFill>
              <a:latin typeface="Montserrat" pitchFamily="2" charset="77"/>
            </a:endParaRPr>
          </a:p>
        </p:txBody>
      </p:sp>
      <p:sp>
        <p:nvSpPr>
          <p:cNvPr id="4" name="Pladsholder til indhold 3">
            <a:extLst>
              <a:ext uri="{FF2B5EF4-FFF2-40B4-BE49-F238E27FC236}">
                <a16:creationId xmlns:a16="http://schemas.microsoft.com/office/drawing/2014/main" id="{53EC695D-C53D-FA6E-F186-1D065F95AAFB}"/>
              </a:ext>
            </a:extLst>
          </p:cNvPr>
          <p:cNvSpPr>
            <a:spLocks noGrp="1"/>
          </p:cNvSpPr>
          <p:nvPr>
            <p:ph sz="half" idx="2"/>
          </p:nvPr>
        </p:nvSpPr>
        <p:spPr>
          <a:xfrm>
            <a:off x="4601208" y="1507581"/>
            <a:ext cx="2978694" cy="4985294"/>
          </a:xfrm>
          <a:ln w="19050">
            <a:noFill/>
          </a:ln>
        </p:spPr>
        <p:txBody>
          <a:bodyPr>
            <a:normAutofit fontScale="92500" lnSpcReduction="10000"/>
          </a:bodyPr>
          <a:lstStyle/>
          <a:p>
            <a:pPr marL="0" indent="0">
              <a:lnSpc>
                <a:spcPct val="120000"/>
              </a:lnSpc>
              <a:buNone/>
            </a:pPr>
            <a:r>
              <a:rPr lang="da-DK" sz="1500" b="1" dirty="0">
                <a:solidFill>
                  <a:srgbClr val="480062"/>
                </a:solidFill>
                <a:latin typeface="Montserrat SemiBold" pitchFamily="2" charset="77"/>
              </a:rPr>
              <a:t>Opgave og rolle</a:t>
            </a:r>
          </a:p>
          <a:p>
            <a:pPr marL="0" indent="0">
              <a:lnSpc>
                <a:spcPct val="120000"/>
              </a:lnSpc>
              <a:buNone/>
            </a:pPr>
            <a:r>
              <a:rPr lang="da-DK" sz="1400" dirty="0">
                <a:solidFill>
                  <a:srgbClr val="480062"/>
                </a:solidFill>
                <a:latin typeface="Montserrat" pitchFamily="2" charset="77"/>
              </a:rPr>
              <a:t>Per har til opgave at hjælpe de ældre med tallene på bankopladerne til banko hver mandag formiddag i 2 timer.</a:t>
            </a:r>
          </a:p>
          <a:p>
            <a:pPr marL="0" indent="0">
              <a:lnSpc>
                <a:spcPct val="120000"/>
              </a:lnSpc>
              <a:buNone/>
            </a:pPr>
            <a:r>
              <a:rPr lang="da-DK" sz="1400" dirty="0">
                <a:solidFill>
                  <a:srgbClr val="480062"/>
                </a:solidFill>
                <a:latin typeface="Montserrat" pitchFamily="2" charset="77"/>
              </a:rPr>
              <a:t>Inden banko hjælper Per aktivitetsmedarbejderen med at dele bankoplader ud og hjælper de ældre hen til deres pladser. Under banko har han 2-3 ældre, han hjælper med tal.</a:t>
            </a:r>
          </a:p>
          <a:p>
            <a:pPr marL="0" indent="0">
              <a:lnSpc>
                <a:spcPct val="120000"/>
              </a:lnSpc>
              <a:buNone/>
            </a:pPr>
            <a:r>
              <a:rPr lang="da-DK" sz="1400" dirty="0">
                <a:solidFill>
                  <a:srgbClr val="480062"/>
                </a:solidFill>
                <a:latin typeface="Montserrat" pitchFamily="2" charset="77"/>
              </a:rPr>
              <a:t>Når Per hjælper med til gudstjenesten er hans opgave at stille borde og stole frem til beboerne på plejehjemmet.</a:t>
            </a:r>
          </a:p>
          <a:p>
            <a:pPr marL="0" indent="0">
              <a:lnSpc>
                <a:spcPct val="120000"/>
              </a:lnSpc>
              <a:buNone/>
            </a:pPr>
            <a:r>
              <a:rPr lang="da-DK" sz="1400" dirty="0">
                <a:solidFill>
                  <a:srgbClr val="480062"/>
                </a:solidFill>
                <a:latin typeface="Montserrat" pitchFamily="2" charset="77"/>
              </a:rPr>
              <a:t>Per spiller også skak med en af beboerne, hvor det også er Pers opgave at finde spillet frem og rydde op efter spillet.</a:t>
            </a:r>
          </a:p>
        </p:txBody>
      </p:sp>
      <p:sp>
        <p:nvSpPr>
          <p:cNvPr id="7" name="Pladsholder til indhold 2">
            <a:extLst>
              <a:ext uri="{FF2B5EF4-FFF2-40B4-BE49-F238E27FC236}">
                <a16:creationId xmlns:a16="http://schemas.microsoft.com/office/drawing/2014/main" id="{1838D24B-FFDB-38F9-3969-9D6EE61EE6F8}"/>
              </a:ext>
            </a:extLst>
          </p:cNvPr>
          <p:cNvSpPr txBox="1">
            <a:spLocks/>
          </p:cNvSpPr>
          <p:nvPr/>
        </p:nvSpPr>
        <p:spPr>
          <a:xfrm>
            <a:off x="690878" y="1507581"/>
            <a:ext cx="3115126" cy="4539343"/>
          </a:xfrm>
          <a:prstGeom prst="rect">
            <a:avLst/>
          </a:prstGeom>
          <a:ln w="19050">
            <a:no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da-DK" sz="1500" b="1" dirty="0">
                <a:solidFill>
                  <a:srgbClr val="480062"/>
                </a:solidFill>
                <a:latin typeface="Montserrat SemiBold" pitchFamily="2" charset="77"/>
              </a:rPr>
              <a:t>Finde vej og ankomst</a:t>
            </a:r>
          </a:p>
          <a:p>
            <a:pPr marL="0" indent="0">
              <a:lnSpc>
                <a:spcPct val="120000"/>
              </a:lnSpc>
              <a:buNone/>
            </a:pPr>
            <a:r>
              <a:rPr lang="da-DK" sz="1400" dirty="0">
                <a:solidFill>
                  <a:srgbClr val="480062"/>
                </a:solidFill>
                <a:latin typeface="Montserrat" pitchFamily="2" charset="77"/>
              </a:rPr>
              <a:t>Per kan godt lide at gå, så han går hen til plejehjemmet. </a:t>
            </a:r>
          </a:p>
          <a:p>
            <a:pPr marL="0" indent="0">
              <a:lnSpc>
                <a:spcPct val="120000"/>
              </a:lnSpc>
              <a:buNone/>
            </a:pPr>
            <a:r>
              <a:rPr lang="da-DK" sz="1400" dirty="0">
                <a:solidFill>
                  <a:srgbClr val="480062"/>
                </a:solidFill>
                <a:latin typeface="Montserrat" pitchFamily="2" charset="77"/>
              </a:rPr>
              <a:t>I starten mødtes han med koordinatoren fra Venskaberne uden for plejehjemmet, og så gik de ind sammen. </a:t>
            </a:r>
          </a:p>
          <a:p>
            <a:pPr marL="0" indent="0">
              <a:lnSpc>
                <a:spcPct val="120000"/>
              </a:lnSpc>
              <a:buNone/>
            </a:pPr>
            <a:r>
              <a:rPr lang="da-DK" sz="1400" dirty="0">
                <a:solidFill>
                  <a:srgbClr val="480062"/>
                </a:solidFill>
                <a:latin typeface="Montserrat" pitchFamily="2" charset="77"/>
              </a:rPr>
              <a:t>Når Per ankommer til plejehjemmet, ringer han på dørklokken og siger, hvem han er og bliver lukket ind.</a:t>
            </a:r>
          </a:p>
          <a:p>
            <a:pPr marL="0" indent="0">
              <a:lnSpc>
                <a:spcPct val="120000"/>
              </a:lnSpc>
              <a:buNone/>
            </a:pPr>
            <a:r>
              <a:rPr lang="da-DK" sz="1400" dirty="0">
                <a:solidFill>
                  <a:srgbClr val="480062"/>
                </a:solidFill>
                <a:latin typeface="Montserrat" pitchFamily="2" charset="77"/>
              </a:rPr>
              <a:t>Når han er blevet lukket ind, går han ned i garderoben, hvor han hænger sin jakke på en ledig knage og tager sig en kop kaffe. </a:t>
            </a:r>
          </a:p>
          <a:p>
            <a:pPr marL="0" indent="0">
              <a:lnSpc>
                <a:spcPct val="120000"/>
              </a:lnSpc>
              <a:buNone/>
            </a:pPr>
            <a:r>
              <a:rPr lang="da-DK" sz="1400" dirty="0">
                <a:solidFill>
                  <a:srgbClr val="480062"/>
                </a:solidFill>
                <a:latin typeface="Montserrat" pitchFamily="2" charset="77"/>
              </a:rPr>
              <a:t>På hans hylde i dueslaget finder han sit navneskilt, hvor der står, hvad han hedder, og at han er frivillig på plejehjemmet.</a:t>
            </a:r>
          </a:p>
        </p:txBody>
      </p:sp>
      <p:sp>
        <p:nvSpPr>
          <p:cNvPr id="5" name="Afrundet rektangel 4">
            <a:extLst>
              <a:ext uri="{FF2B5EF4-FFF2-40B4-BE49-F238E27FC236}">
                <a16:creationId xmlns:a16="http://schemas.microsoft.com/office/drawing/2014/main" id="{B714CF7B-EF90-4FCD-8897-A3AAA8AA8BFF}"/>
              </a:ext>
            </a:extLst>
          </p:cNvPr>
          <p:cNvSpPr/>
          <p:nvPr/>
        </p:nvSpPr>
        <p:spPr>
          <a:xfrm>
            <a:off x="466268"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Afrundet rektangel 7">
            <a:extLst>
              <a:ext uri="{FF2B5EF4-FFF2-40B4-BE49-F238E27FC236}">
                <a16:creationId xmlns:a16="http://schemas.microsoft.com/office/drawing/2014/main" id="{F1A8EFCA-C297-7B3A-1CD8-D8AF6838C998}"/>
              </a:ext>
            </a:extLst>
          </p:cNvPr>
          <p:cNvSpPr/>
          <p:nvPr/>
        </p:nvSpPr>
        <p:spPr>
          <a:xfrm>
            <a:off x="4317091"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Afrundet rektangel 8">
            <a:extLst>
              <a:ext uri="{FF2B5EF4-FFF2-40B4-BE49-F238E27FC236}">
                <a16:creationId xmlns:a16="http://schemas.microsoft.com/office/drawing/2014/main" id="{B0FEF209-2C05-0C2A-A2C4-905D6BDAD230}"/>
              </a:ext>
            </a:extLst>
          </p:cNvPr>
          <p:cNvSpPr/>
          <p:nvPr/>
        </p:nvSpPr>
        <p:spPr>
          <a:xfrm>
            <a:off x="8167914"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703758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17" name="Tekstfelt 16">
            <a:extLst>
              <a:ext uri="{FF2B5EF4-FFF2-40B4-BE49-F238E27FC236}">
                <a16:creationId xmlns:a16="http://schemas.microsoft.com/office/drawing/2014/main" id="{F41EAD81-D025-80EA-AC79-F437D1976500}"/>
              </a:ext>
            </a:extLst>
          </p:cNvPr>
          <p:cNvSpPr txBox="1"/>
          <p:nvPr/>
        </p:nvSpPr>
        <p:spPr>
          <a:xfrm>
            <a:off x="772536" y="1971595"/>
            <a:ext cx="2525836" cy="3793795"/>
          </a:xfrm>
          <a:prstGeom prst="rect">
            <a:avLst/>
          </a:prstGeom>
          <a:noFill/>
          <a:ln w="38100">
            <a:noFill/>
          </a:ln>
        </p:spPr>
        <p:txBody>
          <a:bodyPr wrap="square" rtlCol="0">
            <a:spAutoFit/>
          </a:bodyPr>
          <a:lstStyle/>
          <a:p>
            <a:pPr>
              <a:lnSpc>
                <a:spcPct val="130000"/>
              </a:lnSpc>
            </a:pPr>
            <a:r>
              <a:rPr lang="da-DK" sz="1400" b="1" dirty="0">
                <a:solidFill>
                  <a:srgbClr val="480062"/>
                </a:solidFill>
                <a:latin typeface="Montserrat SemiBold" pitchFamily="2" charset="77"/>
              </a:rPr>
              <a:t>Navn frivillig:</a:t>
            </a:r>
            <a:r>
              <a:rPr lang="da-DK" sz="1400" dirty="0">
                <a:solidFill>
                  <a:srgbClr val="480062"/>
                </a:solidFill>
                <a:latin typeface="Montserrat SemiBold" pitchFamily="2" charset="77"/>
              </a:rPr>
              <a:t> </a:t>
            </a:r>
            <a:r>
              <a:rPr lang="da-DK" sz="1400" dirty="0">
                <a:solidFill>
                  <a:srgbClr val="480062"/>
                </a:solidFill>
                <a:latin typeface="Montserrat" pitchFamily="2" charset="77"/>
              </a:rPr>
              <a:t>Ida</a:t>
            </a:r>
          </a:p>
          <a:p>
            <a:pPr>
              <a:lnSpc>
                <a:spcPct val="130000"/>
              </a:lnSpc>
            </a:pPr>
            <a:r>
              <a:rPr lang="da-DK" sz="1400" b="1" dirty="0">
                <a:solidFill>
                  <a:srgbClr val="480062"/>
                </a:solidFill>
                <a:latin typeface="Montserrat SemiBold" pitchFamily="2" charset="77"/>
              </a:rPr>
              <a:t>Alder:</a:t>
            </a:r>
            <a:r>
              <a:rPr lang="da-DK" sz="1400" dirty="0">
                <a:solidFill>
                  <a:srgbClr val="480062"/>
                </a:solidFill>
                <a:latin typeface="Montserrat" pitchFamily="2" charset="77"/>
              </a:rPr>
              <a:t> 42 år</a:t>
            </a:r>
          </a:p>
          <a:p>
            <a:pPr>
              <a:lnSpc>
                <a:spcPct val="130000"/>
              </a:lnSpc>
            </a:pPr>
            <a:r>
              <a:rPr lang="da-DK" sz="1400" b="1" dirty="0">
                <a:solidFill>
                  <a:srgbClr val="480062"/>
                </a:solidFill>
                <a:latin typeface="Montserrat SemiBold" pitchFamily="2" charset="77"/>
              </a:rPr>
              <a:t>Køn:</a:t>
            </a:r>
            <a:r>
              <a:rPr lang="da-DK" sz="1400" dirty="0">
                <a:solidFill>
                  <a:srgbClr val="480062"/>
                </a:solidFill>
                <a:latin typeface="Montserrat" pitchFamily="2" charset="77"/>
              </a:rPr>
              <a:t> K</a:t>
            </a:r>
          </a:p>
          <a:p>
            <a:pPr>
              <a:lnSpc>
                <a:spcPct val="130000"/>
              </a:lnSpc>
            </a:pPr>
            <a:r>
              <a:rPr lang="da-DK" sz="1400" b="1" dirty="0">
                <a:solidFill>
                  <a:srgbClr val="480062"/>
                </a:solidFill>
                <a:latin typeface="Montserrat SemiBold" pitchFamily="2" charset="77"/>
              </a:rPr>
              <a:t>Handicap:</a:t>
            </a:r>
          </a:p>
          <a:p>
            <a:pPr>
              <a:lnSpc>
                <a:spcPct val="150000"/>
              </a:lnSpc>
            </a:pPr>
            <a:r>
              <a:rPr lang="da-DK" sz="1400" dirty="0">
                <a:solidFill>
                  <a:srgbClr val="480062"/>
                </a:solidFill>
                <a:latin typeface="Montserrat" pitchFamily="2" charset="77"/>
              </a:rPr>
              <a:t>Udviklingshandicap</a:t>
            </a:r>
          </a:p>
          <a:p>
            <a:pPr>
              <a:lnSpc>
                <a:spcPct val="130000"/>
              </a:lnSpc>
            </a:pPr>
            <a:r>
              <a:rPr lang="da-DK" sz="1400" b="1" dirty="0">
                <a:solidFill>
                  <a:srgbClr val="480062"/>
                </a:solidFill>
                <a:latin typeface="Montserrat SemiBold" pitchFamily="2" charset="77"/>
              </a:rPr>
              <a:t>Beskæftigelse/pension/</a:t>
            </a:r>
            <a:br>
              <a:rPr lang="da-DK" sz="1400" b="1" dirty="0">
                <a:solidFill>
                  <a:srgbClr val="480062"/>
                </a:solidFill>
                <a:latin typeface="Montserrat SemiBold" pitchFamily="2" charset="77"/>
              </a:rPr>
            </a:br>
            <a:r>
              <a:rPr lang="da-DK" sz="1400" b="1" dirty="0">
                <a:solidFill>
                  <a:srgbClr val="480062"/>
                </a:solidFill>
                <a:latin typeface="Montserrat SemiBold" pitchFamily="2" charset="77"/>
              </a:rPr>
              <a:t>andet:</a:t>
            </a:r>
          </a:p>
          <a:p>
            <a:pPr>
              <a:lnSpc>
                <a:spcPct val="130000"/>
              </a:lnSpc>
            </a:pPr>
            <a:r>
              <a:rPr lang="da-DK" sz="1400" dirty="0">
                <a:solidFill>
                  <a:srgbClr val="480062"/>
                </a:solidFill>
                <a:latin typeface="Montserrat" pitchFamily="2" charset="77"/>
              </a:rPr>
              <a:t>Pensionist</a:t>
            </a:r>
          </a:p>
          <a:p>
            <a:pPr>
              <a:lnSpc>
                <a:spcPct val="130000"/>
              </a:lnSpc>
            </a:pPr>
            <a:r>
              <a:rPr lang="da-DK" sz="1400" b="1" dirty="0">
                <a:solidFill>
                  <a:srgbClr val="480062"/>
                </a:solidFill>
                <a:latin typeface="Montserrat SemiBold" pitchFamily="2" charset="77"/>
              </a:rPr>
              <a:t>Bopæl:</a:t>
            </a:r>
          </a:p>
          <a:p>
            <a:pPr>
              <a:lnSpc>
                <a:spcPct val="130000"/>
              </a:lnSpc>
            </a:pPr>
            <a:r>
              <a:rPr lang="da-DK" sz="1400" dirty="0">
                <a:solidFill>
                  <a:srgbClr val="480062"/>
                </a:solidFill>
                <a:latin typeface="Montserrat" pitchFamily="2" charset="77"/>
              </a:rPr>
              <a:t>Bosted</a:t>
            </a:r>
          </a:p>
          <a:p>
            <a:pPr>
              <a:lnSpc>
                <a:spcPct val="130000"/>
              </a:lnSpc>
            </a:pPr>
            <a:r>
              <a:rPr lang="da-DK" sz="1400" b="1" dirty="0">
                <a:solidFill>
                  <a:srgbClr val="480062"/>
                </a:solidFill>
                <a:latin typeface="Montserrat SemiBold" pitchFamily="2" charset="77"/>
              </a:rPr>
              <a:t>Vær særlig opmærksom </a:t>
            </a:r>
          </a:p>
          <a:p>
            <a:pPr>
              <a:lnSpc>
                <a:spcPct val="130000"/>
              </a:lnSpc>
            </a:pPr>
            <a:r>
              <a:rPr lang="da-DK" sz="1400" b="1" dirty="0">
                <a:solidFill>
                  <a:srgbClr val="480062"/>
                </a:solidFill>
                <a:latin typeface="Montserrat SemiBold" pitchFamily="2" charset="77"/>
              </a:rPr>
              <a:t>på</a:t>
            </a:r>
            <a:r>
              <a:rPr lang="da-DK" sz="1400" dirty="0">
                <a:solidFill>
                  <a:srgbClr val="480062"/>
                </a:solidFill>
                <a:latin typeface="Montserrat" pitchFamily="2" charset="77"/>
              </a:rPr>
              <a:t>: Epilepsi</a:t>
            </a:r>
            <a:endParaRPr lang="da-DK" sz="1400" dirty="0">
              <a:solidFill>
                <a:srgbClr val="480062"/>
              </a:solidFill>
              <a:highlight>
                <a:srgbClr val="FFFF00"/>
              </a:highlight>
              <a:latin typeface="Montserrat" pitchFamily="2" charset="77"/>
            </a:endParaRPr>
          </a:p>
          <a:p>
            <a:pPr>
              <a:lnSpc>
                <a:spcPct val="130000"/>
              </a:lnSpc>
            </a:pPr>
            <a:endParaRPr lang="da-DK" sz="1400" dirty="0">
              <a:solidFill>
                <a:srgbClr val="480062"/>
              </a:solidFill>
              <a:latin typeface="Montserrat" pitchFamily="2" charset="77"/>
            </a:endParaRPr>
          </a:p>
        </p:txBody>
      </p:sp>
      <p:grpSp>
        <p:nvGrpSpPr>
          <p:cNvPr id="24" name="Gruppe 23">
            <a:extLst>
              <a:ext uri="{FF2B5EF4-FFF2-40B4-BE49-F238E27FC236}">
                <a16:creationId xmlns:a16="http://schemas.microsoft.com/office/drawing/2014/main" id="{A90DD18B-5961-6CD6-9D09-5E88E8E8A932}"/>
              </a:ext>
            </a:extLst>
          </p:cNvPr>
          <p:cNvGrpSpPr/>
          <p:nvPr/>
        </p:nvGrpSpPr>
        <p:grpSpPr>
          <a:xfrm>
            <a:off x="1734308" y="826936"/>
            <a:ext cx="602292" cy="858429"/>
            <a:chOff x="1057276" y="936618"/>
            <a:chExt cx="602292" cy="858429"/>
          </a:xfrm>
          <a:solidFill>
            <a:srgbClr val="FFA235"/>
          </a:solidFill>
        </p:grpSpPr>
        <p:sp>
          <p:nvSpPr>
            <p:cNvPr id="21" name="Forsinkelse 20">
              <a:extLst>
                <a:ext uri="{FF2B5EF4-FFF2-40B4-BE49-F238E27FC236}">
                  <a16:creationId xmlns:a16="http://schemas.microsoft.com/office/drawing/2014/main" id="{31F397CD-4CEE-FC69-14A2-E071ED0267A4}"/>
                </a:ext>
              </a:extLst>
            </p:cNvPr>
            <p:cNvSpPr/>
            <p:nvPr/>
          </p:nvSpPr>
          <p:spPr>
            <a:xfrm rot="16200000">
              <a:off x="1143814" y="1279294"/>
              <a:ext cx="429215" cy="602292"/>
            </a:xfrm>
            <a:prstGeom prst="flowChartDelay">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sp>
          <p:nvSpPr>
            <p:cNvPr id="22" name="Ellipse 21">
              <a:extLst>
                <a:ext uri="{FF2B5EF4-FFF2-40B4-BE49-F238E27FC236}">
                  <a16:creationId xmlns:a16="http://schemas.microsoft.com/office/drawing/2014/main" id="{BB974698-A516-9EDB-462D-03C1121F9835}"/>
                </a:ext>
              </a:extLst>
            </p:cNvPr>
            <p:cNvSpPr/>
            <p:nvPr/>
          </p:nvSpPr>
          <p:spPr>
            <a:xfrm>
              <a:off x="1143814" y="936618"/>
              <a:ext cx="429214" cy="42921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grpSp>
      <p:sp>
        <p:nvSpPr>
          <p:cNvPr id="27" name="Afrundet rektangel 26">
            <a:extLst>
              <a:ext uri="{FF2B5EF4-FFF2-40B4-BE49-F238E27FC236}">
                <a16:creationId xmlns:a16="http://schemas.microsoft.com/office/drawing/2014/main" id="{28238117-0178-1B7C-13AF-18820A1488A0}"/>
              </a:ext>
            </a:extLst>
          </p:cNvPr>
          <p:cNvSpPr/>
          <p:nvPr/>
        </p:nvSpPr>
        <p:spPr>
          <a:xfrm>
            <a:off x="522816" y="540706"/>
            <a:ext cx="2955169" cy="5776588"/>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Tekstfelt 27">
            <a:extLst>
              <a:ext uri="{FF2B5EF4-FFF2-40B4-BE49-F238E27FC236}">
                <a16:creationId xmlns:a16="http://schemas.microsoft.com/office/drawing/2014/main" id="{D5E424E7-1F99-280F-5965-CB5A3B6D5D48}"/>
              </a:ext>
            </a:extLst>
          </p:cNvPr>
          <p:cNvSpPr txBox="1"/>
          <p:nvPr/>
        </p:nvSpPr>
        <p:spPr>
          <a:xfrm>
            <a:off x="3922793" y="540706"/>
            <a:ext cx="3847480" cy="2069349"/>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IDAS INTERESSER </a:t>
            </a:r>
            <a:br>
              <a:rPr lang="da-DK" sz="1200" dirty="0">
                <a:solidFill>
                  <a:srgbClr val="480062"/>
                </a:solidFill>
                <a:latin typeface="Montserrat" pitchFamily="2" charset="77"/>
              </a:rPr>
            </a:br>
            <a:r>
              <a:rPr lang="da-DK" sz="1200" dirty="0">
                <a:solidFill>
                  <a:srgbClr val="480062"/>
                </a:solidFill>
                <a:latin typeface="Montserrat" pitchFamily="2" charset="77"/>
              </a:rPr>
              <a:t>Ida kan godt lide dyr, børn og dukker og går til badminton.</a:t>
            </a:r>
          </a:p>
          <a:p>
            <a:pPr>
              <a:lnSpc>
                <a:spcPct val="120000"/>
              </a:lnSpc>
            </a:pPr>
            <a:endParaRPr lang="da-DK" sz="1200" dirty="0">
              <a:solidFill>
                <a:srgbClr val="480062"/>
              </a:solidFill>
              <a:latin typeface="Montserrat" pitchFamily="2" charset="77"/>
            </a:endParaRPr>
          </a:p>
          <a:p>
            <a:pPr>
              <a:lnSpc>
                <a:spcPct val="120000"/>
              </a:lnSpc>
            </a:pPr>
            <a:r>
              <a:rPr lang="da-DK" sz="1200" b="1" dirty="0">
                <a:solidFill>
                  <a:srgbClr val="480062"/>
                </a:solidFill>
                <a:latin typeface="Montserrat SemiBold" pitchFamily="2" charset="77"/>
              </a:rPr>
              <a:t>IDAS ØNSKER SOM BESØGSVEN </a:t>
            </a:r>
          </a:p>
          <a:p>
            <a:pPr>
              <a:lnSpc>
                <a:spcPct val="120000"/>
              </a:lnSpc>
            </a:pPr>
            <a:r>
              <a:rPr lang="da-DK" sz="1200" dirty="0">
                <a:solidFill>
                  <a:srgbClr val="480062"/>
                </a:solidFill>
                <a:latin typeface="Montserrat" pitchFamily="2" charset="77"/>
              </a:rPr>
              <a:t>Hun vil gerne besøge og tale med ældre mennesker på et plejehjem i nærheden af, hvor hun bor en gang om ugen og gerne sammen med sin veninde. </a:t>
            </a:r>
          </a:p>
        </p:txBody>
      </p:sp>
      <p:sp>
        <p:nvSpPr>
          <p:cNvPr id="29" name="Tekstfelt 28">
            <a:extLst>
              <a:ext uri="{FF2B5EF4-FFF2-40B4-BE49-F238E27FC236}">
                <a16:creationId xmlns:a16="http://schemas.microsoft.com/office/drawing/2014/main" id="{4D77E680-780F-94D9-4C57-AB1B5404797E}"/>
              </a:ext>
            </a:extLst>
          </p:cNvPr>
          <p:cNvSpPr txBox="1"/>
          <p:nvPr/>
        </p:nvSpPr>
        <p:spPr>
          <a:xfrm>
            <a:off x="7881618" y="2101600"/>
            <a:ext cx="4097021" cy="1847750"/>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TRANSPORTERER IDA SIG RUNDT?</a:t>
            </a:r>
          </a:p>
          <a:p>
            <a:pPr>
              <a:lnSpc>
                <a:spcPct val="120000"/>
              </a:lnSpc>
            </a:pPr>
            <a:r>
              <a:rPr lang="da-DK" sz="1200" dirty="0">
                <a:solidFill>
                  <a:srgbClr val="480062"/>
                </a:solidFill>
                <a:latin typeface="Montserrat" pitchFamily="2" charset="77"/>
              </a:rPr>
              <a:t>Ida har behov for rutetræning fra sit bosted til plejehjemmet, så det øver hun med koordinatoren i løbet af prøveperioden.</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Hun er utryg ved at tage elevator, så det øver hun sig også i at kunne tage selv sammen med koordinatoren i prøveperioden. </a:t>
            </a:r>
          </a:p>
        </p:txBody>
      </p:sp>
      <p:sp>
        <p:nvSpPr>
          <p:cNvPr id="30" name="Tekstfelt 29">
            <a:extLst>
              <a:ext uri="{FF2B5EF4-FFF2-40B4-BE49-F238E27FC236}">
                <a16:creationId xmlns:a16="http://schemas.microsoft.com/office/drawing/2014/main" id="{9A60462A-98E7-D888-12B6-AEBFBD05A3B9}"/>
              </a:ext>
            </a:extLst>
          </p:cNvPr>
          <p:cNvSpPr txBox="1"/>
          <p:nvPr/>
        </p:nvSpPr>
        <p:spPr>
          <a:xfrm>
            <a:off x="7881617" y="4102271"/>
            <a:ext cx="4097023" cy="9613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HAR IDA DET MED DET SOCIALE?</a:t>
            </a:r>
          </a:p>
          <a:p>
            <a:pPr>
              <a:lnSpc>
                <a:spcPct val="120000"/>
              </a:lnSpc>
            </a:pPr>
            <a:r>
              <a:rPr lang="da-DK" sz="1200" dirty="0">
                <a:solidFill>
                  <a:srgbClr val="480062"/>
                </a:solidFill>
                <a:latin typeface="Montserrat" pitchFamily="2" charset="77"/>
              </a:rPr>
              <a:t>Ida har svært ved at lytte og forstå andres grænser. Hun har også svært ved at spørge om hjælp og har det bedst i kendte rammer og i mindre grupper.</a:t>
            </a:r>
          </a:p>
        </p:txBody>
      </p:sp>
      <p:sp>
        <p:nvSpPr>
          <p:cNvPr id="31" name="Tekstfelt 30">
            <a:extLst>
              <a:ext uri="{FF2B5EF4-FFF2-40B4-BE49-F238E27FC236}">
                <a16:creationId xmlns:a16="http://schemas.microsoft.com/office/drawing/2014/main" id="{52C5AEE5-6EC6-58AA-B5BB-CAA398371496}"/>
              </a:ext>
            </a:extLst>
          </p:cNvPr>
          <p:cNvSpPr txBox="1"/>
          <p:nvPr/>
        </p:nvSpPr>
        <p:spPr>
          <a:xfrm>
            <a:off x="7881617" y="5216545"/>
            <a:ext cx="4097022" cy="739754"/>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HAR IDA ANDRE UDFORDRINGER I HVERDAGEN? </a:t>
            </a:r>
          </a:p>
          <a:p>
            <a:pPr>
              <a:lnSpc>
                <a:spcPct val="120000"/>
              </a:lnSpc>
            </a:pPr>
            <a:r>
              <a:rPr lang="da-DK" sz="1200" dirty="0">
                <a:solidFill>
                  <a:srgbClr val="480062"/>
                </a:solidFill>
                <a:latin typeface="Montserrat" pitchFamily="2" charset="77"/>
              </a:rPr>
              <a:t>Personlig hygiejne som at huske og gå i bad og skifte tøj. </a:t>
            </a:r>
          </a:p>
        </p:txBody>
      </p:sp>
      <p:sp>
        <p:nvSpPr>
          <p:cNvPr id="32" name="Tekstfelt 31">
            <a:extLst>
              <a:ext uri="{FF2B5EF4-FFF2-40B4-BE49-F238E27FC236}">
                <a16:creationId xmlns:a16="http://schemas.microsoft.com/office/drawing/2014/main" id="{304F8910-B413-54F3-5596-E6BB0558D106}"/>
              </a:ext>
            </a:extLst>
          </p:cNvPr>
          <p:cNvSpPr txBox="1"/>
          <p:nvPr/>
        </p:nvSpPr>
        <p:spPr>
          <a:xfrm>
            <a:off x="3922793" y="2738152"/>
            <a:ext cx="3847480" cy="3177345"/>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KOM IDA I GANG SOM BESØGSVEN?</a:t>
            </a:r>
          </a:p>
          <a:p>
            <a:pPr>
              <a:lnSpc>
                <a:spcPct val="120000"/>
              </a:lnSpc>
            </a:pPr>
            <a:r>
              <a:rPr lang="da-DK" sz="1200" dirty="0">
                <a:solidFill>
                  <a:srgbClr val="480062"/>
                </a:solidFill>
                <a:latin typeface="Montserrat" pitchFamily="2" charset="77"/>
              </a:rPr>
              <a:t>Ida er allerede frivillig til events, men kunne godt tænke sig at blive frivillig på et plejehjem. Hun bliver inviteret til en indledende samtale af koordinatoren fra </a:t>
            </a:r>
            <a:r>
              <a:rPr lang="da-DK" sz="1200" dirty="0" err="1">
                <a:solidFill>
                  <a:srgbClr val="480062"/>
                </a:solidFill>
                <a:latin typeface="Montserrat" pitchFamily="2" charset="77"/>
              </a:rPr>
              <a:t>VENskaberne</a:t>
            </a:r>
            <a:r>
              <a:rPr lang="da-DK" sz="1200" dirty="0">
                <a:solidFill>
                  <a:srgbClr val="480062"/>
                </a:solidFill>
                <a:latin typeface="Montserrat" pitchFamily="2" charset="77"/>
              </a:rPr>
              <a:t>.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Efter samtalen aftaler koordinatoren et møde med et lokalt plejehjem.</a:t>
            </a:r>
          </a:p>
          <a:p>
            <a:pPr>
              <a:lnSpc>
                <a:spcPct val="120000"/>
              </a:lnSpc>
            </a:pPr>
            <a:r>
              <a:rPr lang="da-DK" sz="1200" dirty="0">
                <a:solidFill>
                  <a:srgbClr val="480062"/>
                </a:solidFill>
                <a:latin typeface="Montserrat" pitchFamily="2" charset="77"/>
              </a:rPr>
              <a:t>  </a:t>
            </a:r>
          </a:p>
          <a:p>
            <a:pPr>
              <a:lnSpc>
                <a:spcPct val="120000"/>
              </a:lnSpc>
            </a:pPr>
            <a:r>
              <a:rPr lang="da-DK" sz="1200" dirty="0">
                <a:solidFill>
                  <a:srgbClr val="480062"/>
                </a:solidFill>
                <a:latin typeface="Montserrat" pitchFamily="2" charset="77"/>
              </a:rPr>
              <a:t>Ida og den frivilligansvarlige på plejehjemmet mødes og er hurtigt enige om, at de er et match. De aftaler startdato for en prøveperiode på 4 gange, hvor koordinatoren er med.</a:t>
            </a:r>
          </a:p>
        </p:txBody>
      </p:sp>
      <p:sp>
        <p:nvSpPr>
          <p:cNvPr id="33" name="Tekstfelt 32">
            <a:extLst>
              <a:ext uri="{FF2B5EF4-FFF2-40B4-BE49-F238E27FC236}">
                <a16:creationId xmlns:a16="http://schemas.microsoft.com/office/drawing/2014/main" id="{54F57FC2-0404-D4A7-29FE-6B6B72F86793}"/>
              </a:ext>
            </a:extLst>
          </p:cNvPr>
          <p:cNvSpPr txBox="1"/>
          <p:nvPr/>
        </p:nvSpPr>
        <p:spPr>
          <a:xfrm>
            <a:off x="7886700" y="540706"/>
            <a:ext cx="3847480" cy="1404552"/>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HVILKEN FRIVILLIGOPGAVE HAR IDA?</a:t>
            </a:r>
          </a:p>
          <a:p>
            <a:pPr>
              <a:lnSpc>
                <a:spcPct val="120000"/>
              </a:lnSpc>
            </a:pPr>
            <a:r>
              <a:rPr lang="da-DK" sz="1200" dirty="0">
                <a:solidFill>
                  <a:srgbClr val="480062"/>
                </a:solidFill>
                <a:latin typeface="Montserrat" pitchFamily="2" charset="77"/>
              </a:rPr>
              <a:t>Én til én-ven i de ældres egen bolig en formiddag om ugen.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Aktivitetsven i aktivitetscenteret en anden formiddag om ugen.</a:t>
            </a:r>
          </a:p>
        </p:txBody>
      </p:sp>
    </p:spTree>
    <p:extLst>
      <p:ext uri="{BB962C8B-B14F-4D97-AF65-F5344CB8AC3E}">
        <p14:creationId xmlns:p14="http://schemas.microsoft.com/office/powerpoint/2010/main" val="971758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0374BA-180C-3BB1-DE84-69AFF14D95E9}"/>
              </a:ext>
            </a:extLst>
          </p:cNvPr>
          <p:cNvSpPr>
            <a:spLocks noGrp="1"/>
          </p:cNvSpPr>
          <p:nvPr>
            <p:ph type="title"/>
          </p:nvPr>
        </p:nvSpPr>
        <p:spPr>
          <a:xfrm>
            <a:off x="838200" y="365125"/>
            <a:ext cx="10515600" cy="630555"/>
          </a:xfrm>
        </p:spPr>
        <p:txBody>
          <a:bodyPr>
            <a:noAutofit/>
          </a:bodyPr>
          <a:lstStyle/>
          <a:p>
            <a:pPr algn="ctr"/>
            <a:r>
              <a:rPr lang="da-DK" sz="2800" dirty="0">
                <a:solidFill>
                  <a:srgbClr val="480062"/>
                </a:solidFill>
                <a:latin typeface="Montserrat Alternates Medium" panose="02000505000000020004" pitchFamily="2" charset="77"/>
              </a:rPr>
              <a:t>Sådan ser Idas dag som frivillig ud</a:t>
            </a:r>
          </a:p>
        </p:txBody>
      </p:sp>
      <p:sp>
        <p:nvSpPr>
          <p:cNvPr id="3" name="Pladsholder til indhold 2">
            <a:extLst>
              <a:ext uri="{FF2B5EF4-FFF2-40B4-BE49-F238E27FC236}">
                <a16:creationId xmlns:a16="http://schemas.microsoft.com/office/drawing/2014/main" id="{483AB2DE-1AA7-1452-0588-82FD34EE3F65}"/>
              </a:ext>
            </a:extLst>
          </p:cNvPr>
          <p:cNvSpPr>
            <a:spLocks noGrp="1"/>
          </p:cNvSpPr>
          <p:nvPr>
            <p:ph sz="half" idx="1"/>
          </p:nvPr>
        </p:nvSpPr>
        <p:spPr>
          <a:xfrm>
            <a:off x="8378370" y="1507581"/>
            <a:ext cx="3126016" cy="4697276"/>
          </a:xfrm>
          <a:ln w="19050">
            <a:noFill/>
          </a:ln>
        </p:spPr>
        <p:txBody>
          <a:bodyPr>
            <a:normAutofit fontScale="92500" lnSpcReduction="10000"/>
          </a:bodyPr>
          <a:lstStyle/>
          <a:p>
            <a:pPr marL="0" indent="0">
              <a:lnSpc>
                <a:spcPct val="130000"/>
              </a:lnSpc>
              <a:buNone/>
            </a:pPr>
            <a:r>
              <a:rPr lang="da-DK" sz="1500" b="1" dirty="0">
                <a:solidFill>
                  <a:srgbClr val="480062"/>
                </a:solidFill>
                <a:latin typeface="Montserrat SemiBold" pitchFamily="2" charset="77"/>
              </a:rPr>
              <a:t>Tak for i dag </a:t>
            </a:r>
          </a:p>
          <a:p>
            <a:pPr marL="0" indent="0">
              <a:lnSpc>
                <a:spcPct val="130000"/>
              </a:lnSpc>
              <a:buNone/>
            </a:pPr>
            <a:r>
              <a:rPr lang="da-DK" sz="1400" dirty="0">
                <a:solidFill>
                  <a:srgbClr val="480062"/>
                </a:solidFill>
                <a:latin typeface="Montserrat" pitchFamily="2" charset="77"/>
              </a:rPr>
              <a:t>Efter en time siger Ida farvel. De første par gange var koordinator med som fluen på væggen, men rykker gradvist ud af boligen og henter Ida, når der er gået en time, da Ida har svært ved både at være social og holde øje med tiden.</a:t>
            </a:r>
          </a:p>
          <a:p>
            <a:pPr marL="0" indent="0">
              <a:lnSpc>
                <a:spcPct val="130000"/>
              </a:lnSpc>
              <a:buNone/>
            </a:pPr>
            <a:r>
              <a:rPr lang="da-DK" sz="1400" dirty="0">
                <a:solidFill>
                  <a:srgbClr val="480062"/>
                </a:solidFill>
                <a:latin typeface="Montserrat" pitchFamily="2" charset="77"/>
              </a:rPr>
              <a:t>Efter endt besøg tager Ida elevatoren sammen med aktivitetsmedarbejderen, henter sin jakke, siger tak for i dag og går hjem.</a:t>
            </a:r>
          </a:p>
          <a:p>
            <a:pPr marL="0" indent="0">
              <a:lnSpc>
                <a:spcPct val="130000"/>
              </a:lnSpc>
              <a:buNone/>
            </a:pPr>
            <a:r>
              <a:rPr lang="da-DK" sz="1400" dirty="0">
                <a:solidFill>
                  <a:srgbClr val="480062"/>
                </a:solidFill>
                <a:latin typeface="Montserrat" pitchFamily="2" charset="77"/>
              </a:rPr>
              <a:t>Ida er nu selvstændig frivillig og ringer efter hvert besøg til koordinator for at fortælle om sin dag.</a:t>
            </a:r>
            <a:endParaRPr lang="da-DK" sz="1400" dirty="0">
              <a:solidFill>
                <a:srgbClr val="480062"/>
              </a:solidFill>
              <a:highlight>
                <a:srgbClr val="FFFF00"/>
              </a:highlight>
              <a:latin typeface="Montserrat" pitchFamily="2" charset="77"/>
            </a:endParaRPr>
          </a:p>
        </p:txBody>
      </p:sp>
      <p:sp>
        <p:nvSpPr>
          <p:cNvPr id="4" name="Pladsholder til indhold 3">
            <a:extLst>
              <a:ext uri="{FF2B5EF4-FFF2-40B4-BE49-F238E27FC236}">
                <a16:creationId xmlns:a16="http://schemas.microsoft.com/office/drawing/2014/main" id="{53EC695D-C53D-FA6E-F186-1D065F95AAFB}"/>
              </a:ext>
            </a:extLst>
          </p:cNvPr>
          <p:cNvSpPr>
            <a:spLocks noGrp="1"/>
          </p:cNvSpPr>
          <p:nvPr>
            <p:ph sz="half" idx="2"/>
          </p:nvPr>
        </p:nvSpPr>
        <p:spPr>
          <a:xfrm>
            <a:off x="4601208" y="1507581"/>
            <a:ext cx="2978694" cy="4985294"/>
          </a:xfrm>
          <a:ln w="19050">
            <a:noFill/>
          </a:ln>
        </p:spPr>
        <p:txBody>
          <a:bodyPr>
            <a:normAutofit fontScale="92500" lnSpcReduction="10000"/>
          </a:bodyPr>
          <a:lstStyle/>
          <a:p>
            <a:pPr marL="0" indent="0">
              <a:lnSpc>
                <a:spcPct val="140000"/>
              </a:lnSpc>
              <a:buNone/>
            </a:pPr>
            <a:r>
              <a:rPr lang="da-DK" sz="1500" b="1" dirty="0">
                <a:solidFill>
                  <a:srgbClr val="480062"/>
                </a:solidFill>
                <a:latin typeface="Montserrat SemiBold" pitchFamily="2" charset="77"/>
              </a:rPr>
              <a:t>Opgave og rolle</a:t>
            </a:r>
          </a:p>
          <a:p>
            <a:pPr marL="0" indent="0">
              <a:lnSpc>
                <a:spcPct val="130000"/>
              </a:lnSpc>
              <a:buNone/>
            </a:pPr>
            <a:r>
              <a:rPr lang="da-DK" sz="1400" dirty="0">
                <a:solidFill>
                  <a:srgbClr val="480062"/>
                </a:solidFill>
                <a:latin typeface="Montserrat" pitchFamily="2" charset="77"/>
              </a:rPr>
              <a:t>Ida besøger de ældre en time, en fast dag om ugen.</a:t>
            </a:r>
          </a:p>
          <a:p>
            <a:pPr marL="0" indent="0">
              <a:lnSpc>
                <a:spcPct val="130000"/>
              </a:lnSpc>
              <a:buNone/>
            </a:pPr>
            <a:r>
              <a:rPr lang="da-DK" sz="1400" dirty="0">
                <a:solidFill>
                  <a:srgbClr val="480062"/>
                </a:solidFill>
                <a:latin typeface="Montserrat" pitchFamily="2" charset="77"/>
              </a:rPr>
              <a:t>Ida besøger de ældre, som personalet vurderer er meget alene og har svært ved at bevæge sig ud af egen bolig.</a:t>
            </a:r>
          </a:p>
          <a:p>
            <a:pPr marL="0" indent="0">
              <a:lnSpc>
                <a:spcPct val="130000"/>
              </a:lnSpc>
              <a:buNone/>
            </a:pPr>
            <a:r>
              <a:rPr lang="da-DK" sz="1400" dirty="0">
                <a:solidFill>
                  <a:srgbClr val="480062"/>
                </a:solidFill>
                <a:latin typeface="Montserrat" pitchFamily="2" charset="77"/>
              </a:rPr>
              <a:t>Her hyggesnakker de og får sig en kop kaffe og et stykke chokolade.</a:t>
            </a:r>
          </a:p>
          <a:p>
            <a:pPr marL="0" indent="0">
              <a:lnSpc>
                <a:spcPct val="130000"/>
              </a:lnSpc>
              <a:buNone/>
            </a:pPr>
            <a:r>
              <a:rPr lang="da-DK" sz="1400" dirty="0">
                <a:solidFill>
                  <a:srgbClr val="480062"/>
                </a:solidFill>
                <a:latin typeface="Montserrat" pitchFamily="2" charset="77"/>
              </a:rPr>
              <a:t>Når Ida er frivillig på aktivitetscentret, bliver der danset og hygge snakket med de ældre, der kommer i aktivitetscentret.</a:t>
            </a:r>
          </a:p>
        </p:txBody>
      </p:sp>
      <p:sp>
        <p:nvSpPr>
          <p:cNvPr id="7" name="Pladsholder til indhold 2">
            <a:extLst>
              <a:ext uri="{FF2B5EF4-FFF2-40B4-BE49-F238E27FC236}">
                <a16:creationId xmlns:a16="http://schemas.microsoft.com/office/drawing/2014/main" id="{1838D24B-FFDB-38F9-3969-9D6EE61EE6F8}"/>
              </a:ext>
            </a:extLst>
          </p:cNvPr>
          <p:cNvSpPr txBox="1">
            <a:spLocks/>
          </p:cNvSpPr>
          <p:nvPr/>
        </p:nvSpPr>
        <p:spPr>
          <a:xfrm>
            <a:off x="690878" y="1507581"/>
            <a:ext cx="3115126" cy="4539343"/>
          </a:xfrm>
          <a:prstGeom prst="rect">
            <a:avLst/>
          </a:prstGeom>
          <a:ln w="19050">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da-DK" sz="1400" b="1" dirty="0">
                <a:solidFill>
                  <a:srgbClr val="480062"/>
                </a:solidFill>
                <a:latin typeface="Montserrat SemiBold" pitchFamily="2" charset="77"/>
              </a:rPr>
              <a:t>Finde vej og ankomst</a:t>
            </a:r>
          </a:p>
          <a:p>
            <a:pPr marL="0" indent="0">
              <a:lnSpc>
                <a:spcPct val="120000"/>
              </a:lnSpc>
              <a:buFont typeface="Arial" panose="020B0604020202020204" pitchFamily="34" charset="0"/>
              <a:buNone/>
            </a:pPr>
            <a:r>
              <a:rPr lang="da-DK" sz="1300" dirty="0">
                <a:solidFill>
                  <a:srgbClr val="480062"/>
                </a:solidFill>
                <a:latin typeface="Montserrat" pitchFamily="2" charset="77"/>
              </a:rPr>
              <a:t>De første par gange mødtes Ida og koordinator på Idas bosted og fulgtes hen til plejehjemmet. Efter et par gange kunne Ida selv finde hen til plejehjemmet.</a:t>
            </a:r>
          </a:p>
          <a:p>
            <a:pPr marL="0" indent="0">
              <a:lnSpc>
                <a:spcPct val="120000"/>
              </a:lnSpc>
              <a:buFont typeface="Arial" panose="020B0604020202020204" pitchFamily="34" charset="0"/>
              <a:buNone/>
            </a:pPr>
            <a:r>
              <a:rPr lang="da-DK" sz="1300" dirty="0">
                <a:solidFill>
                  <a:srgbClr val="480062"/>
                </a:solidFill>
                <a:latin typeface="Montserrat" pitchFamily="2" charset="77"/>
              </a:rPr>
              <a:t>Når Ida ankommer, går hun ind og hilser på sekretæren i huset og fortæller, at hun er kommet og hænger sin jakke på en ledig knage.</a:t>
            </a:r>
          </a:p>
          <a:p>
            <a:pPr marL="0" indent="0">
              <a:lnSpc>
                <a:spcPct val="120000"/>
              </a:lnSpc>
              <a:buFont typeface="Arial" panose="020B0604020202020204" pitchFamily="34" charset="0"/>
              <a:buNone/>
            </a:pPr>
            <a:r>
              <a:rPr lang="da-DK" sz="1300" dirty="0">
                <a:solidFill>
                  <a:srgbClr val="480062"/>
                </a:solidFill>
                <a:latin typeface="Montserrat" pitchFamily="2" charset="77"/>
              </a:rPr>
              <a:t>Aktivitetsmedarbejderen på plejehjemmet henter Ida, følger Ida og koordinator op til den ældres bolig og fortæller den ældre, at nu er Ida kommet på besøg. </a:t>
            </a:r>
          </a:p>
        </p:txBody>
      </p:sp>
      <p:sp>
        <p:nvSpPr>
          <p:cNvPr id="5" name="Afrundet rektangel 4">
            <a:extLst>
              <a:ext uri="{FF2B5EF4-FFF2-40B4-BE49-F238E27FC236}">
                <a16:creationId xmlns:a16="http://schemas.microsoft.com/office/drawing/2014/main" id="{B714CF7B-EF90-4FCD-8897-A3AAA8AA8BFF}"/>
              </a:ext>
            </a:extLst>
          </p:cNvPr>
          <p:cNvSpPr/>
          <p:nvPr/>
        </p:nvSpPr>
        <p:spPr>
          <a:xfrm>
            <a:off x="466268"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Afrundet rektangel 7">
            <a:extLst>
              <a:ext uri="{FF2B5EF4-FFF2-40B4-BE49-F238E27FC236}">
                <a16:creationId xmlns:a16="http://schemas.microsoft.com/office/drawing/2014/main" id="{F1A8EFCA-C297-7B3A-1CD8-D8AF6838C998}"/>
              </a:ext>
            </a:extLst>
          </p:cNvPr>
          <p:cNvSpPr/>
          <p:nvPr/>
        </p:nvSpPr>
        <p:spPr>
          <a:xfrm>
            <a:off x="4317091"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Afrundet rektangel 8">
            <a:extLst>
              <a:ext uri="{FF2B5EF4-FFF2-40B4-BE49-F238E27FC236}">
                <a16:creationId xmlns:a16="http://schemas.microsoft.com/office/drawing/2014/main" id="{B0FEF209-2C05-0C2A-A2C4-905D6BDAD230}"/>
              </a:ext>
            </a:extLst>
          </p:cNvPr>
          <p:cNvSpPr/>
          <p:nvPr/>
        </p:nvSpPr>
        <p:spPr>
          <a:xfrm>
            <a:off x="8167914"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91731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2" y="1356276"/>
            <a:ext cx="10907420" cy="4060407"/>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dirty="0">
                <a:solidFill>
                  <a:srgbClr val="480062"/>
                </a:solidFill>
                <a:latin typeface="Montserrat Medium" pitchFamily="2" charset="77"/>
                <a:ea typeface="Montserrat Light"/>
                <a:cs typeface="Montserrat Light"/>
                <a:sym typeface="Montserrat Light"/>
              </a:rPr>
              <a:t>De frivillige besøgsvenner fortæller:</a:t>
            </a:r>
          </a:p>
          <a:p>
            <a:pPr marL="0" marR="0" lvl="0" indent="0" algn="l" rtl="0">
              <a:lnSpc>
                <a:spcPct val="130000"/>
              </a:lnSpc>
              <a:spcBef>
                <a:spcPts val="0"/>
              </a:spcBef>
              <a:spcAft>
                <a:spcPts val="0"/>
              </a:spcAft>
              <a:buNone/>
            </a:pPr>
            <a:endParaRPr lang="da-DK"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None/>
            </a:pPr>
            <a:r>
              <a:rPr lang="da-DK" sz="1600" b="1" dirty="0">
                <a:solidFill>
                  <a:srgbClr val="480062"/>
                </a:solidFill>
                <a:latin typeface="Montserrat SemiBold" pitchFamily="2" charset="77"/>
                <a:ea typeface="Montserrat Light"/>
                <a:cs typeface="Montserrat Light"/>
                <a:sym typeface="Montserrat Light"/>
              </a:rPr>
              <a:t>Jeg har lært flere at kende</a:t>
            </a:r>
          </a:p>
          <a:p>
            <a:pPr marL="0" indent="0">
              <a:lnSpc>
                <a:spcPct val="130000"/>
              </a:lnSpc>
              <a:buNone/>
            </a:pPr>
            <a:r>
              <a:rPr lang="da-DK" sz="1600" dirty="0">
                <a:solidFill>
                  <a:srgbClr val="480062"/>
                </a:solidFill>
                <a:latin typeface="Montserrat" pitchFamily="2" charset="77"/>
                <a:ea typeface="Montserrat Light"/>
                <a:cs typeface="Montserrat Light"/>
                <a:sym typeface="Montserrat Light"/>
              </a:rPr>
              <a:t>Jeg oplever, at jeg har lært de ældre på plejehjemmet at kende. De spørger meget ofte personalet, hvornår de frivillige kommer, og det er jeg jo superstolt over.</a:t>
            </a:r>
          </a:p>
          <a:p>
            <a:pPr marL="0" indent="0">
              <a:lnSpc>
                <a:spcPct val="130000"/>
              </a:lnSpc>
              <a:buNone/>
            </a:pPr>
            <a:endParaRPr lang="da-DK" sz="1600" dirty="0">
              <a:solidFill>
                <a:srgbClr val="480062"/>
              </a:solidFill>
              <a:latin typeface="Montserrat" pitchFamily="2" charset="77"/>
              <a:ea typeface="Montserrat"/>
              <a:cs typeface="Montserrat"/>
              <a:sym typeface="Montserrat"/>
            </a:endParaRPr>
          </a:p>
          <a:p>
            <a:pPr marL="0" indent="0">
              <a:lnSpc>
                <a:spcPct val="130000"/>
              </a:lnSpc>
              <a:buNone/>
            </a:pPr>
            <a:r>
              <a:rPr lang="da-DK" sz="1600" b="1" dirty="0">
                <a:solidFill>
                  <a:srgbClr val="480062"/>
                </a:solidFill>
                <a:latin typeface="Montserrat SemiBold" pitchFamily="2" charset="77"/>
                <a:ea typeface="Montserrat Medium"/>
                <a:cs typeface="Montserrat Medium"/>
                <a:sym typeface="Montserrat Medium"/>
              </a:rPr>
              <a:t>Jeg er blevet mere glad og aktiv i min hverdag efter, at jeg er blevet frivillig</a:t>
            </a: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Jeg nyder at komme ud af huset og have en grund til det.</a:t>
            </a:r>
          </a:p>
          <a:p>
            <a:pPr marL="0" marR="0" lvl="0" indent="0" algn="l" rtl="0">
              <a:lnSpc>
                <a:spcPct val="130000"/>
              </a:lnSpc>
              <a:spcBef>
                <a:spcPts val="0"/>
              </a:spcBef>
              <a:spcAft>
                <a:spcPts val="0"/>
              </a:spcAft>
              <a:buNone/>
            </a:pPr>
            <a:endParaRPr lang="da-DK" sz="1600" dirty="0">
              <a:solidFill>
                <a:srgbClr val="480062"/>
              </a:solidFill>
              <a:latin typeface="Montserrat" pitchFamily="2" charset="77"/>
              <a:sym typeface="Montserrat Light"/>
            </a:endParaRPr>
          </a:p>
          <a:p>
            <a:pPr marL="0" marR="0" lvl="0" indent="0" algn="l" rtl="0">
              <a:lnSpc>
                <a:spcPct val="130000"/>
              </a:lnSpc>
              <a:spcBef>
                <a:spcPts val="0"/>
              </a:spcBef>
              <a:spcAft>
                <a:spcPts val="0"/>
              </a:spcAft>
              <a:buNone/>
            </a:pPr>
            <a:r>
              <a:rPr lang="da-DK" sz="1600" b="1" dirty="0">
                <a:solidFill>
                  <a:srgbClr val="480062"/>
                </a:solidFill>
                <a:latin typeface="Montserrat SemiBold" pitchFamily="2" charset="77"/>
                <a:ea typeface="Montserrat Medium"/>
                <a:cs typeface="Montserrat Medium"/>
                <a:sym typeface="Montserrat Medium"/>
              </a:rPr>
              <a:t>Når jeg er frivillig, så føler jeg, at jeg gør en forskel</a:t>
            </a: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Vi kan godt mærke, at vi gøre en forskel, når vi følger de ældre over til fællessang. Vi har også fået at vide, at det var godt vi kom, fordi personalet var underbemandet.</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Værd at vide – hvad får du ud af det</a:t>
            </a:r>
            <a:endParaRPr lang="da-DK" sz="2600" dirty="0">
              <a:solidFill>
                <a:srgbClr val="480062"/>
              </a:solidFill>
              <a:latin typeface="Montserrat Alternates Medium" panose="02000505000000020004" pitchFamily="2" charset="77"/>
            </a:endParaRPr>
          </a:p>
        </p:txBody>
      </p:sp>
    </p:spTree>
    <p:extLst>
      <p:ext uri="{BB962C8B-B14F-4D97-AF65-F5344CB8AC3E}">
        <p14:creationId xmlns:p14="http://schemas.microsoft.com/office/powerpoint/2010/main" val="1713125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2" y="1356276"/>
            <a:ext cx="11076490" cy="3664016"/>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dirty="0">
                <a:solidFill>
                  <a:srgbClr val="480062"/>
                </a:solidFill>
                <a:latin typeface="Montserrat Medium" pitchFamily="2" charset="77"/>
                <a:ea typeface="Montserrat Light"/>
                <a:cs typeface="Montserrat Light"/>
                <a:sym typeface="Montserrat Light"/>
              </a:rPr>
              <a:t>De frivillige besøgsvenner fortæller:</a:t>
            </a:r>
          </a:p>
          <a:p>
            <a:pPr marL="0" marR="0" lvl="0" indent="0" algn="l" rtl="0">
              <a:lnSpc>
                <a:spcPct val="130000"/>
              </a:lnSpc>
              <a:spcBef>
                <a:spcPts val="0"/>
              </a:spcBef>
              <a:spcAft>
                <a:spcPts val="0"/>
              </a:spcAft>
              <a:buNone/>
            </a:pPr>
            <a:endParaRPr lang="da-DK" dirty="0">
              <a:solidFill>
                <a:srgbClr val="480062"/>
              </a:solidFill>
              <a:latin typeface="Montserrat" pitchFamily="2" charset="77"/>
              <a:ea typeface="Montserrat"/>
              <a:cs typeface="Montserrat"/>
              <a:sym typeface="Montserrat"/>
            </a:endParaRPr>
          </a:p>
          <a:p>
            <a:pPr marL="0" indent="0">
              <a:lnSpc>
                <a:spcPct val="130000"/>
              </a:lnSpc>
              <a:buNone/>
            </a:pPr>
            <a:r>
              <a:rPr lang="da-DK" sz="1600" b="1" dirty="0">
                <a:solidFill>
                  <a:srgbClr val="480062"/>
                </a:solidFill>
                <a:latin typeface="Montserrat SemiBold" pitchFamily="2" charset="77"/>
                <a:ea typeface="Montserrat Medium"/>
                <a:cs typeface="Montserrat Medium"/>
                <a:sym typeface="Montserrat Medium"/>
              </a:rPr>
              <a:t>Jeg er blevet en del af et fællesskab, siden jeg er blevet frivillig</a:t>
            </a:r>
          </a:p>
          <a:p>
            <a:pPr marL="0" indent="0">
              <a:lnSpc>
                <a:spcPct val="130000"/>
              </a:lnSpc>
              <a:buNone/>
            </a:pPr>
            <a:r>
              <a:rPr lang="da-DK" sz="1600" dirty="0">
                <a:solidFill>
                  <a:srgbClr val="480062"/>
                </a:solidFill>
                <a:latin typeface="Montserrat" pitchFamily="2" charset="77"/>
                <a:ea typeface="Montserrat Light"/>
                <a:cs typeface="Montserrat Light"/>
                <a:sym typeface="Montserrat Light"/>
              </a:rPr>
              <a:t>Der hvor vi er frivillige, kom frivilligkoordinatoren en dag og sagde, at vi godt må bruge deres personalegarderobe til at hænge vores ting, når vi er der. Og hvis vi har ondt i ryggen, må vi godt bruge deres massagestol. Så føler man, at man er blevet en del af personalets fællesskab. </a:t>
            </a:r>
          </a:p>
          <a:p>
            <a:pPr marL="0" indent="0">
              <a:lnSpc>
                <a:spcPct val="130000"/>
              </a:lnSpc>
              <a:buNone/>
            </a:pPr>
            <a:endParaRPr lang="da-DK" sz="1600" dirty="0">
              <a:solidFill>
                <a:srgbClr val="480062"/>
              </a:solidFill>
              <a:latin typeface="Montserrat" pitchFamily="2" charset="77"/>
              <a:ea typeface="Montserrat Light"/>
              <a:cs typeface="Montserrat Light"/>
              <a:sym typeface="Montserrat Light"/>
            </a:endParaRPr>
          </a:p>
          <a:p>
            <a:pPr marL="0" indent="0" fontAlgn="base">
              <a:lnSpc>
                <a:spcPct val="130000"/>
              </a:lnSpc>
              <a:buNone/>
            </a:pPr>
            <a:r>
              <a:rPr lang="da-DK" sz="1600" b="1" dirty="0">
                <a:solidFill>
                  <a:srgbClr val="480062"/>
                </a:solidFill>
                <a:latin typeface="Montserrat SemiBold" pitchFamily="2" charset="77"/>
                <a:ea typeface="Montserrat Medium"/>
                <a:cs typeface="Montserrat Medium"/>
                <a:sym typeface="Montserrat Medium"/>
              </a:rPr>
              <a:t>Oplever du som frivillig besøgsven, at du tror mere på dig selv?</a:t>
            </a:r>
            <a:r>
              <a:rPr lang="da-DK" sz="1600" b="1" dirty="0">
                <a:solidFill>
                  <a:srgbClr val="480062"/>
                </a:solidFill>
                <a:latin typeface="Montserrat SemiBold" pitchFamily="2" charset="77"/>
              </a:rPr>
              <a:t> </a:t>
            </a:r>
          </a:p>
          <a:p>
            <a:pPr marL="0" indent="0" fontAlgn="base">
              <a:lnSpc>
                <a:spcPct val="130000"/>
              </a:lnSpc>
              <a:buNone/>
            </a:pPr>
            <a:r>
              <a:rPr lang="da-DK" sz="1600" dirty="0">
                <a:solidFill>
                  <a:srgbClr val="480062"/>
                </a:solidFill>
                <a:latin typeface="Montserrat" pitchFamily="2" charset="77"/>
                <a:ea typeface="Montserrat Light"/>
                <a:cs typeface="Montserrat Light"/>
                <a:sym typeface="Montserrat Light"/>
              </a:rPr>
              <a:t>Jeg synes, at det at være frivillig besøgsven har gjort, at jeg tror mere på mig selv – jeg er i hvert fald blevet mere social. Min sociale udvikling har rykket sig. Prøv det – tag det i stiv arm og se, hvad der sker. Det første skridt er altid det hårdeste.</a:t>
            </a:r>
            <a:r>
              <a:rPr lang="da-DK" sz="1600" dirty="0">
                <a:solidFill>
                  <a:srgbClr val="480062"/>
                </a:solidFill>
                <a:latin typeface="Montserrat" pitchFamily="2" charset="77"/>
              </a:rPr>
              <a:t> </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Værd at vide – hvad får du ud af det</a:t>
            </a:r>
            <a:endParaRPr lang="da-DK" sz="2600" dirty="0">
              <a:solidFill>
                <a:srgbClr val="480062"/>
              </a:solidFill>
              <a:latin typeface="Montserrat Alternates Medium" panose="02000505000000020004" pitchFamily="2" charset="77"/>
            </a:endParaRPr>
          </a:p>
        </p:txBody>
      </p:sp>
    </p:spTree>
    <p:extLst>
      <p:ext uri="{BB962C8B-B14F-4D97-AF65-F5344CB8AC3E}">
        <p14:creationId xmlns:p14="http://schemas.microsoft.com/office/powerpoint/2010/main" val="3320312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descr="Et billede, der indeholder tøj, person, rullestol, menneske&#10;&#10;Automatisk genereret beskrivelse">
            <a:extLst>
              <a:ext uri="{FF2B5EF4-FFF2-40B4-BE49-F238E27FC236}">
                <a16:creationId xmlns:a16="http://schemas.microsoft.com/office/drawing/2014/main" id="{77AA8A1F-B5F4-0F2D-368B-DCA97E1870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680" y="3215321"/>
            <a:ext cx="2505870" cy="2505870"/>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1712264"/>
          </a:xfrm>
          <a:prstGeom prst="rect">
            <a:avLst/>
          </a:prstGeom>
          <a:noFill/>
        </p:spPr>
        <p:txBody>
          <a:bodyPr wrap="square" rtlCol="0">
            <a:spAutoFit/>
          </a:bodyPr>
          <a:lstStyle/>
          <a:p>
            <a:pPr marL="0" lvl="0" indent="0">
              <a:lnSpc>
                <a:spcPct val="130000"/>
              </a:lnSpc>
              <a:spcAft>
                <a:spcPts val="800"/>
              </a:spcAft>
              <a:buNone/>
              <a:tabLst>
                <a:tab pos="457200" algn="l"/>
              </a:tabLst>
            </a:pPr>
            <a:r>
              <a:rPr lang="da-DK" sz="1600" b="1" dirty="0">
                <a:solidFill>
                  <a:srgbClr val="480062"/>
                </a:solidFill>
                <a:latin typeface="Montserrat SemiBold" pitchFamily="2" charset="77"/>
                <a:ea typeface="Calibri" panose="020F0502020204030204" pitchFamily="34" charset="0"/>
                <a:cs typeface="Arial" panose="020B0604020202020204" pitchFamily="34" charset="0"/>
              </a:rPr>
              <a:t>Bliv en del af et lokalt fællesskab</a:t>
            </a:r>
          </a:p>
          <a:p>
            <a:pPr marL="0" lvl="0" indent="0">
              <a:lnSpc>
                <a:spcPct val="130000"/>
              </a:lnSpc>
              <a:spcAft>
                <a:spcPts val="800"/>
              </a:spcAft>
              <a:buNone/>
              <a:tabLst>
                <a:tab pos="457200" algn="l"/>
              </a:tabLst>
            </a:pPr>
            <a:r>
              <a:rPr lang="da-DK" sz="1400" dirty="0">
                <a:solidFill>
                  <a:srgbClr val="480062"/>
                </a:solidFill>
                <a:latin typeface="Montserrat" pitchFamily="2" charset="77"/>
                <a:ea typeface="Montserrat Light"/>
                <a:cs typeface="Montserrat Light"/>
                <a:sym typeface="Montserrat Light"/>
              </a:rPr>
              <a:t>Som frivillig besøgsven får du mulighed for at blive en del af et lokalt fællesskab på et plejehjem eller et bosted samtidig med, at du gør en frivillig indsats for andre.</a:t>
            </a:r>
            <a:endParaRPr lang="da-DK" sz="1400" dirty="0">
              <a:solidFill>
                <a:srgbClr val="480062"/>
              </a:solidFill>
              <a:latin typeface="Montserrat" pitchFamily="2" charset="77"/>
            </a:endParaRPr>
          </a:p>
          <a:p>
            <a:pPr marL="0" lvl="0" indent="0">
              <a:lnSpc>
                <a:spcPct val="130000"/>
              </a:lnSpc>
              <a:spcAft>
                <a:spcPts val="800"/>
              </a:spcAft>
              <a:buNone/>
              <a:tabLst>
                <a:tab pos="457200" algn="l"/>
              </a:tabLst>
            </a:pPr>
            <a:endParaRPr lang="da-DK" sz="1400" dirty="0">
              <a:solidFill>
                <a:srgbClr val="480062"/>
              </a:solidFill>
              <a:latin typeface="Montserrat Medium" pitchFamily="2" charset="77"/>
              <a:ea typeface="Calibri" panose="020F0502020204030204" pitchFamily="34" charset="0"/>
              <a:cs typeface="Arial" panose="020B0604020202020204" pitchFamily="34"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Hvad vil det sige at være frivillig besøgsven</a:t>
            </a:r>
            <a:endParaRPr lang="da-DK" sz="2600" dirty="0">
              <a:solidFill>
                <a:srgbClr val="480062"/>
              </a:solidFill>
              <a:latin typeface="Montserrat Alternates Medium" panose="02000505000000020004" pitchFamily="2" charset="77"/>
            </a:endParaRPr>
          </a:p>
        </p:txBody>
      </p:sp>
      <p:sp>
        <p:nvSpPr>
          <p:cNvPr id="3" name="Tekstfelt 2">
            <a:extLst>
              <a:ext uri="{FF2B5EF4-FFF2-40B4-BE49-F238E27FC236}">
                <a16:creationId xmlns:a16="http://schemas.microsoft.com/office/drawing/2014/main" id="{CBA7E8EF-8F27-C690-91AD-FD13DDC20866}"/>
              </a:ext>
            </a:extLst>
          </p:cNvPr>
          <p:cNvSpPr txBox="1"/>
          <p:nvPr/>
        </p:nvSpPr>
        <p:spPr>
          <a:xfrm>
            <a:off x="6347915" y="1413428"/>
            <a:ext cx="5280738" cy="1329531"/>
          </a:xfrm>
          <a:prstGeom prst="rect">
            <a:avLst/>
          </a:prstGeom>
          <a:noFill/>
        </p:spPr>
        <p:txBody>
          <a:bodyPr wrap="square" rtlCol="0">
            <a:spAutoFit/>
          </a:bodyPr>
          <a:lstStyle/>
          <a:p>
            <a:pPr marL="0" lvl="0" indent="0">
              <a:lnSpc>
                <a:spcPct val="130000"/>
              </a:lnSpc>
              <a:spcAft>
                <a:spcPts val="800"/>
              </a:spcAft>
              <a:buNone/>
              <a:tabLst>
                <a:tab pos="457200" algn="l"/>
              </a:tabLst>
            </a:pPr>
            <a:r>
              <a:rPr lang="da-DK" sz="1600" b="1" dirty="0">
                <a:solidFill>
                  <a:srgbClr val="480062"/>
                </a:solidFill>
                <a:latin typeface="Montserrat SemiBold" pitchFamily="2" charset="77"/>
                <a:ea typeface="Calibri" panose="020F0502020204030204" pitchFamily="34" charset="0"/>
                <a:cs typeface="Arial" panose="020B0604020202020204" pitchFamily="34" charset="0"/>
              </a:rPr>
              <a:t>En meningsfuld hverdag</a:t>
            </a:r>
          </a:p>
          <a:p>
            <a:pPr marL="0" lvl="0" indent="0">
              <a:lnSpc>
                <a:spcPct val="130000"/>
              </a:lnSpc>
              <a:spcAft>
                <a:spcPts val="800"/>
              </a:spcAft>
              <a:buNone/>
              <a:tabLst>
                <a:tab pos="457200" algn="l"/>
              </a:tabLst>
            </a:pPr>
            <a:r>
              <a:rPr lang="da-DK" sz="1400" dirty="0">
                <a:solidFill>
                  <a:srgbClr val="480062"/>
                </a:solidFill>
                <a:latin typeface="Montserrat" pitchFamily="2" charset="77"/>
                <a:ea typeface="Montserrat Light"/>
                <a:cs typeface="Montserrat Light"/>
                <a:sym typeface="Montserrat Light"/>
              </a:rPr>
              <a:t>Som frivillig besøgsven kommer dine interesser, drømme og kompetencer i spil, når vi sammen skal </a:t>
            </a:r>
            <a:br>
              <a:rPr lang="da-DK" sz="1400" dirty="0">
                <a:solidFill>
                  <a:srgbClr val="480062"/>
                </a:solidFill>
                <a:latin typeface="Montserrat" pitchFamily="2" charset="77"/>
                <a:ea typeface="Montserrat Light"/>
                <a:cs typeface="Montserrat Light"/>
                <a:sym typeface="Montserrat Light"/>
              </a:rPr>
            </a:br>
            <a:r>
              <a:rPr lang="da-DK" sz="1400" dirty="0">
                <a:solidFill>
                  <a:srgbClr val="480062"/>
                </a:solidFill>
                <a:latin typeface="Montserrat" pitchFamily="2" charset="77"/>
                <a:ea typeface="Montserrat Light"/>
                <a:cs typeface="Montserrat Light"/>
                <a:sym typeface="Montserrat Light"/>
              </a:rPr>
              <a:t>finde en opgave, som du kan bidrage med.</a:t>
            </a:r>
            <a:endParaRPr lang="da-DK" sz="1600" dirty="0">
              <a:solidFill>
                <a:srgbClr val="480062"/>
              </a:solidFill>
              <a:latin typeface="Montserrat" pitchFamily="2" charset="77"/>
              <a:ea typeface="Calibri" panose="020F0502020204030204" pitchFamily="34" charset="0"/>
              <a:cs typeface="Arial" panose="020B0604020202020204" pitchFamily="34" charset="0"/>
            </a:endParaRPr>
          </a:p>
        </p:txBody>
      </p:sp>
      <p:sp>
        <p:nvSpPr>
          <p:cNvPr id="6" name="Tekstfelt 5">
            <a:extLst>
              <a:ext uri="{FF2B5EF4-FFF2-40B4-BE49-F238E27FC236}">
                <a16:creationId xmlns:a16="http://schemas.microsoft.com/office/drawing/2014/main" id="{A3FD9440-3463-0C89-5D37-DCC631AC78BD}"/>
              </a:ext>
            </a:extLst>
          </p:cNvPr>
          <p:cNvSpPr txBox="1"/>
          <p:nvPr/>
        </p:nvSpPr>
        <p:spPr>
          <a:xfrm>
            <a:off x="3085312" y="3730797"/>
            <a:ext cx="2640369" cy="1457643"/>
          </a:xfrm>
          <a:prstGeom prst="rect">
            <a:avLst/>
          </a:prstGeom>
          <a:noFill/>
        </p:spPr>
        <p:txBody>
          <a:bodyPr wrap="square" rtlCol="0">
            <a:spAutoFit/>
          </a:bodyPr>
          <a:lstStyle/>
          <a:p>
            <a:pPr marL="0" indent="0">
              <a:lnSpc>
                <a:spcPct val="125000"/>
              </a:lnSpc>
              <a:buNone/>
            </a:pPr>
            <a:r>
              <a:rPr lang="da-DK" sz="1200" u="none" strike="noStrike" dirty="0">
                <a:solidFill>
                  <a:srgbClr val="480062"/>
                </a:solidFill>
                <a:effectLst/>
                <a:latin typeface="Montserrat" pitchFamily="2" charset="77"/>
              </a:rPr>
              <a:t>Sebastian og Mikkel er frivillige aktivitetsvenner som gruppe. De henter de ældre på </a:t>
            </a:r>
            <a:r>
              <a:rPr lang="da-DK" sz="1200" u="none" strike="noStrike" dirty="0" err="1">
                <a:solidFill>
                  <a:srgbClr val="480062"/>
                </a:solidFill>
                <a:effectLst/>
                <a:latin typeface="Montserrat" pitchFamily="2" charset="77"/>
              </a:rPr>
              <a:t>pleje-hjemmet</a:t>
            </a:r>
            <a:r>
              <a:rPr lang="da-DK" sz="1200" u="none" strike="noStrike" dirty="0">
                <a:solidFill>
                  <a:srgbClr val="480062"/>
                </a:solidFill>
                <a:effectLst/>
                <a:latin typeface="Montserrat" pitchFamily="2" charset="77"/>
              </a:rPr>
              <a:t>, følger dem over i kirken og deltager i fællessang hver torsdag.</a:t>
            </a:r>
            <a:endParaRPr lang="da-DK" sz="1200" dirty="0">
              <a:solidFill>
                <a:srgbClr val="480062"/>
              </a:solidFill>
              <a:latin typeface="Montserrat" pitchFamily="2" charset="77"/>
            </a:endParaRPr>
          </a:p>
        </p:txBody>
      </p:sp>
      <p:sp>
        <p:nvSpPr>
          <p:cNvPr id="8" name="Tekstfelt 7">
            <a:extLst>
              <a:ext uri="{FF2B5EF4-FFF2-40B4-BE49-F238E27FC236}">
                <a16:creationId xmlns:a16="http://schemas.microsoft.com/office/drawing/2014/main" id="{8140BB94-9856-EDE8-E649-1932B3A7C8A8}"/>
              </a:ext>
            </a:extLst>
          </p:cNvPr>
          <p:cNvSpPr txBox="1"/>
          <p:nvPr/>
        </p:nvSpPr>
        <p:spPr>
          <a:xfrm>
            <a:off x="8988284" y="3958437"/>
            <a:ext cx="2640369" cy="995978"/>
          </a:xfrm>
          <a:prstGeom prst="rect">
            <a:avLst/>
          </a:prstGeom>
          <a:noFill/>
        </p:spPr>
        <p:txBody>
          <a:bodyPr wrap="square" rtlCol="0">
            <a:spAutoFit/>
          </a:bodyPr>
          <a:lstStyle/>
          <a:p>
            <a:pPr marL="0" indent="0">
              <a:lnSpc>
                <a:spcPct val="125000"/>
              </a:lnSpc>
              <a:buNone/>
            </a:pPr>
            <a:r>
              <a:rPr lang="da-DK" sz="1200" dirty="0">
                <a:solidFill>
                  <a:srgbClr val="480062"/>
                </a:solidFill>
                <a:latin typeface="Montserrat" pitchFamily="2" charset="77"/>
                <a:ea typeface="Montserrat Light"/>
                <a:cs typeface="Montserrat Light"/>
                <a:sym typeface="Montserrat Light"/>
              </a:rPr>
              <a:t>Alexander interesserer  sig for havearbejde, så han er frivillig aktivitetsven sammen med en beboer hver anden onsdag.</a:t>
            </a:r>
          </a:p>
        </p:txBody>
      </p:sp>
      <p:pic>
        <p:nvPicPr>
          <p:cNvPr id="11" name="Billede 10">
            <a:extLst>
              <a:ext uri="{FF2B5EF4-FFF2-40B4-BE49-F238E27FC236}">
                <a16:creationId xmlns:a16="http://schemas.microsoft.com/office/drawing/2014/main" id="{D45279E0-4427-AAC8-028A-96504E8142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7915" y="3242453"/>
            <a:ext cx="2451607" cy="2451607"/>
          </a:xfrm>
          <a:prstGeom prst="rect">
            <a:avLst/>
          </a:prstGeom>
        </p:spPr>
      </p:pic>
    </p:spTree>
    <p:extLst>
      <p:ext uri="{BB962C8B-B14F-4D97-AF65-F5344CB8AC3E}">
        <p14:creationId xmlns:p14="http://schemas.microsoft.com/office/powerpoint/2010/main" val="295385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3" name="Billede 2" descr="Et billede, der indeholder person, tøj, Ansigt, Spil&#10;&#10;Automatisk genereret beskrivelse">
            <a:extLst>
              <a:ext uri="{FF2B5EF4-FFF2-40B4-BE49-F238E27FC236}">
                <a16:creationId xmlns:a16="http://schemas.microsoft.com/office/drawing/2014/main" id="{C73AAF1C-B419-D607-904C-323A25DE97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8" y="1469694"/>
            <a:ext cx="4832623" cy="4832623"/>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750238"/>
            <a:ext cx="5210270" cy="1049454"/>
          </a:xfrm>
          <a:prstGeom prst="rect">
            <a:avLst/>
          </a:prstGeom>
          <a:noFill/>
        </p:spPr>
        <p:txBody>
          <a:bodyPr wrap="square" rtlCol="0">
            <a:spAutoFit/>
          </a:bodyPr>
          <a:lstStyle/>
          <a:p>
            <a:pPr>
              <a:lnSpc>
                <a:spcPct val="130000"/>
              </a:lnSpc>
              <a:spcAft>
                <a:spcPts val="800"/>
              </a:spcAft>
              <a:tabLst>
                <a:tab pos="457200" algn="l"/>
              </a:tabLst>
            </a:pPr>
            <a:r>
              <a:rPr lang="da-DK" sz="1600" b="1" dirty="0">
                <a:solidFill>
                  <a:srgbClr val="480062"/>
                </a:solidFill>
                <a:effectLst/>
                <a:latin typeface="Montserrat SemiBold" pitchFamily="2" charset="77"/>
                <a:ea typeface="Calibri" panose="020F0502020204030204" pitchFamily="34" charset="0"/>
                <a:cs typeface="Arial" panose="020B0604020202020204" pitchFamily="34" charset="0"/>
              </a:rPr>
              <a:t>Én til én-ven</a:t>
            </a:r>
          </a:p>
          <a:p>
            <a:pPr>
              <a:lnSpc>
                <a:spcPct val="130000"/>
              </a:lnSpc>
              <a:spcAft>
                <a:spcPts val="800"/>
              </a:spcAft>
              <a:tabLst>
                <a:tab pos="457200" algn="l"/>
              </a:tabLst>
            </a:pPr>
            <a:r>
              <a:rPr lang="da-DK" sz="1400" dirty="0">
                <a:solidFill>
                  <a:srgbClr val="480062"/>
                </a:solidFill>
                <a:latin typeface="Montserrat" pitchFamily="2" charset="77"/>
                <a:ea typeface="Montserrat Light"/>
                <a:cs typeface="Montserrat Light"/>
                <a:sym typeface="Montserrat Light"/>
              </a:rPr>
              <a:t>Man mødes med en beboer fra et plejehjem om en fælles interesse og snakker om stort og småt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3134896"/>
            <a:ext cx="5310992" cy="2935162"/>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Stig, én til én-ven og aktivitetsven alene:</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“Jeg kommer hver onsdag for at spille et parti skak </a:t>
            </a:r>
            <a:b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b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med Jens. Vi hygger og har det herligt sammen. Det er fuldstændigt, som om vi er gamle venner,” fortæller Stig.</a:t>
            </a:r>
            <a:endPar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“Ja, og der flyver masser af smålune jokes mellem os”, </a:t>
            </a:r>
            <a:b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b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tilføjer Jens med et lige så lunt smil.</a:t>
            </a:r>
            <a:endPar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Stig er også frivillig på plejehjemmet om mandagen, </a:t>
            </a:r>
            <a:b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b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hvor han spiller banko, og så hjælper han også til ved den månedlige gudstjeneste.</a:t>
            </a:r>
            <a:endParaRPr lang="da-DK" sz="1400" dirty="0">
              <a:solidFill>
                <a:srgbClr val="480062"/>
              </a:solidFill>
              <a:latin typeface="Montserrat" pitchFamily="2" charset="77"/>
              <a:cs typeface="Arial" panose="020B0604020202020204" pitchFamily="34"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spTree>
    <p:extLst>
      <p:ext uri="{BB962C8B-B14F-4D97-AF65-F5344CB8AC3E}">
        <p14:creationId xmlns:p14="http://schemas.microsoft.com/office/powerpoint/2010/main" val="2735095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6311161" y="1970958"/>
            <a:ext cx="5210270" cy="1329531"/>
          </a:xfrm>
          <a:prstGeom prst="rect">
            <a:avLst/>
          </a:prstGeom>
          <a:noFill/>
        </p:spPr>
        <p:txBody>
          <a:bodyPr wrap="square" rtlCol="0">
            <a:spAutoFit/>
          </a:bodyPr>
          <a:lstStyle/>
          <a:p>
            <a:pPr>
              <a:lnSpc>
                <a:spcPct val="130000"/>
              </a:lnSpc>
              <a:spcAft>
                <a:spcPts val="800"/>
              </a:spcAft>
              <a:tabLst>
                <a:tab pos="457200" algn="l"/>
              </a:tabLst>
            </a:pPr>
            <a:r>
              <a:rPr lang="da-DK" sz="16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a:t>
            </a:r>
          </a:p>
          <a:p>
            <a:pPr marL="0" indent="0">
              <a:lnSpc>
                <a:spcPct val="130000"/>
              </a:lnSpc>
              <a:buNone/>
            </a:pPr>
            <a:r>
              <a:rPr lang="da-DK" sz="1400" dirty="0">
                <a:solidFill>
                  <a:srgbClr val="480062"/>
                </a:solidFill>
                <a:latin typeface="Montserrat" pitchFamily="2" charset="77"/>
                <a:ea typeface="Montserrat Light"/>
                <a:cs typeface="Montserrat Light"/>
                <a:sym typeface="Montserrat Light"/>
              </a:rPr>
              <a:t>Man kan enten bidrage med sin egen aktivitet fx spille guitar til fællessang eller deltage i en fællesaktivitet på plejehjemmet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3681594"/>
            <a:ext cx="5210270" cy="1849674"/>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Lisbeth, aktivitetsven alene:</a:t>
            </a:r>
            <a:endParaRPr lang="da-DK" sz="1400" b="1" kern="100" dirty="0">
              <a:solidFill>
                <a:srgbClr val="480062"/>
              </a:solidFill>
              <a:latin typeface="Montserrat SemiBold"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dirty="0">
                <a:solidFill>
                  <a:srgbClr val="480062"/>
                </a:solidFill>
                <a:effectLst/>
                <a:latin typeface="Montserrat" pitchFamily="2" charset="77"/>
                <a:ea typeface="Times New Roman" panose="02020603050405020304" pitchFamily="18" charset="0"/>
              </a:rPr>
              <a:t>”Jeg kommer på dagcentret to dage om ugen. Om fredagen danser og synger vi. Jeg har nemlig gået på musikskole, og kan godt lide at danse og finde musik på min telefon. Jeg hygger mig, og kan rigtig godt lide at snakke med de ældre om gamle dage.”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pic>
        <p:nvPicPr>
          <p:cNvPr id="7" name="Billede 6" descr="Et billede, der indeholder tøj, person, fodtøj, cykel&#10;&#10;Automatisk genereret beskrivelse">
            <a:extLst>
              <a:ext uri="{FF2B5EF4-FFF2-40B4-BE49-F238E27FC236}">
                <a16:creationId xmlns:a16="http://schemas.microsoft.com/office/drawing/2014/main" id="{3EAE0D6B-901B-B08C-4CEE-1A99D3FB8E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9" y="1479526"/>
            <a:ext cx="4956983" cy="4956983"/>
          </a:xfrm>
          <a:prstGeom prst="rect">
            <a:avLst/>
          </a:prstGeom>
        </p:spPr>
      </p:pic>
    </p:spTree>
    <p:extLst>
      <p:ext uri="{BB962C8B-B14F-4D97-AF65-F5344CB8AC3E}">
        <p14:creationId xmlns:p14="http://schemas.microsoft.com/office/powerpoint/2010/main" val="1053472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6311161" y="1540035"/>
            <a:ext cx="4985196" cy="1011752"/>
          </a:xfrm>
          <a:prstGeom prst="rect">
            <a:avLst/>
          </a:prstGeom>
          <a:noFill/>
        </p:spPr>
        <p:txBody>
          <a:bodyPr wrap="square" rtlCol="0">
            <a:spAutoFit/>
          </a:bodyPr>
          <a:lstStyle/>
          <a:p>
            <a:pPr>
              <a:lnSpc>
                <a:spcPct val="130000"/>
              </a:lnSpc>
              <a:spcAft>
                <a:spcPts val="800"/>
              </a:spcAft>
              <a:tabLst>
                <a:tab pos="457200" algn="l"/>
              </a:tabLst>
            </a:pPr>
            <a:r>
              <a:rPr lang="da-DK" sz="16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som gruppe</a:t>
            </a:r>
          </a:p>
          <a:p>
            <a:pPr marL="0" indent="0">
              <a:lnSpc>
                <a:spcPct val="120000"/>
              </a:lnSpc>
              <a:buNone/>
            </a:pPr>
            <a:r>
              <a:rPr lang="da-DK" sz="1400" dirty="0">
                <a:solidFill>
                  <a:srgbClr val="480062"/>
                </a:solidFill>
                <a:latin typeface="Montserrat" pitchFamily="2" charset="77"/>
                <a:ea typeface="Montserrat Light"/>
                <a:cs typeface="Montserrat Light"/>
                <a:sym typeface="Montserrat Light"/>
              </a:rPr>
              <a:t>Man er minimum to  frivillige sammen om at deles om opgaven.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763824"/>
            <a:ext cx="5491372" cy="3352649"/>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Bjarne og Susanne, aktivitetsvenner på et bosted: </a:t>
            </a:r>
            <a:endParaRPr lang="da-DK" sz="1400" b="1" kern="100" dirty="0">
              <a:solidFill>
                <a:srgbClr val="480062"/>
              </a:solidFill>
              <a:effectLst/>
              <a:latin typeface="Montserrat SemiBold" pitchFamily="2" charset="77"/>
              <a:ea typeface="Times New Roman" panose="02020603050405020304" pitchFamily="18" charset="0"/>
              <a:cs typeface="Times New Roman" panose="02020603050405020304" pitchFamily="18" charset="0"/>
            </a:endParaRPr>
          </a:p>
          <a:p>
            <a:pPr>
              <a:lnSpc>
                <a:spcPct val="130000"/>
              </a:lnSpc>
              <a:spcAft>
                <a:spcPts val="800"/>
              </a:spcAft>
            </a:pPr>
            <a:r>
              <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rPr>
              <a:t> ”Vi er frivillige for mennesker med handicap, som bor på bosted, på deres dagtilbud. Hver mandag sætter vi kaffe </a:t>
            </a:r>
            <a:br>
              <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rPr>
            </a:br>
            <a:r>
              <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rPr>
              <a:t>og kage på bordene og sørger for, at der er rart for beboerne - det er dejligt og meget hyggeligt at møde andre med udviklingshæmning ligesom os. Vi kommer for at gøre nogen en tjeneste og fordi det er hyggeligt.” fortæller Bjarne.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Bjarne og Susanne er gift og fortsætter:</a:t>
            </a:r>
            <a:br>
              <a:rPr lang="da-DK" sz="1400" kern="100" dirty="0">
                <a:solidFill>
                  <a:srgbClr val="480062"/>
                </a:solidFill>
                <a:latin typeface="Montserrat" pitchFamily="2" charset="77"/>
                <a:ea typeface="Times New Roman" panose="02020603050405020304" pitchFamily="18" charset="0"/>
                <a:cs typeface="Times New Roman" panose="02020603050405020304" pitchFamily="18" charset="0"/>
              </a:rPr>
            </a:br>
            <a:r>
              <a:rPr lang="da-DK" sz="14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”For selvom vi har hinanden, er det rart at komme lidt ud og se noget andet.”</a:t>
            </a:r>
            <a:endParaRPr lang="da-DK" sz="14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pic>
        <p:nvPicPr>
          <p:cNvPr id="3" name="Billede 2" descr="Et billede, der indeholder tøj, person, Ansigt, fodtøj&#10;&#10;Automatisk genereret beskrivelse">
            <a:extLst>
              <a:ext uri="{FF2B5EF4-FFF2-40B4-BE49-F238E27FC236}">
                <a16:creationId xmlns:a16="http://schemas.microsoft.com/office/drawing/2014/main" id="{F82E37C5-CC1F-A80A-BA72-079DB94437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9" y="1499516"/>
            <a:ext cx="4759560" cy="4759560"/>
          </a:xfrm>
          <a:prstGeom prst="rect">
            <a:avLst/>
          </a:prstGeom>
        </p:spPr>
      </p:pic>
    </p:spTree>
    <p:extLst>
      <p:ext uri="{BB962C8B-B14F-4D97-AF65-F5344CB8AC3E}">
        <p14:creationId xmlns:p14="http://schemas.microsoft.com/office/powerpoint/2010/main" val="464989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6" name="Billede 5" descr="Et billede, der indeholder tøj, person, fodtøj, udendørs&#10;&#10;Automatisk genereret beskrivelse">
            <a:extLst>
              <a:ext uri="{FF2B5EF4-FFF2-40B4-BE49-F238E27FC236}">
                <a16:creationId xmlns:a16="http://schemas.microsoft.com/office/drawing/2014/main" id="{2476522F-85B8-A873-AFA8-03EC084D27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9" y="1481808"/>
            <a:ext cx="4759561" cy="4759561"/>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918406"/>
            <a:ext cx="4985196" cy="1011752"/>
          </a:xfrm>
          <a:prstGeom prst="rect">
            <a:avLst/>
          </a:prstGeom>
          <a:noFill/>
        </p:spPr>
        <p:txBody>
          <a:bodyPr wrap="square" rtlCol="0">
            <a:spAutoFit/>
          </a:bodyPr>
          <a:lstStyle/>
          <a:p>
            <a:pPr>
              <a:lnSpc>
                <a:spcPct val="130000"/>
              </a:lnSpc>
              <a:spcAft>
                <a:spcPts val="800"/>
              </a:spcAft>
              <a:tabLst>
                <a:tab pos="457200" algn="l"/>
              </a:tabLst>
            </a:pPr>
            <a:r>
              <a:rPr lang="da-DK" sz="16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som gruppe</a:t>
            </a:r>
          </a:p>
          <a:p>
            <a:pPr marL="0" indent="0">
              <a:lnSpc>
                <a:spcPct val="120000"/>
              </a:lnSpc>
              <a:buNone/>
            </a:pPr>
            <a:r>
              <a:rPr lang="da-DK" sz="1400" dirty="0">
                <a:solidFill>
                  <a:srgbClr val="480062"/>
                </a:solidFill>
                <a:latin typeface="Montserrat" pitchFamily="2" charset="77"/>
                <a:ea typeface="Montserrat Light"/>
                <a:cs typeface="Montserrat Light"/>
                <a:sym typeface="Montserrat Light"/>
              </a:rPr>
              <a:t>Man er minimum to  frivillige sammen om at deles om opgaven.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3142195"/>
            <a:ext cx="5310992" cy="2792496"/>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Sebastian og Mikkel,</a:t>
            </a:r>
            <a:r>
              <a:rPr lang="da-DK" sz="1400" b="1" kern="0" dirty="0">
                <a:solidFill>
                  <a:srgbClr val="480062"/>
                </a:solidFill>
                <a:latin typeface="Montserrat SemiBold" pitchFamily="2" charset="77"/>
                <a:ea typeface="Times New Roman" panose="02020603050405020304" pitchFamily="18" charset="0"/>
                <a:cs typeface="Times New Roman" panose="02020603050405020304" pitchFamily="18" charset="0"/>
              </a:rPr>
              <a:t> aktivitets</a:t>
            </a: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venner på et plejehjem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dirty="0">
                <a:solidFill>
                  <a:srgbClr val="480062"/>
                </a:solidFill>
                <a:effectLst/>
                <a:latin typeface="Montserrat" pitchFamily="2" charset="77"/>
                <a:ea typeface="Times New Roman" panose="02020603050405020304" pitchFamily="18" charset="0"/>
                <a:cs typeface="Times New Roman" panose="02020603050405020304" pitchFamily="18" charset="0"/>
              </a:rPr>
              <a:t>“Vi har begge været frivillige her siden september 2022. Det vi hjælper med, er at følge de gamle til og fra fællessang i kirken. fortæller Mikkel. Sebastian tager over: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dirty="0">
                <a:solidFill>
                  <a:srgbClr val="480062"/>
                </a:solidFill>
                <a:effectLst/>
                <a:latin typeface="Montserrat" pitchFamily="2" charset="77"/>
                <a:ea typeface="Times New Roman" panose="02020603050405020304" pitchFamily="18" charset="0"/>
                <a:cs typeface="Times New Roman" panose="02020603050405020304" pitchFamily="18" charset="0"/>
              </a:rPr>
              <a:t> “Det er en fordel, at vi er to, så vi kan bruge hinanden, hvis der opstår problemer. Vi kendte ikke hinanden i forvejen, men nu er vi gode bekendte og har en masse fælles at snakke om. Det ville også være kedeligt, hvis jeg var her alene”.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spTree>
    <p:extLst>
      <p:ext uri="{BB962C8B-B14F-4D97-AF65-F5344CB8AC3E}">
        <p14:creationId xmlns:p14="http://schemas.microsoft.com/office/powerpoint/2010/main" val="1358656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grpSp>
        <p:nvGrpSpPr>
          <p:cNvPr id="39" name="Gruppe 38">
            <a:extLst>
              <a:ext uri="{FF2B5EF4-FFF2-40B4-BE49-F238E27FC236}">
                <a16:creationId xmlns:a16="http://schemas.microsoft.com/office/drawing/2014/main" id="{81FE6262-3870-CE87-6664-BA782EE5ADB6}"/>
              </a:ext>
            </a:extLst>
          </p:cNvPr>
          <p:cNvGrpSpPr/>
          <p:nvPr/>
        </p:nvGrpSpPr>
        <p:grpSpPr>
          <a:xfrm>
            <a:off x="6631503" y="1577909"/>
            <a:ext cx="1649092" cy="1649092"/>
            <a:chOff x="5736283" y="1556722"/>
            <a:chExt cx="1649092" cy="1649092"/>
          </a:xfrm>
        </p:grpSpPr>
        <p:pic>
          <p:nvPicPr>
            <p:cNvPr id="26" name="Billede 25">
              <a:extLst>
                <a:ext uri="{FF2B5EF4-FFF2-40B4-BE49-F238E27FC236}">
                  <a16:creationId xmlns:a16="http://schemas.microsoft.com/office/drawing/2014/main" id="{79C20526-AFC3-0832-9B33-1924ED86447B}"/>
                </a:ext>
              </a:extLst>
            </p:cNvPr>
            <p:cNvPicPr>
              <a:picLocks noChangeAspect="1"/>
            </p:cNvPicPr>
            <p:nvPr/>
          </p:nvPicPr>
          <p:blipFill>
            <a:blip r:embed="rId2"/>
            <a:stretch>
              <a:fillRect/>
            </a:stretch>
          </p:blipFill>
          <p:spPr>
            <a:xfrm rot="17514096">
              <a:off x="5824510" y="1591287"/>
              <a:ext cx="1448234" cy="1598426"/>
            </a:xfrm>
            <a:prstGeom prst="rect">
              <a:avLst/>
            </a:prstGeom>
          </p:spPr>
        </p:pic>
        <p:pic>
          <p:nvPicPr>
            <p:cNvPr id="32" name="Billede 31" descr="Et billede, der indeholder viol, Grafik, Syren/lyslilla, design&#10;&#10;Automatisk genereret beskrivelse">
              <a:extLst>
                <a:ext uri="{FF2B5EF4-FFF2-40B4-BE49-F238E27FC236}">
                  <a16:creationId xmlns:a16="http://schemas.microsoft.com/office/drawing/2014/main" id="{C4A8E2BF-96D2-865E-50EF-46F44700F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283" y="1556722"/>
              <a:ext cx="1649092" cy="1649092"/>
            </a:xfrm>
            <a:prstGeom prst="rect">
              <a:avLst/>
            </a:prstGeom>
          </p:spPr>
        </p:pic>
      </p:grpSp>
      <p:grpSp>
        <p:nvGrpSpPr>
          <p:cNvPr id="38" name="Gruppe 37">
            <a:extLst>
              <a:ext uri="{FF2B5EF4-FFF2-40B4-BE49-F238E27FC236}">
                <a16:creationId xmlns:a16="http://schemas.microsoft.com/office/drawing/2014/main" id="{FB8B0830-1D36-C5BC-7843-D2B96B994E62}"/>
              </a:ext>
            </a:extLst>
          </p:cNvPr>
          <p:cNvGrpSpPr/>
          <p:nvPr/>
        </p:nvGrpSpPr>
        <p:grpSpPr>
          <a:xfrm>
            <a:off x="9468765" y="1524724"/>
            <a:ext cx="1731773" cy="1731773"/>
            <a:chOff x="9013949" y="1522854"/>
            <a:chExt cx="1731773" cy="1731773"/>
          </a:xfrm>
        </p:grpSpPr>
        <p:pic>
          <p:nvPicPr>
            <p:cNvPr id="25" name="Billede 24">
              <a:extLst>
                <a:ext uri="{FF2B5EF4-FFF2-40B4-BE49-F238E27FC236}">
                  <a16:creationId xmlns:a16="http://schemas.microsoft.com/office/drawing/2014/main" id="{37F1B99D-90B5-E8C4-2FDA-3BCC4FAE31A1}"/>
                </a:ext>
              </a:extLst>
            </p:cNvPr>
            <p:cNvPicPr>
              <a:picLocks noChangeAspect="1"/>
            </p:cNvPicPr>
            <p:nvPr/>
          </p:nvPicPr>
          <p:blipFill>
            <a:blip r:embed="rId4"/>
            <a:stretch>
              <a:fillRect/>
            </a:stretch>
          </p:blipFill>
          <p:spPr>
            <a:xfrm>
              <a:off x="9044050" y="1582122"/>
              <a:ext cx="1697908" cy="1504475"/>
            </a:xfrm>
            <a:prstGeom prst="rect">
              <a:avLst/>
            </a:prstGeom>
          </p:spPr>
        </p:pic>
        <p:pic>
          <p:nvPicPr>
            <p:cNvPr id="30" name="Billede 29" descr="Et billede, der indeholder Grafik, Børnekunst, kunst&#10;&#10;Automatisk genereret beskrivelse">
              <a:extLst>
                <a:ext uri="{FF2B5EF4-FFF2-40B4-BE49-F238E27FC236}">
                  <a16:creationId xmlns:a16="http://schemas.microsoft.com/office/drawing/2014/main" id="{06C6F6A8-8841-32C8-5F9D-C65535B9C4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3949" y="1522854"/>
              <a:ext cx="1731773" cy="1731773"/>
            </a:xfrm>
            <a:prstGeom prst="rect">
              <a:avLst/>
            </a:prstGeom>
          </p:spPr>
        </p:pic>
      </p:grpSp>
      <p:grpSp>
        <p:nvGrpSpPr>
          <p:cNvPr id="40" name="Gruppe 39">
            <a:extLst>
              <a:ext uri="{FF2B5EF4-FFF2-40B4-BE49-F238E27FC236}">
                <a16:creationId xmlns:a16="http://schemas.microsoft.com/office/drawing/2014/main" id="{57CD4077-C2ED-0356-B205-B87F6C30A71E}"/>
              </a:ext>
            </a:extLst>
          </p:cNvPr>
          <p:cNvGrpSpPr/>
          <p:nvPr/>
        </p:nvGrpSpPr>
        <p:grpSpPr>
          <a:xfrm>
            <a:off x="3731697" y="1648721"/>
            <a:ext cx="1761072" cy="1760439"/>
            <a:chOff x="3254006" y="1596637"/>
            <a:chExt cx="1761072" cy="1760439"/>
          </a:xfrm>
        </p:grpSpPr>
        <p:pic>
          <p:nvPicPr>
            <p:cNvPr id="24" name="Billede 23">
              <a:extLst>
                <a:ext uri="{FF2B5EF4-FFF2-40B4-BE49-F238E27FC236}">
                  <a16:creationId xmlns:a16="http://schemas.microsoft.com/office/drawing/2014/main" id="{540AB6CE-245B-8CA9-1E04-0BDA4F674879}"/>
                </a:ext>
              </a:extLst>
            </p:cNvPr>
            <p:cNvPicPr>
              <a:picLocks noChangeAspect="1"/>
            </p:cNvPicPr>
            <p:nvPr/>
          </p:nvPicPr>
          <p:blipFill>
            <a:blip r:embed="rId6"/>
            <a:stretch>
              <a:fillRect/>
            </a:stretch>
          </p:blipFill>
          <p:spPr>
            <a:xfrm rot="19305747">
              <a:off x="3254006" y="1596637"/>
              <a:ext cx="1761072" cy="1458688"/>
            </a:xfrm>
            <a:prstGeom prst="rect">
              <a:avLst/>
            </a:prstGeom>
          </p:spPr>
        </p:pic>
        <p:pic>
          <p:nvPicPr>
            <p:cNvPr id="34" name="Billede 33" descr="Et billede, der indeholder Grafik, kunst&#10;&#10;Automatisk genereret beskrivelse">
              <a:extLst>
                <a:ext uri="{FF2B5EF4-FFF2-40B4-BE49-F238E27FC236}">
                  <a16:creationId xmlns:a16="http://schemas.microsoft.com/office/drawing/2014/main" id="{8C723C26-E8E9-09AB-A858-5B37A64AF0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009226">
              <a:off x="3260200" y="1625303"/>
              <a:ext cx="1731773" cy="1731773"/>
            </a:xfrm>
            <a:prstGeom prst="rect">
              <a:avLst/>
            </a:prstGeom>
          </p:spPr>
        </p:pic>
      </p:grpSp>
      <p:grpSp>
        <p:nvGrpSpPr>
          <p:cNvPr id="41" name="Gruppe 40">
            <a:extLst>
              <a:ext uri="{FF2B5EF4-FFF2-40B4-BE49-F238E27FC236}">
                <a16:creationId xmlns:a16="http://schemas.microsoft.com/office/drawing/2014/main" id="{56DE63B6-8146-7D85-9DD4-7F2439B047D3}"/>
              </a:ext>
            </a:extLst>
          </p:cNvPr>
          <p:cNvGrpSpPr/>
          <p:nvPr/>
        </p:nvGrpSpPr>
        <p:grpSpPr>
          <a:xfrm>
            <a:off x="861728" y="1454143"/>
            <a:ext cx="1731773" cy="1731773"/>
            <a:chOff x="688994" y="1433122"/>
            <a:chExt cx="1731773" cy="1731773"/>
          </a:xfrm>
        </p:grpSpPr>
        <p:pic>
          <p:nvPicPr>
            <p:cNvPr id="23" name="Billede 22">
              <a:extLst>
                <a:ext uri="{FF2B5EF4-FFF2-40B4-BE49-F238E27FC236}">
                  <a16:creationId xmlns:a16="http://schemas.microsoft.com/office/drawing/2014/main" id="{91998597-90D9-9016-9E61-38D6456E8274}"/>
                </a:ext>
              </a:extLst>
            </p:cNvPr>
            <p:cNvPicPr>
              <a:picLocks noChangeAspect="1"/>
            </p:cNvPicPr>
            <p:nvPr/>
          </p:nvPicPr>
          <p:blipFill>
            <a:blip r:embed="rId8"/>
            <a:stretch>
              <a:fillRect/>
            </a:stretch>
          </p:blipFill>
          <p:spPr>
            <a:xfrm rot="20673729">
              <a:off x="771672" y="1583184"/>
              <a:ext cx="1619860" cy="1526686"/>
            </a:xfrm>
            <a:prstGeom prst="rect">
              <a:avLst/>
            </a:prstGeom>
          </p:spPr>
        </p:pic>
        <p:pic>
          <p:nvPicPr>
            <p:cNvPr id="28" name="Billede 27" descr="Et billede, der indeholder Grafik, kunst&#10;&#10;Automatisk genereret beskrivelse">
              <a:extLst>
                <a:ext uri="{FF2B5EF4-FFF2-40B4-BE49-F238E27FC236}">
                  <a16:creationId xmlns:a16="http://schemas.microsoft.com/office/drawing/2014/main" id="{46CB0F1A-F771-375A-0ECA-4B9B74FBE1F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8994" y="1433122"/>
              <a:ext cx="1731773" cy="1731773"/>
            </a:xfrm>
            <a:prstGeom prst="rect">
              <a:avLst/>
            </a:prstGeom>
          </p:spPr>
        </p:pic>
      </p:gr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10"/>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Sådan ser frivilligrejsen ud</a:t>
            </a:r>
            <a:endParaRPr lang="da-DK" sz="2600" dirty="0">
              <a:solidFill>
                <a:srgbClr val="480062"/>
              </a:solidFill>
              <a:latin typeface="Montserrat Alternates Medium" panose="02000505000000020004" pitchFamily="2" charset="77"/>
            </a:endParaRPr>
          </a:p>
        </p:txBody>
      </p:sp>
      <p:sp>
        <p:nvSpPr>
          <p:cNvPr id="42" name="Tekstfelt 41">
            <a:extLst>
              <a:ext uri="{FF2B5EF4-FFF2-40B4-BE49-F238E27FC236}">
                <a16:creationId xmlns:a16="http://schemas.microsoft.com/office/drawing/2014/main" id="{FCD91AA9-5C53-E667-9595-D7D1240A31E6}"/>
              </a:ext>
            </a:extLst>
          </p:cNvPr>
          <p:cNvSpPr txBox="1"/>
          <p:nvPr/>
        </p:nvSpPr>
        <p:spPr>
          <a:xfrm>
            <a:off x="431948" y="3831512"/>
            <a:ext cx="2644775" cy="2470997"/>
          </a:xfrm>
          <a:prstGeom prst="rect">
            <a:avLst/>
          </a:prstGeom>
          <a:noFill/>
        </p:spPr>
        <p:txBody>
          <a:bodyPr wrap="square" rtlCol="0">
            <a:spAutoFit/>
          </a:bodyPr>
          <a:lstStyle/>
          <a:p>
            <a:pPr algn="ctr">
              <a:lnSpc>
                <a:spcPct val="130000"/>
              </a:lnSpc>
            </a:pPr>
            <a:r>
              <a:rPr lang="da-DK" sz="1200" dirty="0">
                <a:solidFill>
                  <a:srgbClr val="480062"/>
                </a:solidFill>
                <a:latin typeface="Montserrat" pitchFamily="2" charset="77"/>
                <a:sym typeface="Montserrat Light"/>
              </a:rPr>
              <a:t>Mellem dig og koordinatoren af besøgstjenesten, hvor I taler om: Hvad er dine interesser, drømme og ønsker som frivillig besøgsven?</a:t>
            </a:r>
          </a:p>
          <a:p>
            <a:pPr algn="ctr">
              <a:lnSpc>
                <a:spcPct val="130000"/>
              </a:lnSpc>
            </a:pPr>
            <a:endParaRPr lang="da-DK" sz="1200" dirty="0">
              <a:solidFill>
                <a:srgbClr val="480062"/>
              </a:solidFill>
              <a:latin typeface="Montserrat" pitchFamily="2" charset="77"/>
              <a:sym typeface="Montserrat Light"/>
            </a:endParaRPr>
          </a:p>
          <a:p>
            <a:pPr algn="ctr">
              <a:lnSpc>
                <a:spcPct val="130000"/>
              </a:lnSpc>
            </a:pPr>
            <a:r>
              <a:rPr lang="da-DK" sz="1200" dirty="0">
                <a:solidFill>
                  <a:srgbClr val="480062"/>
                </a:solidFill>
                <a:latin typeface="Montserrat" pitchFamily="2" charset="77"/>
                <a:sym typeface="Montserrat Light"/>
              </a:rPr>
              <a:t>Hvis du bor på bosted, er du velkommen til at invitere din kontaktperson med til den indledende samtale.</a:t>
            </a:r>
          </a:p>
        </p:txBody>
      </p:sp>
      <p:sp>
        <p:nvSpPr>
          <p:cNvPr id="43" name="Google Shape;184;p9">
            <a:extLst>
              <a:ext uri="{FF2B5EF4-FFF2-40B4-BE49-F238E27FC236}">
                <a16:creationId xmlns:a16="http://schemas.microsoft.com/office/drawing/2014/main" id="{C8A15A8D-3B69-7040-BEBE-D5FAC9D60B35}"/>
              </a:ext>
            </a:extLst>
          </p:cNvPr>
          <p:cNvSpPr txBox="1"/>
          <p:nvPr/>
        </p:nvSpPr>
        <p:spPr>
          <a:xfrm>
            <a:off x="538041"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Indledende samtale</a:t>
            </a:r>
            <a:endParaRPr sz="1600" dirty="0">
              <a:solidFill>
                <a:schemeClr val="dk1"/>
              </a:solidFill>
              <a:latin typeface="Calibri"/>
              <a:ea typeface="Calibri"/>
              <a:cs typeface="Calibri"/>
              <a:sym typeface="Calibri"/>
            </a:endParaRPr>
          </a:p>
        </p:txBody>
      </p:sp>
      <p:sp>
        <p:nvSpPr>
          <p:cNvPr id="51" name="Tekstfelt 50">
            <a:extLst>
              <a:ext uri="{FF2B5EF4-FFF2-40B4-BE49-F238E27FC236}">
                <a16:creationId xmlns:a16="http://schemas.microsoft.com/office/drawing/2014/main" id="{F723023D-98AB-26B4-A172-EFACE44817BC}"/>
              </a:ext>
            </a:extLst>
          </p:cNvPr>
          <p:cNvSpPr txBox="1"/>
          <p:nvPr/>
        </p:nvSpPr>
        <p:spPr>
          <a:xfrm>
            <a:off x="3415190" y="3831512"/>
            <a:ext cx="2454639" cy="2230932"/>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Du  tager hen til plejehjemmet sammen med koordinatoren, så I kan mødes og hilse på hinanden.</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Det er ofte aktivitets- og frivilligkoordinatoren fra plejehjemmet, der er med til det første møde. </a:t>
            </a:r>
          </a:p>
        </p:txBody>
      </p:sp>
      <p:sp>
        <p:nvSpPr>
          <p:cNvPr id="52" name="Google Shape;184;p9">
            <a:extLst>
              <a:ext uri="{FF2B5EF4-FFF2-40B4-BE49-F238E27FC236}">
                <a16:creationId xmlns:a16="http://schemas.microsoft.com/office/drawing/2014/main" id="{B856863D-D8C1-BFEF-C949-FAF3FB6107AA}"/>
              </a:ext>
            </a:extLst>
          </p:cNvPr>
          <p:cNvSpPr txBox="1"/>
          <p:nvPr/>
        </p:nvSpPr>
        <p:spPr>
          <a:xfrm>
            <a:off x="3415191"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Første møde</a:t>
            </a:r>
            <a:endParaRPr sz="1600" dirty="0">
              <a:solidFill>
                <a:schemeClr val="dk1"/>
              </a:solidFill>
              <a:latin typeface="Calibri"/>
              <a:ea typeface="Calibri"/>
              <a:cs typeface="Calibri"/>
              <a:sym typeface="Calibri"/>
            </a:endParaRPr>
          </a:p>
        </p:txBody>
      </p:sp>
      <p:sp>
        <p:nvSpPr>
          <p:cNvPr id="53" name="Tekstfelt 52">
            <a:extLst>
              <a:ext uri="{FF2B5EF4-FFF2-40B4-BE49-F238E27FC236}">
                <a16:creationId xmlns:a16="http://schemas.microsoft.com/office/drawing/2014/main" id="{CBF5EF52-D295-D521-ACCD-5947ABA92BCB}"/>
              </a:ext>
            </a:extLst>
          </p:cNvPr>
          <p:cNvSpPr txBox="1"/>
          <p:nvPr/>
        </p:nvSpPr>
        <p:spPr>
          <a:xfrm>
            <a:off x="6208296" y="3831512"/>
            <a:ext cx="2644775" cy="2230932"/>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Hvis både du og plejehjemmet synes, at det gik godt til det første møde, så aftales en prøveperiode på ca. 4 gange. </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Koordinatoren af besøgstjenesten er med dig på ude på plejehjemmet i prøveperioden.</a:t>
            </a:r>
            <a:endParaRPr lang="da-DK" sz="1200" dirty="0">
              <a:solidFill>
                <a:srgbClr val="480062"/>
              </a:solidFill>
              <a:latin typeface="Montserrat" pitchFamily="2" charset="77"/>
            </a:endParaRPr>
          </a:p>
        </p:txBody>
      </p:sp>
      <p:sp>
        <p:nvSpPr>
          <p:cNvPr id="54" name="Google Shape;184;p9">
            <a:extLst>
              <a:ext uri="{FF2B5EF4-FFF2-40B4-BE49-F238E27FC236}">
                <a16:creationId xmlns:a16="http://schemas.microsoft.com/office/drawing/2014/main" id="{5EBC9164-AF75-7698-A9C1-28B9BE9D0CA9}"/>
              </a:ext>
            </a:extLst>
          </p:cNvPr>
          <p:cNvSpPr txBox="1"/>
          <p:nvPr/>
        </p:nvSpPr>
        <p:spPr>
          <a:xfrm>
            <a:off x="6299616"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Prøveperiode</a:t>
            </a:r>
            <a:endParaRPr sz="1600" dirty="0">
              <a:solidFill>
                <a:schemeClr val="dk1"/>
              </a:solidFill>
              <a:latin typeface="Calibri"/>
              <a:ea typeface="Calibri"/>
              <a:cs typeface="Calibri"/>
              <a:sym typeface="Calibri"/>
            </a:endParaRPr>
          </a:p>
        </p:txBody>
      </p:sp>
      <p:sp>
        <p:nvSpPr>
          <p:cNvPr id="55" name="Tekstfelt 54">
            <a:extLst>
              <a:ext uri="{FF2B5EF4-FFF2-40B4-BE49-F238E27FC236}">
                <a16:creationId xmlns:a16="http://schemas.microsoft.com/office/drawing/2014/main" id="{6DE8FEE7-1FC6-EADF-BFC3-C9D07242103C}"/>
              </a:ext>
            </a:extLst>
          </p:cNvPr>
          <p:cNvSpPr txBox="1"/>
          <p:nvPr/>
        </p:nvSpPr>
        <p:spPr>
          <a:xfrm>
            <a:off x="9176765" y="3831512"/>
            <a:ext cx="2454639" cy="2230932"/>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Efter prøveperioden fortsætter du som frivillig besøgsven på egen hånd.. </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algn="ctr">
              <a:lnSpc>
                <a:spcPct val="130000"/>
              </a:lnSpc>
            </a:pPr>
            <a:r>
              <a:rPr lang="da-DK" sz="1200" dirty="0">
                <a:solidFill>
                  <a:srgbClr val="480062"/>
                </a:solidFill>
                <a:latin typeface="Montserrat" pitchFamily="2" charset="77"/>
                <a:ea typeface="Montserrat Light"/>
                <a:cs typeface="Montserrat Light"/>
                <a:sym typeface="Montserrat Light"/>
              </a:rPr>
              <a:t>Det er vigtigt, at du kontakter koordinatoren, hvis der er noget, du bliver i tvivl om i forhold til dine opgaver/rolle som frivillig.</a:t>
            </a:r>
          </a:p>
        </p:txBody>
      </p:sp>
      <p:sp>
        <p:nvSpPr>
          <p:cNvPr id="56" name="Google Shape;184;p9">
            <a:extLst>
              <a:ext uri="{FF2B5EF4-FFF2-40B4-BE49-F238E27FC236}">
                <a16:creationId xmlns:a16="http://schemas.microsoft.com/office/drawing/2014/main" id="{7408B219-76FB-6045-9095-EECF86942959}"/>
              </a:ext>
            </a:extLst>
          </p:cNvPr>
          <p:cNvSpPr txBox="1"/>
          <p:nvPr/>
        </p:nvSpPr>
        <p:spPr>
          <a:xfrm>
            <a:off x="9176766"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Fast frivillig</a:t>
            </a:r>
            <a:endParaRPr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8923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4" name="Tekstfelt 3">
            <a:extLst>
              <a:ext uri="{FF2B5EF4-FFF2-40B4-BE49-F238E27FC236}">
                <a16:creationId xmlns:a16="http://schemas.microsoft.com/office/drawing/2014/main" id="{0A98551E-ABAB-9FB3-4D34-157A57424AC3}"/>
              </a:ext>
            </a:extLst>
          </p:cNvPr>
          <p:cNvSpPr txBox="1"/>
          <p:nvPr/>
        </p:nvSpPr>
        <p:spPr>
          <a:xfrm>
            <a:off x="6096914" y="1558638"/>
            <a:ext cx="5525239" cy="4547848"/>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da-DK" sz="1400" dirty="0">
                <a:solidFill>
                  <a:srgbClr val="480062"/>
                </a:solidFill>
                <a:latin typeface="Montserrat" pitchFamily="2" charset="77"/>
              </a:rPr>
              <a:t>Du skal have tid og lyst til at gøre en forskel for andre</a:t>
            </a:r>
          </a:p>
          <a:p>
            <a:pPr marL="285750" indent="-285750">
              <a:lnSpc>
                <a:spcPct val="130000"/>
              </a:lnSpc>
              <a:buFont typeface="Arial" panose="020B0604020202020204" pitchFamily="34" charset="0"/>
              <a:buChar char="•"/>
            </a:pPr>
            <a:r>
              <a:rPr lang="da-DK" sz="1400" dirty="0">
                <a:solidFill>
                  <a:srgbClr val="480062"/>
                </a:solidFill>
                <a:latin typeface="Montserrat" pitchFamily="2" charset="77"/>
              </a:rPr>
              <a:t>Du skal kunne være frivillig på egen hånd efter prøveperiode</a:t>
            </a:r>
          </a:p>
          <a:p>
            <a:pPr marL="285750" indent="-285750">
              <a:lnSpc>
                <a:spcPct val="130000"/>
              </a:lnSpc>
              <a:buFont typeface="Arial" panose="020B0604020202020204" pitchFamily="34" charset="0"/>
              <a:buChar char="•"/>
            </a:pPr>
            <a:r>
              <a:rPr lang="da-DK" sz="1400" dirty="0">
                <a:solidFill>
                  <a:srgbClr val="480062"/>
                </a:solidFill>
                <a:latin typeface="Montserrat" pitchFamily="2" charset="77"/>
              </a:rPr>
              <a:t>Du skal have lyst til at tale og være sammen med andre</a:t>
            </a:r>
          </a:p>
          <a:p>
            <a:pPr marL="285750" indent="-285750">
              <a:lnSpc>
                <a:spcPct val="130000"/>
              </a:lnSpc>
              <a:buFont typeface="Arial" panose="020B0604020202020204" pitchFamily="34" charset="0"/>
              <a:buChar char="•"/>
            </a:pPr>
            <a:r>
              <a:rPr lang="da-DK" sz="1400" dirty="0">
                <a:solidFill>
                  <a:srgbClr val="480062"/>
                </a:solidFill>
                <a:latin typeface="Montserrat" pitchFamily="2" charset="77"/>
              </a:rPr>
              <a:t>Du skal være mødestabil, det vil sige, at du skal overholde dine aftaler med plejehjemmet og melde afbud, hvis du ikke kan komme</a:t>
            </a:r>
          </a:p>
          <a:p>
            <a:pPr marL="285750" indent="-285750">
              <a:lnSpc>
                <a:spcPct val="130000"/>
              </a:lnSpc>
              <a:buFont typeface="Arial" panose="020B0604020202020204" pitchFamily="34" charset="0"/>
              <a:buChar char="•"/>
            </a:pPr>
            <a:r>
              <a:rPr lang="da-DK" sz="1400" dirty="0">
                <a:solidFill>
                  <a:srgbClr val="480062"/>
                </a:solidFill>
                <a:latin typeface="Montserrat" pitchFamily="2" charset="77"/>
              </a:rPr>
              <a:t>Det vigtigste er, at du er dig selv</a:t>
            </a:r>
          </a:p>
          <a:p>
            <a:pPr>
              <a:lnSpc>
                <a:spcPct val="130000"/>
              </a:lnSpc>
            </a:pPr>
            <a:endParaRPr lang="da-DK" sz="1400" dirty="0">
              <a:solidFill>
                <a:srgbClr val="480062"/>
              </a:solidFill>
              <a:highlight>
                <a:srgbClr val="FFFF00"/>
              </a:highlight>
              <a:latin typeface="Montserrat" pitchFamily="2" charset="77"/>
            </a:endParaRPr>
          </a:p>
          <a:p>
            <a:pPr>
              <a:lnSpc>
                <a:spcPct val="130000"/>
              </a:lnSpc>
            </a:pPr>
            <a:r>
              <a:rPr lang="da-DK" sz="1400" dirty="0">
                <a:solidFill>
                  <a:srgbClr val="480062"/>
                </a:solidFill>
                <a:latin typeface="Montserrat" pitchFamily="2" charset="77"/>
              </a:rPr>
              <a:t>På de næste 4 sider kan du læse om Per og Ida (det er ikke deres rigtige navne), som er besøgsvenner på deres helt egen måde, selvom de har et handicap og andre udfordringer.</a:t>
            </a:r>
          </a:p>
          <a:p>
            <a:pPr>
              <a:lnSpc>
                <a:spcPct val="130000"/>
              </a:lnSpc>
            </a:pPr>
            <a:endParaRPr lang="da-DK" sz="1400" dirty="0">
              <a:solidFill>
                <a:srgbClr val="480062"/>
              </a:solidFill>
              <a:latin typeface="Montserrat" pitchFamily="2" charset="77"/>
            </a:endParaRPr>
          </a:p>
          <a:p>
            <a:pPr>
              <a:lnSpc>
                <a:spcPct val="130000"/>
              </a:lnSpc>
            </a:pPr>
            <a:r>
              <a:rPr lang="da-DK" sz="1400" dirty="0">
                <a:solidFill>
                  <a:srgbClr val="480062"/>
                </a:solidFill>
                <a:latin typeface="Montserrat" pitchFamily="2" charset="77"/>
              </a:rPr>
              <a:t>Så uanset, hvilke udfordringer du har, så er det også </a:t>
            </a:r>
            <a:br>
              <a:rPr lang="da-DK" sz="1400" dirty="0">
                <a:solidFill>
                  <a:srgbClr val="480062"/>
                </a:solidFill>
                <a:latin typeface="Montserrat" pitchFamily="2" charset="77"/>
              </a:rPr>
            </a:br>
            <a:r>
              <a:rPr lang="da-DK" sz="1400" dirty="0">
                <a:solidFill>
                  <a:srgbClr val="480062"/>
                </a:solidFill>
                <a:latin typeface="Montserrat" pitchFamily="2" charset="77"/>
              </a:rPr>
              <a:t>muligt for </a:t>
            </a:r>
            <a:r>
              <a:rPr lang="da-DK" sz="1400" b="1" dirty="0">
                <a:solidFill>
                  <a:srgbClr val="480062"/>
                </a:solidFill>
                <a:latin typeface="Montserrat SemiBold" pitchFamily="2" charset="77"/>
              </a:rPr>
              <a:t>DIG!</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Hvad skal man kunne for at blive frivillig?</a:t>
            </a:r>
            <a:endParaRPr lang="da-DK" sz="2400" dirty="0">
              <a:solidFill>
                <a:srgbClr val="480062"/>
              </a:solidFill>
              <a:latin typeface="Montserrat Alternates Medium" panose="02000505000000020004" pitchFamily="2" charset="77"/>
            </a:endParaRPr>
          </a:p>
        </p:txBody>
      </p:sp>
      <p:pic>
        <p:nvPicPr>
          <p:cNvPr id="3" name="Billede 2" descr="Et billede, der indeholder tegneserie, clipart, tegning, kunst&#10;&#10;Automatisk genereret beskrivelse">
            <a:extLst>
              <a:ext uri="{FF2B5EF4-FFF2-40B4-BE49-F238E27FC236}">
                <a16:creationId xmlns:a16="http://schemas.microsoft.com/office/drawing/2014/main" id="{D904AB4B-E84B-A565-868E-0B6235BDB9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212" y="1778771"/>
            <a:ext cx="4548274" cy="3740723"/>
          </a:xfrm>
          <a:prstGeom prst="rect">
            <a:avLst/>
          </a:prstGeom>
        </p:spPr>
      </p:pic>
    </p:spTree>
    <p:extLst>
      <p:ext uri="{BB962C8B-B14F-4D97-AF65-F5344CB8AC3E}">
        <p14:creationId xmlns:p14="http://schemas.microsoft.com/office/powerpoint/2010/main" val="911520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17" name="Tekstfelt 16">
            <a:extLst>
              <a:ext uri="{FF2B5EF4-FFF2-40B4-BE49-F238E27FC236}">
                <a16:creationId xmlns:a16="http://schemas.microsoft.com/office/drawing/2014/main" id="{F41EAD81-D025-80EA-AC79-F437D1976500}"/>
              </a:ext>
            </a:extLst>
          </p:cNvPr>
          <p:cNvSpPr txBox="1"/>
          <p:nvPr/>
        </p:nvSpPr>
        <p:spPr>
          <a:xfrm>
            <a:off x="772536" y="1971595"/>
            <a:ext cx="2525836" cy="3987758"/>
          </a:xfrm>
          <a:prstGeom prst="rect">
            <a:avLst/>
          </a:prstGeom>
          <a:noFill/>
          <a:ln w="38100">
            <a:noFill/>
          </a:ln>
        </p:spPr>
        <p:txBody>
          <a:bodyPr wrap="square" rtlCol="0">
            <a:spAutoFit/>
          </a:bodyPr>
          <a:lstStyle/>
          <a:p>
            <a:pPr>
              <a:lnSpc>
                <a:spcPct val="130000"/>
              </a:lnSpc>
            </a:pPr>
            <a:r>
              <a:rPr lang="da-DK" sz="1400" b="1" dirty="0">
                <a:solidFill>
                  <a:srgbClr val="480062"/>
                </a:solidFill>
                <a:latin typeface="Montserrat SemiBold" pitchFamily="2" charset="77"/>
              </a:rPr>
              <a:t>Navn frivillig: </a:t>
            </a:r>
            <a:r>
              <a:rPr lang="da-DK" sz="1400" dirty="0">
                <a:solidFill>
                  <a:srgbClr val="480062"/>
                </a:solidFill>
                <a:latin typeface="Montserrat" pitchFamily="2" charset="77"/>
              </a:rPr>
              <a:t>Per</a:t>
            </a:r>
          </a:p>
          <a:p>
            <a:pPr>
              <a:lnSpc>
                <a:spcPct val="130000"/>
              </a:lnSpc>
            </a:pPr>
            <a:r>
              <a:rPr lang="da-DK" sz="1400" b="1" dirty="0">
                <a:solidFill>
                  <a:srgbClr val="480062"/>
                </a:solidFill>
                <a:latin typeface="Montserrat SemiBold" pitchFamily="2" charset="77"/>
              </a:rPr>
              <a:t>Alder:</a:t>
            </a:r>
            <a:r>
              <a:rPr lang="da-DK" sz="1400" dirty="0">
                <a:solidFill>
                  <a:srgbClr val="480062"/>
                </a:solidFill>
                <a:latin typeface="Montserrat" pitchFamily="2" charset="77"/>
              </a:rPr>
              <a:t> 29 år</a:t>
            </a:r>
          </a:p>
          <a:p>
            <a:pPr>
              <a:lnSpc>
                <a:spcPct val="130000"/>
              </a:lnSpc>
            </a:pPr>
            <a:r>
              <a:rPr lang="da-DK" sz="1400" b="1" dirty="0">
                <a:solidFill>
                  <a:srgbClr val="480062"/>
                </a:solidFill>
                <a:latin typeface="Montserrat SemiBold" pitchFamily="2" charset="77"/>
              </a:rPr>
              <a:t>Køn:</a:t>
            </a:r>
            <a:r>
              <a:rPr lang="da-DK" sz="1400" dirty="0">
                <a:solidFill>
                  <a:srgbClr val="480062"/>
                </a:solidFill>
                <a:latin typeface="Montserrat" pitchFamily="2" charset="77"/>
              </a:rPr>
              <a:t> M</a:t>
            </a:r>
          </a:p>
          <a:p>
            <a:pPr>
              <a:lnSpc>
                <a:spcPct val="130000"/>
              </a:lnSpc>
            </a:pPr>
            <a:r>
              <a:rPr lang="da-DK" sz="1400" b="1" dirty="0">
                <a:solidFill>
                  <a:srgbClr val="480062"/>
                </a:solidFill>
                <a:latin typeface="Montserrat SemiBold" pitchFamily="2" charset="77"/>
              </a:rPr>
              <a:t>Handicap:</a:t>
            </a:r>
          </a:p>
          <a:p>
            <a:pPr>
              <a:lnSpc>
                <a:spcPct val="130000"/>
              </a:lnSpc>
            </a:pPr>
            <a:r>
              <a:rPr lang="da-DK" sz="1400" dirty="0">
                <a:solidFill>
                  <a:srgbClr val="480062"/>
                </a:solidFill>
                <a:latin typeface="Montserrat" pitchFamily="2" charset="77"/>
              </a:rPr>
              <a:t>Autisme, ADHD, skizofreni</a:t>
            </a:r>
          </a:p>
          <a:p>
            <a:pPr>
              <a:lnSpc>
                <a:spcPct val="130000"/>
              </a:lnSpc>
            </a:pPr>
            <a:r>
              <a:rPr lang="da-DK" sz="1400" b="1" dirty="0">
                <a:solidFill>
                  <a:srgbClr val="480062"/>
                </a:solidFill>
                <a:latin typeface="Montserrat SemiBold" pitchFamily="2" charset="77"/>
              </a:rPr>
              <a:t>Beskæftigelse/pension/</a:t>
            </a:r>
            <a:br>
              <a:rPr lang="da-DK" sz="1400" b="1" dirty="0">
                <a:solidFill>
                  <a:srgbClr val="480062"/>
                </a:solidFill>
                <a:latin typeface="Montserrat SemiBold" pitchFamily="2" charset="77"/>
              </a:rPr>
            </a:br>
            <a:r>
              <a:rPr lang="da-DK" sz="1400" b="1" dirty="0">
                <a:solidFill>
                  <a:srgbClr val="480062"/>
                </a:solidFill>
                <a:latin typeface="Montserrat SemiBold" pitchFamily="2" charset="77"/>
              </a:rPr>
              <a:t>andet:</a:t>
            </a:r>
          </a:p>
          <a:p>
            <a:pPr>
              <a:lnSpc>
                <a:spcPct val="130000"/>
              </a:lnSpc>
            </a:pPr>
            <a:r>
              <a:rPr lang="da-DK" sz="1400" dirty="0">
                <a:solidFill>
                  <a:srgbClr val="480062"/>
                </a:solidFill>
                <a:latin typeface="Montserrat" pitchFamily="2" charset="77"/>
              </a:rPr>
              <a:t>Pedelopgaver 2 timer 2 gange om ugen</a:t>
            </a:r>
          </a:p>
          <a:p>
            <a:pPr>
              <a:lnSpc>
                <a:spcPct val="130000"/>
              </a:lnSpc>
            </a:pPr>
            <a:r>
              <a:rPr lang="da-DK" sz="1400" b="1" dirty="0">
                <a:solidFill>
                  <a:srgbClr val="480062"/>
                </a:solidFill>
                <a:latin typeface="Montserrat SemiBold" pitchFamily="2" charset="77"/>
              </a:rPr>
              <a:t>Bopæl:</a:t>
            </a:r>
          </a:p>
          <a:p>
            <a:pPr>
              <a:lnSpc>
                <a:spcPct val="130000"/>
              </a:lnSpc>
            </a:pPr>
            <a:r>
              <a:rPr lang="da-DK" sz="1400" dirty="0">
                <a:solidFill>
                  <a:srgbClr val="480062"/>
                </a:solidFill>
                <a:latin typeface="Montserrat" pitchFamily="2" charset="77"/>
              </a:rPr>
              <a:t>Egen bolig men har tidligere boet på bosted</a:t>
            </a:r>
          </a:p>
          <a:p>
            <a:pPr>
              <a:lnSpc>
                <a:spcPct val="130000"/>
              </a:lnSpc>
            </a:pPr>
            <a:r>
              <a:rPr lang="da-DK" sz="1400" b="1" dirty="0">
                <a:solidFill>
                  <a:srgbClr val="480062"/>
                </a:solidFill>
                <a:latin typeface="Montserrat SemiBold" pitchFamily="2" charset="77"/>
              </a:rPr>
              <a:t>Vær særlig opmærksom </a:t>
            </a:r>
          </a:p>
          <a:p>
            <a:pPr>
              <a:lnSpc>
                <a:spcPct val="130000"/>
              </a:lnSpc>
            </a:pPr>
            <a:r>
              <a:rPr lang="da-DK" sz="1400" b="1" dirty="0">
                <a:solidFill>
                  <a:srgbClr val="480062"/>
                </a:solidFill>
                <a:latin typeface="Montserrat SemiBold" pitchFamily="2" charset="77"/>
              </a:rPr>
              <a:t>på</a:t>
            </a:r>
            <a:r>
              <a:rPr lang="da-DK" sz="1400" dirty="0">
                <a:solidFill>
                  <a:srgbClr val="480062"/>
                </a:solidFill>
                <a:latin typeface="Montserrat" pitchFamily="2" charset="77"/>
              </a:rPr>
              <a:t>: Allergi </a:t>
            </a:r>
          </a:p>
        </p:txBody>
      </p:sp>
      <p:grpSp>
        <p:nvGrpSpPr>
          <p:cNvPr id="24" name="Gruppe 23">
            <a:extLst>
              <a:ext uri="{FF2B5EF4-FFF2-40B4-BE49-F238E27FC236}">
                <a16:creationId xmlns:a16="http://schemas.microsoft.com/office/drawing/2014/main" id="{A90DD18B-5961-6CD6-9D09-5E88E8E8A932}"/>
              </a:ext>
            </a:extLst>
          </p:cNvPr>
          <p:cNvGrpSpPr/>
          <p:nvPr/>
        </p:nvGrpSpPr>
        <p:grpSpPr>
          <a:xfrm>
            <a:off x="1734308" y="826936"/>
            <a:ext cx="602292" cy="858429"/>
            <a:chOff x="1057276" y="936618"/>
            <a:chExt cx="602292" cy="858429"/>
          </a:xfrm>
          <a:solidFill>
            <a:srgbClr val="FFA235"/>
          </a:solidFill>
        </p:grpSpPr>
        <p:sp>
          <p:nvSpPr>
            <p:cNvPr id="21" name="Forsinkelse 20">
              <a:extLst>
                <a:ext uri="{FF2B5EF4-FFF2-40B4-BE49-F238E27FC236}">
                  <a16:creationId xmlns:a16="http://schemas.microsoft.com/office/drawing/2014/main" id="{31F397CD-4CEE-FC69-14A2-E071ED0267A4}"/>
                </a:ext>
              </a:extLst>
            </p:cNvPr>
            <p:cNvSpPr/>
            <p:nvPr/>
          </p:nvSpPr>
          <p:spPr>
            <a:xfrm rot="16200000">
              <a:off x="1143814" y="1279294"/>
              <a:ext cx="429215" cy="602292"/>
            </a:xfrm>
            <a:prstGeom prst="flowChartDelay">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sp>
          <p:nvSpPr>
            <p:cNvPr id="22" name="Ellipse 21">
              <a:extLst>
                <a:ext uri="{FF2B5EF4-FFF2-40B4-BE49-F238E27FC236}">
                  <a16:creationId xmlns:a16="http://schemas.microsoft.com/office/drawing/2014/main" id="{BB974698-A516-9EDB-462D-03C1121F9835}"/>
                </a:ext>
              </a:extLst>
            </p:cNvPr>
            <p:cNvSpPr/>
            <p:nvPr/>
          </p:nvSpPr>
          <p:spPr>
            <a:xfrm>
              <a:off x="1143814" y="936618"/>
              <a:ext cx="429214" cy="42921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grpSp>
      <p:sp>
        <p:nvSpPr>
          <p:cNvPr id="27" name="Afrundet rektangel 26">
            <a:extLst>
              <a:ext uri="{FF2B5EF4-FFF2-40B4-BE49-F238E27FC236}">
                <a16:creationId xmlns:a16="http://schemas.microsoft.com/office/drawing/2014/main" id="{28238117-0178-1B7C-13AF-18820A1488A0}"/>
              </a:ext>
            </a:extLst>
          </p:cNvPr>
          <p:cNvSpPr/>
          <p:nvPr/>
        </p:nvSpPr>
        <p:spPr>
          <a:xfrm>
            <a:off x="522816" y="540706"/>
            <a:ext cx="2955169" cy="5776588"/>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Tekstfelt 27">
            <a:extLst>
              <a:ext uri="{FF2B5EF4-FFF2-40B4-BE49-F238E27FC236}">
                <a16:creationId xmlns:a16="http://schemas.microsoft.com/office/drawing/2014/main" id="{D5E424E7-1F99-280F-5965-CB5A3B6D5D48}"/>
              </a:ext>
            </a:extLst>
          </p:cNvPr>
          <p:cNvSpPr txBox="1"/>
          <p:nvPr/>
        </p:nvSpPr>
        <p:spPr>
          <a:xfrm>
            <a:off x="3922793" y="540706"/>
            <a:ext cx="3847480" cy="1626151"/>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PERS INTERESSER </a:t>
            </a:r>
            <a:br>
              <a:rPr lang="da-DK" sz="1200" b="1" dirty="0">
                <a:solidFill>
                  <a:srgbClr val="480062"/>
                </a:solidFill>
                <a:latin typeface="Montserrat SemiBold" pitchFamily="2" charset="77"/>
              </a:rPr>
            </a:br>
            <a:r>
              <a:rPr lang="da-DK" sz="1200" dirty="0">
                <a:solidFill>
                  <a:srgbClr val="480062"/>
                </a:solidFill>
                <a:latin typeface="Montserrat" pitchFamily="2" charset="77"/>
              </a:rPr>
              <a:t>Per kan gode lide at spille brætspil og være sammen med andre.</a:t>
            </a:r>
          </a:p>
          <a:p>
            <a:pPr>
              <a:lnSpc>
                <a:spcPct val="120000"/>
              </a:lnSpc>
            </a:pPr>
            <a:endParaRPr lang="da-DK" sz="1200" dirty="0">
              <a:solidFill>
                <a:srgbClr val="480062"/>
              </a:solidFill>
              <a:latin typeface="Montserrat" pitchFamily="2" charset="77"/>
            </a:endParaRPr>
          </a:p>
          <a:p>
            <a:pPr>
              <a:lnSpc>
                <a:spcPct val="120000"/>
              </a:lnSpc>
            </a:pPr>
            <a:r>
              <a:rPr lang="da-DK" sz="1200" b="1" dirty="0">
                <a:solidFill>
                  <a:srgbClr val="480062"/>
                </a:solidFill>
                <a:latin typeface="Montserrat SemiBold" pitchFamily="2" charset="77"/>
              </a:rPr>
              <a:t>PERS ØNSKER SOM BESØGSVEN </a:t>
            </a:r>
          </a:p>
          <a:p>
            <a:pPr>
              <a:lnSpc>
                <a:spcPct val="120000"/>
              </a:lnSpc>
            </a:pPr>
            <a:r>
              <a:rPr lang="da-DK" sz="1200" dirty="0">
                <a:solidFill>
                  <a:srgbClr val="480062"/>
                </a:solidFill>
                <a:latin typeface="Montserrat" pitchFamily="2" charset="77"/>
              </a:rPr>
              <a:t>Han vil gerne skabe glæde hos de ældre i  samarbejde med personalet på plejehjemmet.</a:t>
            </a:r>
          </a:p>
        </p:txBody>
      </p:sp>
      <p:sp>
        <p:nvSpPr>
          <p:cNvPr id="29" name="Tekstfelt 28">
            <a:extLst>
              <a:ext uri="{FF2B5EF4-FFF2-40B4-BE49-F238E27FC236}">
                <a16:creationId xmlns:a16="http://schemas.microsoft.com/office/drawing/2014/main" id="{4D77E680-780F-94D9-4C57-AB1B5404797E}"/>
              </a:ext>
            </a:extLst>
          </p:cNvPr>
          <p:cNvSpPr txBox="1"/>
          <p:nvPr/>
        </p:nvSpPr>
        <p:spPr>
          <a:xfrm>
            <a:off x="7881618" y="2738152"/>
            <a:ext cx="4097021" cy="9613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TRANSPORTERER PER SIG RUNDT?</a:t>
            </a:r>
          </a:p>
          <a:p>
            <a:pPr>
              <a:lnSpc>
                <a:spcPct val="120000"/>
              </a:lnSpc>
            </a:pPr>
            <a:r>
              <a:rPr lang="da-DK" sz="1200" dirty="0">
                <a:solidFill>
                  <a:srgbClr val="480062"/>
                </a:solidFill>
                <a:latin typeface="Montserrat" pitchFamily="2" charset="77"/>
              </a:rPr>
              <a:t>Per har ikke behov for rutetræning og har ingen udfordringer med transport. Han er tryg ved at møde alene op nye steder og foretrækker at gå.</a:t>
            </a:r>
          </a:p>
        </p:txBody>
      </p:sp>
      <p:sp>
        <p:nvSpPr>
          <p:cNvPr id="30" name="Tekstfelt 29">
            <a:extLst>
              <a:ext uri="{FF2B5EF4-FFF2-40B4-BE49-F238E27FC236}">
                <a16:creationId xmlns:a16="http://schemas.microsoft.com/office/drawing/2014/main" id="{9A60462A-98E7-D888-12B6-AEBFBD05A3B9}"/>
              </a:ext>
            </a:extLst>
          </p:cNvPr>
          <p:cNvSpPr txBox="1"/>
          <p:nvPr/>
        </p:nvSpPr>
        <p:spPr>
          <a:xfrm>
            <a:off x="7881616" y="3827602"/>
            <a:ext cx="4097023" cy="11829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HAR PER DET MED DET SOCIALE? </a:t>
            </a:r>
          </a:p>
          <a:p>
            <a:pPr>
              <a:lnSpc>
                <a:spcPct val="120000"/>
              </a:lnSpc>
            </a:pPr>
            <a:r>
              <a:rPr lang="da-DK" sz="1200" dirty="0">
                <a:solidFill>
                  <a:srgbClr val="480062"/>
                </a:solidFill>
                <a:latin typeface="Montserrat" pitchFamily="2" charset="77"/>
              </a:rPr>
              <a:t>Per er en meget veltalende og smilende person, som har nemt ved at være sammen med andre.</a:t>
            </a:r>
          </a:p>
          <a:p>
            <a:pPr>
              <a:lnSpc>
                <a:spcPct val="120000"/>
              </a:lnSpc>
            </a:pPr>
            <a:r>
              <a:rPr lang="da-DK" sz="1200" dirty="0">
                <a:solidFill>
                  <a:srgbClr val="480062"/>
                </a:solidFill>
                <a:latin typeface="Montserrat" pitchFamily="2" charset="77"/>
              </a:rPr>
              <a:t>Han har dog svært ved at mærke efter, hvornår han har brug for en pause.</a:t>
            </a:r>
          </a:p>
        </p:txBody>
      </p:sp>
      <p:sp>
        <p:nvSpPr>
          <p:cNvPr id="31" name="Tekstfelt 30">
            <a:extLst>
              <a:ext uri="{FF2B5EF4-FFF2-40B4-BE49-F238E27FC236}">
                <a16:creationId xmlns:a16="http://schemas.microsoft.com/office/drawing/2014/main" id="{52C5AEE5-6EC6-58AA-B5BB-CAA398371496}"/>
              </a:ext>
            </a:extLst>
          </p:cNvPr>
          <p:cNvSpPr txBox="1"/>
          <p:nvPr/>
        </p:nvSpPr>
        <p:spPr>
          <a:xfrm>
            <a:off x="7881617" y="5138652"/>
            <a:ext cx="4097022" cy="1404552"/>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HAR PER ANDRE UDFORDRINGER I HVERDAGEN? </a:t>
            </a:r>
          </a:p>
          <a:p>
            <a:pPr>
              <a:lnSpc>
                <a:spcPct val="120000"/>
              </a:lnSpc>
            </a:pPr>
            <a:r>
              <a:rPr lang="da-DK" sz="1200" dirty="0">
                <a:solidFill>
                  <a:srgbClr val="480062"/>
                </a:solidFill>
                <a:latin typeface="Montserrat" pitchFamily="2" charset="77"/>
              </a:rPr>
              <a:t>Personlig hygiejne som at huske at gå i bad og skifte tøj. Han har også behov for at vide på forhånd, hvilke opgaver han har eller møder ind til på dagen.</a:t>
            </a:r>
          </a:p>
        </p:txBody>
      </p:sp>
      <p:sp>
        <p:nvSpPr>
          <p:cNvPr id="32" name="Tekstfelt 31">
            <a:extLst>
              <a:ext uri="{FF2B5EF4-FFF2-40B4-BE49-F238E27FC236}">
                <a16:creationId xmlns:a16="http://schemas.microsoft.com/office/drawing/2014/main" id="{304F8910-B413-54F3-5596-E6BB0558D106}"/>
              </a:ext>
            </a:extLst>
          </p:cNvPr>
          <p:cNvSpPr txBox="1"/>
          <p:nvPr/>
        </p:nvSpPr>
        <p:spPr>
          <a:xfrm>
            <a:off x="3917711" y="2316480"/>
            <a:ext cx="3847480" cy="4063741"/>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KOM PER I GANG SOM BESØGSVEN?</a:t>
            </a:r>
          </a:p>
          <a:p>
            <a:pPr>
              <a:lnSpc>
                <a:spcPct val="120000"/>
              </a:lnSpc>
            </a:pPr>
            <a:r>
              <a:rPr lang="da-DK" sz="1200" dirty="0">
                <a:solidFill>
                  <a:srgbClr val="480062"/>
                </a:solidFill>
                <a:latin typeface="Montserrat" pitchFamily="2" charset="77"/>
              </a:rPr>
              <a:t>Per bliver henvist til Venskaberne af en pædagog fra et team, der arbejder med socialfærdighedstræning.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Koordinator fra Venskaberne kontakter Per og inviterer ham til en indledende samtale for at tale om hans interesser og ønsker som frivillig på et plejehjem.</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Per møder aktivitetsmedarbejderen på plejehjemmet sammen med koordinatoren, hvor hun fortæller om husets forskellige aktiviteter.</a:t>
            </a:r>
          </a:p>
          <a:p>
            <a:pPr>
              <a:lnSpc>
                <a:spcPct val="120000"/>
              </a:lnSpc>
            </a:pPr>
            <a:r>
              <a:rPr lang="da-DK" sz="1200" dirty="0">
                <a:solidFill>
                  <a:srgbClr val="480062"/>
                </a:solidFill>
                <a:latin typeface="Montserrat" pitchFamily="2" charset="77"/>
              </a:rPr>
              <a:t> </a:t>
            </a:r>
          </a:p>
          <a:p>
            <a:pPr>
              <a:lnSpc>
                <a:spcPct val="120000"/>
              </a:lnSpc>
            </a:pPr>
            <a:r>
              <a:rPr lang="da-DK" sz="1200" dirty="0">
                <a:solidFill>
                  <a:srgbClr val="480062"/>
                </a:solidFill>
                <a:latin typeface="Montserrat" pitchFamily="2" charset="77"/>
              </a:rPr>
              <a:t>Herefter aftaler de en prøveperiode på 4 gange hvor koordinator fra VENskaberne er med.</a:t>
            </a:r>
          </a:p>
        </p:txBody>
      </p:sp>
      <p:sp>
        <p:nvSpPr>
          <p:cNvPr id="33" name="Tekstfelt 32">
            <a:extLst>
              <a:ext uri="{FF2B5EF4-FFF2-40B4-BE49-F238E27FC236}">
                <a16:creationId xmlns:a16="http://schemas.microsoft.com/office/drawing/2014/main" id="{54F57FC2-0404-D4A7-29FE-6B6B72F86793}"/>
              </a:ext>
            </a:extLst>
          </p:cNvPr>
          <p:cNvSpPr txBox="1"/>
          <p:nvPr/>
        </p:nvSpPr>
        <p:spPr>
          <a:xfrm>
            <a:off x="7886700" y="540706"/>
            <a:ext cx="4097020" cy="2069349"/>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HVILKE FRIVILLIGOPGAVER HAR PER? </a:t>
            </a:r>
          </a:p>
          <a:p>
            <a:pPr>
              <a:lnSpc>
                <a:spcPct val="120000"/>
              </a:lnSpc>
            </a:pPr>
            <a:r>
              <a:rPr lang="da-DK" sz="1200" dirty="0">
                <a:solidFill>
                  <a:srgbClr val="480062"/>
                </a:solidFill>
                <a:latin typeface="Montserrat" pitchFamily="2" charset="77"/>
              </a:rPr>
              <a:t>Aktivitetsven på et plejehjem, hvor han hjælper de ældre med tallene til banko hver mandag. Per giver også en hånd med til den månedlige gudstjeneste.</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Én til én-ven med en af de ældre, som han spiller skak med en gang om ugen. Aktiviteterne foregår på Pers ugentlige fridage.</a:t>
            </a:r>
          </a:p>
        </p:txBody>
      </p:sp>
    </p:spTree>
    <p:extLst>
      <p:ext uri="{BB962C8B-B14F-4D97-AF65-F5344CB8AC3E}">
        <p14:creationId xmlns:p14="http://schemas.microsoft.com/office/powerpoint/2010/main" val="240696047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eda92fb2-9c17-4edb-b52b-a5b1a1d3285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AF064A02D7F10D47B008CBEB8CF5E56F" ma:contentTypeVersion="16" ma:contentTypeDescription="Opret et nyt dokument." ma:contentTypeScope="" ma:versionID="389186da817e5858b5d6f5af06a11a63">
  <xsd:schema xmlns:xsd="http://www.w3.org/2001/XMLSchema" xmlns:xs="http://www.w3.org/2001/XMLSchema" xmlns:p="http://schemas.microsoft.com/office/2006/metadata/properties" xmlns:ns3="eda92fb2-9c17-4edb-b52b-a5b1a1d32857" xmlns:ns4="6a63f40d-d734-4e90-8768-a8a2611a0701" targetNamespace="http://schemas.microsoft.com/office/2006/metadata/properties" ma:root="true" ma:fieldsID="8a5570b3fc0f8b5bd94a8eb6cc422c30" ns3:_="" ns4:_="">
    <xsd:import namespace="eda92fb2-9c17-4edb-b52b-a5b1a1d32857"/>
    <xsd:import namespace="6a63f40d-d734-4e90-8768-a8a2611a070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Location" minOccurs="0"/>
                <xsd:element ref="ns3:MediaServiceObjectDetectorVersion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a92fb2-9c17-4edb-b52b-a5b1a1d328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_activity" ma:index="23"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63f40d-d734-4e90-8768-a8a2611a0701"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SharingHintHash" ma:index="12"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3A99EF-DC0B-4D71-AFFC-60B10B7C5BD3}">
  <ds:schemaRefs>
    <ds:schemaRef ds:uri="http://purl.org/dc/elements/1.1/"/>
    <ds:schemaRef ds:uri="http://schemas.microsoft.com/office/2006/metadata/properties"/>
    <ds:schemaRef ds:uri="http://purl.org/dc/terms/"/>
    <ds:schemaRef ds:uri="eda92fb2-9c17-4edb-b52b-a5b1a1d32857"/>
    <ds:schemaRef ds:uri="http://schemas.microsoft.com/office/2006/documentManagement/types"/>
    <ds:schemaRef ds:uri="http://schemas.microsoft.com/office/infopath/2007/PartnerControls"/>
    <ds:schemaRef ds:uri="http://schemas.openxmlformats.org/package/2006/metadata/core-properties"/>
    <ds:schemaRef ds:uri="6a63f40d-d734-4e90-8768-a8a2611a0701"/>
    <ds:schemaRef ds:uri="http://www.w3.org/XML/1998/namespace"/>
    <ds:schemaRef ds:uri="http://purl.org/dc/dcmitype/"/>
  </ds:schemaRefs>
</ds:datastoreItem>
</file>

<file path=customXml/itemProps2.xml><?xml version="1.0" encoding="utf-8"?>
<ds:datastoreItem xmlns:ds="http://schemas.openxmlformats.org/officeDocument/2006/customXml" ds:itemID="{5778387A-A248-4CF2-8304-970987D998B1}">
  <ds:schemaRefs>
    <ds:schemaRef ds:uri="http://schemas.microsoft.com/sharepoint/v3/contenttype/forms"/>
  </ds:schemaRefs>
</ds:datastoreItem>
</file>

<file path=customXml/itemProps3.xml><?xml version="1.0" encoding="utf-8"?>
<ds:datastoreItem xmlns:ds="http://schemas.openxmlformats.org/officeDocument/2006/customXml" ds:itemID="{3B36B205-486D-4499-ABC6-BD41FCBEA4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a92fb2-9c17-4edb-b52b-a5b1a1d32857"/>
    <ds:schemaRef ds:uri="6a63f40d-d734-4e90-8768-a8a2611a07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1061</TotalTime>
  <Words>2395</Words>
  <Application>Microsoft Macintosh PowerPoint</Application>
  <PresentationFormat>Widescreen</PresentationFormat>
  <Paragraphs>175</Paragraphs>
  <Slides>14</Slides>
  <Notes>0</Notes>
  <HiddenSlides>0</HiddenSlides>
  <MMClips>0</MMClips>
  <ScaleCrop>false</ScaleCrop>
  <HeadingPairs>
    <vt:vector size="6" baseType="variant">
      <vt:variant>
        <vt:lpstr>Benyttede skrifttyper</vt:lpstr>
      </vt:variant>
      <vt:variant>
        <vt:i4>7</vt:i4>
      </vt:variant>
      <vt:variant>
        <vt:lpstr>Tema</vt:lpstr>
      </vt:variant>
      <vt:variant>
        <vt:i4>1</vt:i4>
      </vt:variant>
      <vt:variant>
        <vt:lpstr>Slidetitler</vt:lpstr>
      </vt:variant>
      <vt:variant>
        <vt:i4>14</vt:i4>
      </vt:variant>
    </vt:vector>
  </HeadingPairs>
  <TitlesOfParts>
    <vt:vector size="22" baseType="lpstr">
      <vt:lpstr>Arial</vt:lpstr>
      <vt:lpstr>Calibri</vt:lpstr>
      <vt:lpstr>Calibri Light</vt:lpstr>
      <vt:lpstr>Montserrat</vt:lpstr>
      <vt:lpstr>Montserrat Alternates Medium</vt:lpstr>
      <vt:lpstr>Montserrat Medium</vt:lpstr>
      <vt:lpstr>Montserrat SemiBold</vt:lpstr>
      <vt:lpstr>Office-tema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Sådan ser Pers dag som frivillig ud</vt:lpstr>
      <vt:lpstr>PowerPoint-præsentation</vt:lpstr>
      <vt:lpstr>Sådan ser Idas dag som frivillig ud</vt:lpstr>
      <vt:lpstr>PowerPoint-præsentation</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Overblik over hovedelementerne i VENskaberne</dc:title>
  <dc:creator>Thorbjørn Lautrop Nielsen</dc:creator>
  <cp:lastModifiedBy>Melanie Pedersen</cp:lastModifiedBy>
  <cp:revision>116</cp:revision>
  <dcterms:created xsi:type="dcterms:W3CDTF">2023-06-01T10:32:17Z</dcterms:created>
  <dcterms:modified xsi:type="dcterms:W3CDTF">2023-10-11T18:52:29Z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0x010100AF064A02D7F10D47B008CBEB8CF5E56F</vt:lpwstr>
  </property>
</Properties>
</file>