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88" r:id="rId3"/>
    <p:sldId id="295" r:id="rId4"/>
    <p:sldId id="293" r:id="rId5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7600BE"/>
    <a:srgbClr val="FFA336"/>
    <a:srgbClr val="D28DFF"/>
    <a:srgbClr val="FFFBED"/>
    <a:srgbClr val="FAF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llemlayout 3 - 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78"/>
    <p:restoredTop sz="96327"/>
  </p:normalViewPr>
  <p:slideViewPr>
    <p:cSldViewPr snapToGrid="0">
      <p:cViewPr varScale="1">
        <p:scale>
          <a:sx n="128" d="100"/>
          <a:sy n="128" d="100"/>
        </p:scale>
        <p:origin x="106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06284-B274-5547-A3B8-D7E0F62B2584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A8A5C-3E11-7A4D-9899-F514CDE1CA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147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0846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74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F58AA-655D-E6E2-E0A3-F34A2E12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34D23D-361A-CFB0-AC3C-D0DC0884B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EF5EC2-7932-F285-1EFD-4EBD7CDB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90C1A1-7140-4C0D-59C7-3047A05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99D50A-A7F6-ECEB-4C4F-72241168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39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3F450-0111-F5CB-F1E8-8439B230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C8429D-3560-C89D-87FC-5C116754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138BF8-6DD9-C758-332C-A2CB0A02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333EB-3D24-61AE-34F0-22CBF51B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9B4979-02A0-7DB2-600A-28FAFE3B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85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5F79B-E0B8-8C7C-4AFD-8017E81A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67E287-10B3-371E-9763-180FA579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6EEEF3-58DB-95B7-116C-3F24693E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F8888F-5F0E-BEBD-A62F-B3BE9AB5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22C73C-B37F-7500-5B94-EB04B2EC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22E940-EC9E-D5EF-D00F-F7EC5C6B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38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F61DC-624D-3BEE-65FE-AC6AD8FD4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0C4A9E-1345-34EC-4D68-2F6BC857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AB9B9C-FB1D-EEEF-5C20-4912FBF54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2853AF6-2A50-443E-8D00-16C5F8948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77AD16-7AFC-F099-C44A-7EC5D2688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BAE1E0A-2A5C-BA82-4D4B-4C6D4EF2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56412DC-FC32-FBD3-79A6-B19D8C45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CB4DA4-7B32-991B-CA95-BC4181BF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159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CE8D9-7198-42A3-7740-B8B9F16F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4A48A2-81E1-66A5-5336-679559E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52B706-81FE-60A4-4835-D620CFD9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1EEDF6B-C716-0BE8-31D0-DBD4A2DE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4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CD881E-81C4-CBFF-AA91-F1A8CFFF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81FAF50-AB0D-24EF-EEAB-5E0FE306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963FEC-7157-55B5-2C5A-1F8BC1E8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350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76403-43A6-7A6E-1DDA-274E0217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8AD01C-499D-37ED-EDE5-AF90BAB0E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6A70DA-08AA-FF14-797A-58284209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7A578A-81D1-A880-701A-436CE763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E26DF2-8711-C0D1-A0A0-206CD74A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A5C09-FAB2-90E7-1398-DC0B91FC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50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D66C3-18BF-E900-C0C0-0AD21DFC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C29AEA-78C6-8B54-FA99-026BB520A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38739B-0241-04FE-495C-569D2B60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3A1B30-AE7E-8A35-2435-58CF7BAB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49E569-FDCF-4144-FC5E-E15CD0A5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79EDC3-5056-A0AD-A416-F4047D8B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96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976AB-8E94-5EEA-9DEE-D7879508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E9EE0C-8B17-AB70-B009-3A11D526B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1165AF-DD84-F63B-73A8-823A1A31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8E365-430F-1946-A7AD-33B7861C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6E6D8-07D0-9261-C8FF-C7870560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9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580869A-304C-5C89-35CE-692E936C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9918E9-B34D-3430-9239-94A10B158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91A096-DDEF-0585-FD2D-DF65D7DE8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EED184-3A6E-3063-F696-D543DD88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BD3348-E37C-4A6F-59F4-40817AA0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96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4A0F8B-B071-445F-0750-D1E9520A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8E9973-C4A5-CF7C-752A-1624CB5B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E51A53-F5F6-B6D3-6BAA-D8CE8A7E7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ACC18B-633A-DA6C-2A9C-4ECE9D880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7965F-79E0-54AA-DBC0-978B59FBB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BABC8FED-CEA2-CF7E-8C15-970F2CD59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000157" y="-28576"/>
            <a:ext cx="5943599" cy="687479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65A9FF3-182E-8CA4-A3B6-57C752893B5F}"/>
              </a:ext>
            </a:extLst>
          </p:cNvPr>
          <p:cNvSpPr txBox="1"/>
          <p:nvPr/>
        </p:nvSpPr>
        <p:spPr>
          <a:xfrm>
            <a:off x="530937" y="618097"/>
            <a:ext cx="884412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81"/>
              </a:lnSpc>
            </a:pPr>
            <a:r>
              <a:rPr lang="da-DK" sz="36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SKABELONER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AAAE259-EB6B-2EC5-BB24-1707F56CFEB9}"/>
              </a:ext>
            </a:extLst>
          </p:cNvPr>
          <p:cNvSpPr txBox="1"/>
          <p:nvPr/>
        </p:nvSpPr>
        <p:spPr>
          <a:xfrm>
            <a:off x="530937" y="1235663"/>
            <a:ext cx="8553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rgbClr val="7600BE"/>
                </a:solidFill>
                <a:latin typeface="Montserrat Light" pitchFamily="2" charset="77"/>
              </a:rPr>
              <a:t>Brug skabeloner til inspiration og gør materialet til dit eget.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F70A104-1BF7-6CF6-385F-28DB0AEC4A85}"/>
              </a:ext>
            </a:extLst>
          </p:cNvPr>
          <p:cNvSpPr txBox="1"/>
          <p:nvPr/>
        </p:nvSpPr>
        <p:spPr>
          <a:xfrm>
            <a:off x="4046577" y="2189770"/>
            <a:ext cx="516026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400" dirty="0">
                <a:solidFill>
                  <a:srgbClr val="480062"/>
                </a:solidFill>
                <a:latin typeface="Montserrat Medium" pitchFamily="2" charset="77"/>
              </a:rPr>
              <a:t>Her finder du</a:t>
            </a:r>
          </a:p>
          <a:p>
            <a:pPr>
              <a:lnSpc>
                <a:spcPct val="150000"/>
              </a:lnSpc>
            </a:pPr>
            <a:endParaRPr lang="da-DK" sz="1400" dirty="0">
              <a:solidFill>
                <a:srgbClr val="480062"/>
              </a:solidFill>
              <a:latin typeface="Montserrat Medium" pitchFamily="2" charset="77"/>
            </a:endParaRPr>
          </a:p>
          <a:p>
            <a:pPr indent="-285750">
              <a:lnSpc>
                <a:spcPts val="1640"/>
              </a:lnSpc>
              <a:buClr>
                <a:srgbClr val="7600BE"/>
              </a:buClr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rgbClr val="480062"/>
                </a:solidFill>
                <a:latin typeface="Montserrat Light" pitchFamily="2" charset="77"/>
              </a:rPr>
              <a:t>Tidsplan med aktiviteter</a:t>
            </a:r>
          </a:p>
          <a:p>
            <a:pPr indent="-285750">
              <a:lnSpc>
                <a:spcPts val="1640"/>
              </a:lnSpc>
              <a:buClr>
                <a:srgbClr val="7600BE"/>
              </a:buClr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rgbClr val="480062"/>
                </a:solidFill>
                <a:latin typeface="Montserrat Light" pitchFamily="2" charset="77"/>
              </a:rPr>
              <a:t>Aktivitetsplan med ansvarsfordeling</a:t>
            </a:r>
          </a:p>
          <a:p>
            <a:pPr indent="-285750">
              <a:lnSpc>
                <a:spcPts val="1640"/>
              </a:lnSpc>
              <a:buClr>
                <a:srgbClr val="7600BE"/>
              </a:buClr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rgbClr val="480062"/>
                </a:solidFill>
                <a:latin typeface="Montserrat Light" pitchFamily="2" charset="77"/>
              </a:rPr>
              <a:t>Dagsorden for møde om forventningsafstemning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865FEDE-1D07-2BAF-AD71-A782E93C8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923" y="3743611"/>
            <a:ext cx="2339144" cy="2339144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9D5F54F-AC06-3B14-9B7E-012BD485E53B}"/>
              </a:ext>
            </a:extLst>
          </p:cNvPr>
          <p:cNvSpPr txBox="1"/>
          <p:nvPr/>
        </p:nvSpPr>
        <p:spPr>
          <a:xfrm>
            <a:off x="7320781" y="4499811"/>
            <a:ext cx="222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dirty="0">
                <a:solidFill>
                  <a:srgbClr val="480062"/>
                </a:solidFill>
                <a:latin typeface="Montserrat" pitchFamily="2" charset="77"/>
              </a:rPr>
              <a:t>Find en skabelon til </a:t>
            </a:r>
            <a:r>
              <a:rPr lang="da-DK" sz="1600">
                <a:solidFill>
                  <a:srgbClr val="480062"/>
                </a:solidFill>
                <a:latin typeface="Montserrat" pitchFamily="2" charset="77"/>
              </a:rPr>
              <a:t>samarbejdsaftale separat i mappen!</a:t>
            </a:r>
            <a:endParaRPr lang="da-DK" sz="1600" dirty="0">
              <a:solidFill>
                <a:srgbClr val="480062"/>
              </a:solidFill>
              <a:latin typeface="Montserrat" pitchFamily="2" charset="77"/>
            </a:endParaRPr>
          </a:p>
        </p:txBody>
      </p:sp>
      <p:pic>
        <p:nvPicPr>
          <p:cNvPr id="8" name="Billede 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8719ACA-CB46-EEC7-B05E-62FDE25C8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71" y="2428519"/>
            <a:ext cx="3729037" cy="372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2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DB76896-A052-1FF9-2DC0-2842B284B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37555" y="-41092"/>
            <a:ext cx="8917156" cy="6576852"/>
          </a:xfrm>
          <a:prstGeom prst="rect">
            <a:avLst/>
          </a:prstGeom>
        </p:spPr>
      </p:pic>
      <p:pic>
        <p:nvPicPr>
          <p:cNvPr id="11" name="Billede 10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238C545-4361-1787-82A5-452A086A4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22" y="322240"/>
            <a:ext cx="1547517" cy="369981"/>
          </a:xfrm>
          <a:prstGeom prst="rect">
            <a:avLst/>
          </a:prstGeom>
        </p:spPr>
      </p:pic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2B1543BD-7E63-F575-B6A0-AF63CD239E8B}"/>
              </a:ext>
            </a:extLst>
          </p:cNvPr>
          <p:cNvCxnSpPr>
            <a:cxnSpLocks/>
          </p:cNvCxnSpPr>
          <p:nvPr/>
        </p:nvCxnSpPr>
        <p:spPr>
          <a:xfrm>
            <a:off x="1937342" y="322240"/>
            <a:ext cx="0" cy="362242"/>
          </a:xfrm>
          <a:prstGeom prst="line">
            <a:avLst/>
          </a:prstGeom>
          <a:ln w="19050">
            <a:solidFill>
              <a:srgbClr val="FFA33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866E3E3A-3EAC-BAA4-8DE5-35B7968F48E9}"/>
              </a:ext>
            </a:extLst>
          </p:cNvPr>
          <p:cNvSpPr txBox="1"/>
          <p:nvPr/>
        </p:nvSpPr>
        <p:spPr>
          <a:xfrm>
            <a:off x="2115491" y="272528"/>
            <a:ext cx="746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TIDSPLAN OG AKTIVITETER</a:t>
            </a:r>
          </a:p>
        </p:txBody>
      </p: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3DF79CD1-C3F7-2863-B520-F2E2CD788BFC}"/>
              </a:ext>
            </a:extLst>
          </p:cNvPr>
          <p:cNvCxnSpPr/>
          <p:nvPr/>
        </p:nvCxnSpPr>
        <p:spPr>
          <a:xfrm>
            <a:off x="7430397" y="3679956"/>
            <a:ext cx="0" cy="381838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30BAB074-A78B-77C6-3E0F-9AA94AECE300}"/>
              </a:ext>
            </a:extLst>
          </p:cNvPr>
          <p:cNvCxnSpPr/>
          <p:nvPr/>
        </p:nvCxnSpPr>
        <p:spPr>
          <a:xfrm>
            <a:off x="5585303" y="2750469"/>
            <a:ext cx="0" cy="751538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0AC20247-FAB0-994D-63B5-DB87181A9BD5}"/>
              </a:ext>
            </a:extLst>
          </p:cNvPr>
          <p:cNvCxnSpPr>
            <a:cxnSpLocks/>
          </p:cNvCxnSpPr>
          <p:nvPr/>
        </p:nvCxnSpPr>
        <p:spPr>
          <a:xfrm>
            <a:off x="4314520" y="3646371"/>
            <a:ext cx="0" cy="833360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BC806E27-1420-E053-00D6-68E308F095F4}"/>
              </a:ext>
            </a:extLst>
          </p:cNvPr>
          <p:cNvCxnSpPr/>
          <p:nvPr/>
        </p:nvCxnSpPr>
        <p:spPr>
          <a:xfrm flipH="1">
            <a:off x="1750033" y="3564452"/>
            <a:ext cx="1451" cy="580838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98A4A5A5-69C5-CAA2-667F-11F4844579FD}"/>
              </a:ext>
            </a:extLst>
          </p:cNvPr>
          <p:cNvCxnSpPr>
            <a:cxnSpLocks/>
          </p:cNvCxnSpPr>
          <p:nvPr/>
        </p:nvCxnSpPr>
        <p:spPr>
          <a:xfrm>
            <a:off x="639156" y="3546538"/>
            <a:ext cx="9128129" cy="0"/>
          </a:xfrm>
          <a:prstGeom prst="straightConnector1">
            <a:avLst/>
          </a:prstGeom>
          <a:ln w="19050">
            <a:solidFill>
              <a:srgbClr val="4800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D9451780-8855-D66C-611D-A28E3BF65830}"/>
              </a:ext>
            </a:extLst>
          </p:cNvPr>
          <p:cNvSpPr/>
          <p:nvPr/>
        </p:nvSpPr>
        <p:spPr>
          <a:xfrm rot="10800000">
            <a:off x="7265798" y="3471943"/>
            <a:ext cx="211080" cy="211080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4739D68-37CA-1046-DBC5-687CCE422FC7}"/>
              </a:ext>
            </a:extLst>
          </p:cNvPr>
          <p:cNvSpPr/>
          <p:nvPr/>
        </p:nvSpPr>
        <p:spPr>
          <a:xfrm rot="10800000">
            <a:off x="4211948" y="3471943"/>
            <a:ext cx="211080" cy="211080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C3C124A-B3F2-B78F-1C1E-FD3A83D3D7FA}"/>
              </a:ext>
            </a:extLst>
          </p:cNvPr>
          <p:cNvSpPr/>
          <p:nvPr/>
        </p:nvSpPr>
        <p:spPr>
          <a:xfrm rot="10800000">
            <a:off x="5429260" y="3471943"/>
            <a:ext cx="211080" cy="211080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C1B5403-E43A-6125-826C-CFF892CE2FDF}"/>
              </a:ext>
            </a:extLst>
          </p:cNvPr>
          <p:cNvSpPr/>
          <p:nvPr/>
        </p:nvSpPr>
        <p:spPr>
          <a:xfrm rot="10800000">
            <a:off x="1354033" y="3182263"/>
            <a:ext cx="792000" cy="79043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683974D-81F7-356E-0540-7B58168EA9A5}"/>
              </a:ext>
            </a:extLst>
          </p:cNvPr>
          <p:cNvSpPr/>
          <p:nvPr/>
        </p:nvSpPr>
        <p:spPr>
          <a:xfrm rot="10800000">
            <a:off x="2845660" y="3471943"/>
            <a:ext cx="211080" cy="211080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690EA943-2382-4534-E630-FAA687378CD3}"/>
              </a:ext>
            </a:extLst>
          </p:cNvPr>
          <p:cNvSpPr txBox="1"/>
          <p:nvPr/>
        </p:nvSpPr>
        <p:spPr>
          <a:xfrm>
            <a:off x="545642" y="4398692"/>
            <a:ext cx="2375799" cy="69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Workshop om frivillighed i undervisning med præsentation af foreninger.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FF99FAA0-CB0F-4FDD-1AF9-BF31EA6EFB70}"/>
              </a:ext>
            </a:extLst>
          </p:cNvPr>
          <p:cNvSpPr txBox="1"/>
          <p:nvPr/>
        </p:nvSpPr>
        <p:spPr>
          <a:xfrm>
            <a:off x="639156" y="4113911"/>
            <a:ext cx="2253365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1. Introduktionsworkshop</a:t>
            </a:r>
          </a:p>
        </p:txBody>
      </p: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843956E8-9608-F99F-E0FF-1C33F7F1CB0C}"/>
              </a:ext>
            </a:extLst>
          </p:cNvPr>
          <p:cNvCxnSpPr>
            <a:cxnSpLocks/>
          </p:cNvCxnSpPr>
          <p:nvPr/>
        </p:nvCxnSpPr>
        <p:spPr>
          <a:xfrm>
            <a:off x="2949460" y="2983910"/>
            <a:ext cx="0" cy="788720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felt 21">
            <a:extLst>
              <a:ext uri="{FF2B5EF4-FFF2-40B4-BE49-F238E27FC236}">
                <a16:creationId xmlns:a16="http://schemas.microsoft.com/office/drawing/2014/main" id="{E6ED5871-2443-1C9F-7C83-67F90B1DC578}"/>
              </a:ext>
            </a:extLst>
          </p:cNvPr>
          <p:cNvSpPr txBox="1"/>
          <p:nvPr/>
        </p:nvSpPr>
        <p:spPr>
          <a:xfrm>
            <a:off x="1935603" y="1667266"/>
            <a:ext cx="2027714" cy="1310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Infomøde med oplæring i frivilligopgave. De unge melder sig som frivillige og laver vagtplan i gruppen.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11A1B49-30AC-AB81-062E-456938F759C2}"/>
              </a:ext>
            </a:extLst>
          </p:cNvPr>
          <p:cNvSpPr txBox="1"/>
          <p:nvPr/>
        </p:nvSpPr>
        <p:spPr>
          <a:xfrm>
            <a:off x="1937342" y="1397279"/>
            <a:ext cx="2027714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2. Foreningsbesøg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56D3DBBD-16AC-10AE-0B74-497C8175AEC7}"/>
              </a:ext>
            </a:extLst>
          </p:cNvPr>
          <p:cNvSpPr txBox="1"/>
          <p:nvPr/>
        </p:nvSpPr>
        <p:spPr>
          <a:xfrm>
            <a:off x="3300662" y="4786515"/>
            <a:ext cx="2238367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Unge skiftes hver uge til at være frivillige i foreninger.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66DA23EF-78A4-FEE8-7C44-2E4C0E17A3BC}"/>
              </a:ext>
            </a:extLst>
          </p:cNvPr>
          <p:cNvSpPr txBox="1"/>
          <p:nvPr/>
        </p:nvSpPr>
        <p:spPr>
          <a:xfrm>
            <a:off x="3300663" y="4548375"/>
            <a:ext cx="2027714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3. Frivillige starter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D8FD66A8-9061-A55E-B7EF-B9DCD75E9AB0}"/>
              </a:ext>
            </a:extLst>
          </p:cNvPr>
          <p:cNvSpPr txBox="1"/>
          <p:nvPr/>
        </p:nvSpPr>
        <p:spPr>
          <a:xfrm>
            <a:off x="4536070" y="1850671"/>
            <a:ext cx="2027714" cy="89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De unge mødes løbende i gruppen og deler erfaringer og oplevelser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6241390C-5DDC-F882-ED76-33029D89FE06}"/>
              </a:ext>
            </a:extLst>
          </p:cNvPr>
          <p:cNvSpPr txBox="1"/>
          <p:nvPr/>
        </p:nvSpPr>
        <p:spPr>
          <a:xfrm>
            <a:off x="4536070" y="1612531"/>
            <a:ext cx="2027714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4. Fællesmøder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B0A9DE57-5724-A3C3-5AA7-09019C405CAA}"/>
              </a:ext>
            </a:extLst>
          </p:cNvPr>
          <p:cNvSpPr txBox="1"/>
          <p:nvPr/>
        </p:nvSpPr>
        <p:spPr>
          <a:xfrm>
            <a:off x="6242496" y="4336977"/>
            <a:ext cx="2375802" cy="89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Afsluttende workshop med refleksion over egen læring og personlig udvikling. Udstedelse af frivilligbeviser.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FE5F57CA-69D6-953E-05DB-ACEB2DA106B9}"/>
              </a:ext>
            </a:extLst>
          </p:cNvPr>
          <p:cNvSpPr txBox="1"/>
          <p:nvPr/>
        </p:nvSpPr>
        <p:spPr>
          <a:xfrm>
            <a:off x="6356919" y="4061794"/>
            <a:ext cx="2191088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5. Kompetenceworkshop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D120BC2-8264-6094-15DF-B629D88E64C0}"/>
              </a:ext>
            </a:extLst>
          </p:cNvPr>
          <p:cNvSpPr>
            <a:spLocks/>
          </p:cNvSpPr>
          <p:nvPr/>
        </p:nvSpPr>
        <p:spPr>
          <a:xfrm rot="10800000">
            <a:off x="2555199" y="3175789"/>
            <a:ext cx="792000" cy="792000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498980C-EC35-3C6D-C17D-96CE142D8267}"/>
              </a:ext>
            </a:extLst>
          </p:cNvPr>
          <p:cNvSpPr/>
          <p:nvPr/>
        </p:nvSpPr>
        <p:spPr>
          <a:xfrm rot="10800000">
            <a:off x="3938298" y="3173252"/>
            <a:ext cx="792000" cy="79043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5E73B5B-9866-A29E-B651-05B5F31B1F8C}"/>
              </a:ext>
            </a:extLst>
          </p:cNvPr>
          <p:cNvSpPr/>
          <p:nvPr/>
        </p:nvSpPr>
        <p:spPr>
          <a:xfrm rot="10800000">
            <a:off x="5195291" y="3182263"/>
            <a:ext cx="792000" cy="79043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7DD0F-D192-FB75-D5C0-43E17BAC7BF7}"/>
              </a:ext>
            </a:extLst>
          </p:cNvPr>
          <p:cNvSpPr/>
          <p:nvPr/>
        </p:nvSpPr>
        <p:spPr>
          <a:xfrm rot="10800000">
            <a:off x="7034398" y="3182263"/>
            <a:ext cx="792000" cy="79043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4" name="Tekstfelt 33">
            <a:extLst>
              <a:ext uri="{FF2B5EF4-FFF2-40B4-BE49-F238E27FC236}">
                <a16:creationId xmlns:a16="http://schemas.microsoft.com/office/drawing/2014/main" id="{CC390C0F-CFA2-6566-2BE7-81B1E95D3791}"/>
              </a:ext>
            </a:extLst>
          </p:cNvPr>
          <p:cNvSpPr txBox="1"/>
          <p:nvPr/>
        </p:nvSpPr>
        <p:spPr>
          <a:xfrm>
            <a:off x="298032" y="775245"/>
            <a:ext cx="9146423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600" dirty="0">
                <a:solidFill>
                  <a:srgbClr val="D28DFF"/>
                </a:solidFill>
                <a:latin typeface="Montserrat Medium" pitchFamily="2" charset="77"/>
              </a:rPr>
              <a:t>Notér dato og tid i de lilla felter</a:t>
            </a:r>
          </a:p>
        </p:txBody>
      </p:sp>
      <p:pic>
        <p:nvPicPr>
          <p:cNvPr id="36" name="Billede 35">
            <a:extLst>
              <a:ext uri="{FF2B5EF4-FFF2-40B4-BE49-F238E27FC236}">
                <a16:creationId xmlns:a16="http://schemas.microsoft.com/office/drawing/2014/main" id="{69199D66-C477-81B0-DB82-57BE23C56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763797" flipH="1">
            <a:off x="3446792" y="1171413"/>
            <a:ext cx="1470587" cy="1470587"/>
          </a:xfrm>
          <a:prstGeom prst="rect">
            <a:avLst/>
          </a:prstGeom>
        </p:spPr>
      </p:pic>
      <p:cxnSp>
        <p:nvCxnSpPr>
          <p:cNvPr id="40" name="Lige forbindelse 39">
            <a:extLst>
              <a:ext uri="{FF2B5EF4-FFF2-40B4-BE49-F238E27FC236}">
                <a16:creationId xmlns:a16="http://schemas.microsoft.com/office/drawing/2014/main" id="{9DAAD4C7-F96C-082E-B488-5FF35706AE4B}"/>
              </a:ext>
            </a:extLst>
          </p:cNvPr>
          <p:cNvCxnSpPr/>
          <p:nvPr/>
        </p:nvCxnSpPr>
        <p:spPr>
          <a:xfrm>
            <a:off x="8879601" y="3059778"/>
            <a:ext cx="0" cy="375112"/>
          </a:xfrm>
          <a:prstGeom prst="line">
            <a:avLst/>
          </a:prstGeom>
          <a:ln w="19050"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felt 40">
            <a:extLst>
              <a:ext uri="{FF2B5EF4-FFF2-40B4-BE49-F238E27FC236}">
                <a16:creationId xmlns:a16="http://schemas.microsoft.com/office/drawing/2014/main" id="{575423E9-DA08-D8C7-B496-B528368B8481}"/>
              </a:ext>
            </a:extLst>
          </p:cNvPr>
          <p:cNvSpPr txBox="1"/>
          <p:nvPr/>
        </p:nvSpPr>
        <p:spPr>
          <a:xfrm>
            <a:off x="7748523" y="2055855"/>
            <a:ext cx="2027714" cy="89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Light" pitchFamily="2" charset="77"/>
              </a:rPr>
              <a:t>De unge stopper som frivillige eller holder pause pga. eksamener eller ferie.</a:t>
            </a:r>
          </a:p>
        </p:txBody>
      </p:sp>
      <p:sp>
        <p:nvSpPr>
          <p:cNvPr id="42" name="Tekstfelt 41">
            <a:extLst>
              <a:ext uri="{FF2B5EF4-FFF2-40B4-BE49-F238E27FC236}">
                <a16:creationId xmlns:a16="http://schemas.microsoft.com/office/drawing/2014/main" id="{68BF959A-9C32-8F16-6F38-724FD2F79579}"/>
              </a:ext>
            </a:extLst>
          </p:cNvPr>
          <p:cNvSpPr txBox="1"/>
          <p:nvPr/>
        </p:nvSpPr>
        <p:spPr>
          <a:xfrm>
            <a:off x="7739571" y="1621225"/>
            <a:ext cx="2027714" cy="48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  <a:buClr>
                <a:srgbClr val="7600BE"/>
              </a:buClr>
            </a:pPr>
            <a:r>
              <a:rPr lang="da-DK" sz="1200" dirty="0">
                <a:solidFill>
                  <a:srgbClr val="480062"/>
                </a:solidFill>
                <a:latin typeface="Montserrat Medium" pitchFamily="2" charset="77"/>
              </a:rPr>
              <a:t>6. Frivillige stopper eller holder pause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2DB636D-8DA9-0186-56E2-F3FB88E76149}"/>
              </a:ext>
            </a:extLst>
          </p:cNvPr>
          <p:cNvSpPr/>
          <p:nvPr/>
        </p:nvSpPr>
        <p:spPr>
          <a:xfrm rot="10800000">
            <a:off x="8490243" y="3146218"/>
            <a:ext cx="792000" cy="79043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369A576C-11B3-3717-3A0B-205CAE092D1C}"/>
              </a:ext>
            </a:extLst>
          </p:cNvPr>
          <p:cNvSpPr txBox="1"/>
          <p:nvPr/>
        </p:nvSpPr>
        <p:spPr>
          <a:xfrm>
            <a:off x="1384189" y="3286835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  <p:sp>
        <p:nvSpPr>
          <p:cNvPr id="49" name="Tekstfelt 48">
            <a:extLst>
              <a:ext uri="{FF2B5EF4-FFF2-40B4-BE49-F238E27FC236}">
                <a16:creationId xmlns:a16="http://schemas.microsoft.com/office/drawing/2014/main" id="{1B95E03A-CBB4-2F19-2179-8944E14BE23D}"/>
              </a:ext>
            </a:extLst>
          </p:cNvPr>
          <p:cNvSpPr txBox="1"/>
          <p:nvPr/>
        </p:nvSpPr>
        <p:spPr>
          <a:xfrm>
            <a:off x="2570058" y="3286835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  <p:sp>
        <p:nvSpPr>
          <p:cNvPr id="50" name="Tekstfelt 49">
            <a:extLst>
              <a:ext uri="{FF2B5EF4-FFF2-40B4-BE49-F238E27FC236}">
                <a16:creationId xmlns:a16="http://schemas.microsoft.com/office/drawing/2014/main" id="{4B7FCDF3-98CB-13CA-D06B-734B048FAA75}"/>
              </a:ext>
            </a:extLst>
          </p:cNvPr>
          <p:cNvSpPr txBox="1"/>
          <p:nvPr/>
        </p:nvSpPr>
        <p:spPr>
          <a:xfrm>
            <a:off x="3955913" y="3277865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E19C944C-B1C9-8874-2DCA-A3C4D9B44009}"/>
              </a:ext>
            </a:extLst>
          </p:cNvPr>
          <p:cNvSpPr txBox="1"/>
          <p:nvPr/>
        </p:nvSpPr>
        <p:spPr>
          <a:xfrm>
            <a:off x="5206757" y="3262876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  <p:sp>
        <p:nvSpPr>
          <p:cNvPr id="52" name="Tekstfelt 51">
            <a:extLst>
              <a:ext uri="{FF2B5EF4-FFF2-40B4-BE49-F238E27FC236}">
                <a16:creationId xmlns:a16="http://schemas.microsoft.com/office/drawing/2014/main" id="{B9C768BD-FD71-01A6-C2CA-70B8426F3796}"/>
              </a:ext>
            </a:extLst>
          </p:cNvPr>
          <p:cNvSpPr txBox="1"/>
          <p:nvPr/>
        </p:nvSpPr>
        <p:spPr>
          <a:xfrm>
            <a:off x="7024230" y="3277056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  <p:sp>
        <p:nvSpPr>
          <p:cNvPr id="53" name="Tekstfelt 52">
            <a:extLst>
              <a:ext uri="{FF2B5EF4-FFF2-40B4-BE49-F238E27FC236}">
                <a16:creationId xmlns:a16="http://schemas.microsoft.com/office/drawing/2014/main" id="{6583C55E-8B0F-D361-D97C-C199B44781A0}"/>
              </a:ext>
            </a:extLst>
          </p:cNvPr>
          <p:cNvSpPr txBox="1"/>
          <p:nvPr/>
        </p:nvSpPr>
        <p:spPr>
          <a:xfrm>
            <a:off x="8504580" y="3276615"/>
            <a:ext cx="797625" cy="48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Dato: </a:t>
            </a:r>
          </a:p>
          <a:p>
            <a:pPr>
              <a:lnSpc>
                <a:spcPts val="1640"/>
              </a:lnSpc>
              <a:buClr>
                <a:srgbClr val="7600BE"/>
              </a:buClr>
            </a:pPr>
            <a:r>
              <a:rPr lang="da-DK" sz="1000" dirty="0">
                <a:solidFill>
                  <a:srgbClr val="480062"/>
                </a:solidFill>
                <a:latin typeface="Montserrat Light" pitchFamily="2" charset="77"/>
              </a:rPr>
              <a:t>Kl. </a:t>
            </a:r>
          </a:p>
        </p:txBody>
      </p:sp>
    </p:spTree>
    <p:extLst>
      <p:ext uri="{BB962C8B-B14F-4D97-AF65-F5344CB8AC3E}">
        <p14:creationId xmlns:p14="http://schemas.microsoft.com/office/powerpoint/2010/main" val="269231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41" grpId="0"/>
      <p:bldP spid="42" grpId="0"/>
      <p:bldP spid="43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238C545-4361-1787-82A5-452A086A4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22" y="322240"/>
            <a:ext cx="1547517" cy="369981"/>
          </a:xfrm>
          <a:prstGeom prst="rect">
            <a:avLst/>
          </a:prstGeom>
        </p:spPr>
      </p:pic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2B1543BD-7E63-F575-B6A0-AF63CD239E8B}"/>
              </a:ext>
            </a:extLst>
          </p:cNvPr>
          <p:cNvCxnSpPr>
            <a:cxnSpLocks/>
          </p:cNvCxnSpPr>
          <p:nvPr/>
        </p:nvCxnSpPr>
        <p:spPr>
          <a:xfrm>
            <a:off x="1937342" y="322240"/>
            <a:ext cx="0" cy="362242"/>
          </a:xfrm>
          <a:prstGeom prst="line">
            <a:avLst/>
          </a:prstGeom>
          <a:ln w="19050">
            <a:solidFill>
              <a:srgbClr val="FFA33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felt 1">
            <a:extLst>
              <a:ext uri="{FF2B5EF4-FFF2-40B4-BE49-F238E27FC236}">
                <a16:creationId xmlns:a16="http://schemas.microsoft.com/office/drawing/2014/main" id="{49FB1FA9-9F14-1C29-5344-C385518D8777}"/>
              </a:ext>
            </a:extLst>
          </p:cNvPr>
          <p:cNvSpPr txBox="1"/>
          <p:nvPr/>
        </p:nvSpPr>
        <p:spPr>
          <a:xfrm>
            <a:off x="2123411" y="265302"/>
            <a:ext cx="745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AKTIVITETSPLAN MED ANSVARSFORDELING</a:t>
            </a:r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B5B5053A-BA3A-6570-1600-6780E99DCF81}"/>
              </a:ext>
            </a:extLst>
          </p:cNvPr>
          <p:cNvGraphicFramePr>
            <a:graphicFrameLocks noGrp="1"/>
          </p:cNvGraphicFramePr>
          <p:nvPr/>
        </p:nvGraphicFramePr>
        <p:xfrm>
          <a:off x="379790" y="803081"/>
          <a:ext cx="9146420" cy="5915637"/>
        </p:xfrm>
        <a:graphic>
          <a:graphicData uri="http://schemas.openxmlformats.org/drawingml/2006/table">
            <a:tbl>
              <a:tblPr firstRow="1" firstCol="1">
                <a:tableStyleId>{00A15C55-8517-42AA-B614-E9B94910E393}</a:tableStyleId>
              </a:tblPr>
              <a:tblGrid>
                <a:gridCol w="1235650">
                  <a:extLst>
                    <a:ext uri="{9D8B030D-6E8A-4147-A177-3AD203B41FA5}">
                      <a16:colId xmlns:a16="http://schemas.microsoft.com/office/drawing/2014/main" val="346430363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3685258586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3550430437"/>
                    </a:ext>
                  </a:extLst>
                </a:gridCol>
                <a:gridCol w="1074937">
                  <a:extLst>
                    <a:ext uri="{9D8B030D-6E8A-4147-A177-3AD203B41FA5}">
                      <a16:colId xmlns:a16="http://schemas.microsoft.com/office/drawing/2014/main" val="3527421654"/>
                    </a:ext>
                  </a:extLst>
                </a:gridCol>
              </a:tblGrid>
              <a:tr h="410142"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Fokus/Fase</a:t>
                      </a:r>
                      <a:endParaRPr lang="da-DK" sz="1200" dirty="0">
                        <a:effectLst/>
                        <a:latin typeface="Montserrat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Aktivitet</a:t>
                      </a:r>
                      <a:endParaRPr lang="da-DK" sz="1200" dirty="0">
                        <a:effectLst/>
                        <a:latin typeface="Montserrat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Ansvar og roller</a:t>
                      </a:r>
                      <a:endParaRPr lang="da-DK" sz="1200" dirty="0">
                        <a:effectLst/>
                        <a:latin typeface="Montserrat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da-DK" sz="900" b="1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Dato og tid</a:t>
                      </a:r>
                      <a:endParaRPr lang="da-DK" sz="1200" dirty="0">
                        <a:effectLst/>
                        <a:latin typeface="Montserrat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A3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409309"/>
                  </a:ext>
                </a:extLst>
              </a:tr>
              <a:tr h="602848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Planlægning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Planlægningsmøde - 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fokus på at målrette frivilligaktiviteterne, finde ugedage og opgaver, der passer til skolen og de unge.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94464"/>
                  </a:ext>
                </a:extLst>
              </a:tr>
              <a:tr h="613458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Rekruttering af frivillige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Workshop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 undervisningen ved skolestart. Fokus på at skabe interesse og motivation for frivilligt arbejde og præsentere en eller flere konkrete foreninger for de unge. 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Elever tilmelder sig til foreningsbesøg herefter.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838716"/>
                  </a:ext>
                </a:extLst>
              </a:tr>
              <a:tr h="891251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Frivilligforløb 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Foreningsbesøg og oplæring i frivilligopgave</a:t>
                      </a:r>
                      <a:r>
                        <a:rPr lang="da-DK" sz="900" b="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 tilmeldte unge. 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Forening fortæller om deres arbejde, viser rundt og lærer de unge op i den primære frivilligopgave, de har ansvar for, hvis de skal være frivillige. 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unge udarbejder en vagtplan for et halvt år. Vagtplanen starter kort efter foreningsbesøget.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650309"/>
                  </a:ext>
                </a:extLst>
              </a:tr>
              <a:tr h="1005850">
                <a:tc>
                  <a:txBody>
                    <a:bodyPr/>
                    <a:lstStyle/>
                    <a:p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Gruppefrivillighed kører</a:t>
                      </a:r>
                      <a:b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 gruppe af unge skiftes til at være frivillige på faste ugedage og tidspunkter. En frivilliggruppe kan være på mellem 6-30 elever og sende 2-4 frivillige afsted hver uge. Størrelsen på frivilliggruppen afhænger af interesserede elever og den enkelte forenings muligheder og opgaver. 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OBS: </a:t>
                      </a:r>
                      <a:r>
                        <a:rPr lang="da-DK" sz="900" b="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vær opmærksom på datoer, I allerede nu kender, 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hvor de unge ikke kan være frivillige pga. helligdage, eksamensperiode osv.  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26250"/>
                  </a:ext>
                </a:extLst>
              </a:tr>
              <a:tr h="508768">
                <a:tc>
                  <a:txBody>
                    <a:bodyPr/>
                    <a:lstStyle/>
                    <a:p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Fællesmøde(r)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 frivilliggruppen afholdes på skolen m. fokus på erfaringsdeling, læring og anerkendelse af den frivillige indsats 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09888"/>
                  </a:ext>
                </a:extLst>
              </a:tr>
              <a:tr h="506481">
                <a:tc>
                  <a:txBody>
                    <a:bodyPr/>
                    <a:lstStyle/>
                    <a:p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Løbende evalueringsmøder m. skole, forening og frivilligcenter</a:t>
                      </a:r>
                      <a:b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a-DK" sz="900" b="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inddrag oplevelser fra de unge og evaluer løbende forløbet – kan vi forbedre det? 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378545"/>
                  </a:ext>
                </a:extLst>
              </a:tr>
              <a:tr h="457037">
                <a:tc>
                  <a:txBody>
                    <a:bodyPr/>
                    <a:lstStyle/>
                    <a:p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Kompetenceworkshop og frivilligbevis 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afholdes på skolen, hvor der sættes fokus på de unges læring og kompetencer i det frivillige arbejde – udstedelse af frivilligbevis</a:t>
                      </a:r>
                      <a:b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203087"/>
                  </a:ext>
                </a:extLst>
              </a:tr>
              <a:tr h="607508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da-DK" sz="9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Evaluering og fortsættelse af nyt forløb</a:t>
                      </a:r>
                      <a:endParaRPr lang="da-DK" sz="900" dirty="0">
                        <a:solidFill>
                          <a:schemeClr val="bg1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FA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900" b="1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Evaluerende  møde</a:t>
                      </a:r>
                      <a:r>
                        <a:rPr lang="da-DK" sz="900" dirty="0">
                          <a:solidFill>
                            <a:srgbClr val="480062"/>
                          </a:solidFill>
                          <a:effectLst/>
                          <a:latin typeface="Montserrat" pitchFamily="2" charset="7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m. erfaringsdeling og planlægning af nye aktiviteter i nyt skoleår</a:t>
                      </a:r>
                      <a:endParaRPr lang="da-DK" sz="900" dirty="0">
                        <a:solidFill>
                          <a:srgbClr val="480062"/>
                        </a:solidFill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1" marR="39961" marT="108000" marB="0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da-DK"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kern="1200" dirty="0">
                        <a:solidFill>
                          <a:srgbClr val="480062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rgbClr val="FA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51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47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3199AC0-CA35-AD66-B1EF-4ABF47980C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152"/>
          <a:stretch/>
        </p:blipFill>
        <p:spPr>
          <a:xfrm flipH="1">
            <a:off x="0" y="0"/>
            <a:ext cx="10364704" cy="6858000"/>
          </a:xfrm>
          <a:prstGeom prst="rect">
            <a:avLst/>
          </a:prstGeom>
        </p:spPr>
      </p:pic>
      <p:pic>
        <p:nvPicPr>
          <p:cNvPr id="11" name="Billede 10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238C545-4361-1787-82A5-452A086A4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22" y="322240"/>
            <a:ext cx="1547517" cy="369981"/>
          </a:xfrm>
          <a:prstGeom prst="rect">
            <a:avLst/>
          </a:prstGeom>
        </p:spPr>
      </p:pic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2B1543BD-7E63-F575-B6A0-AF63CD239E8B}"/>
              </a:ext>
            </a:extLst>
          </p:cNvPr>
          <p:cNvCxnSpPr>
            <a:cxnSpLocks/>
          </p:cNvCxnSpPr>
          <p:nvPr/>
        </p:nvCxnSpPr>
        <p:spPr>
          <a:xfrm>
            <a:off x="1937342" y="322240"/>
            <a:ext cx="0" cy="362242"/>
          </a:xfrm>
          <a:prstGeom prst="line">
            <a:avLst/>
          </a:prstGeom>
          <a:ln w="19050">
            <a:solidFill>
              <a:srgbClr val="FFA33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866E3E3A-3EAC-BAA4-8DE5-35B7968F48E9}"/>
              </a:ext>
            </a:extLst>
          </p:cNvPr>
          <p:cNvSpPr txBox="1"/>
          <p:nvPr/>
        </p:nvSpPr>
        <p:spPr>
          <a:xfrm>
            <a:off x="2115491" y="272528"/>
            <a:ext cx="7467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480062"/>
                </a:solidFill>
                <a:latin typeface="Montserrat Alternates Medium" panose="02000505000000020004" pitchFamily="2" charset="77"/>
              </a:rPr>
              <a:t>SKABELON TIL DAGSORDEN</a:t>
            </a:r>
          </a:p>
          <a:p>
            <a:endParaRPr lang="da-DK" sz="2400" dirty="0">
              <a:solidFill>
                <a:srgbClr val="480062"/>
              </a:solidFill>
              <a:latin typeface="Montserrat Alternates Medium" panose="02000505000000020004" pitchFamily="2" charset="77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07EC28A-DE81-5FA8-1425-D7E9E98EF19F}"/>
              </a:ext>
            </a:extLst>
          </p:cNvPr>
          <p:cNvSpPr txBox="1"/>
          <p:nvPr/>
        </p:nvSpPr>
        <p:spPr>
          <a:xfrm>
            <a:off x="298032" y="775245"/>
            <a:ext cx="9146423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600" dirty="0">
                <a:solidFill>
                  <a:srgbClr val="D28DFF"/>
                </a:solidFill>
                <a:latin typeface="Montserrat Medium" pitchFamily="2" charset="77"/>
              </a:rPr>
              <a:t>Samarbejde om gruppefrivillighed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99EDB53-1B79-E742-435E-7E782652B4EC}"/>
              </a:ext>
            </a:extLst>
          </p:cNvPr>
          <p:cNvSpPr txBox="1"/>
          <p:nvPr/>
        </p:nvSpPr>
        <p:spPr>
          <a:xfrm>
            <a:off x="322933" y="1078670"/>
            <a:ext cx="655139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sz="16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Deltagere: Frivilligcenter, underviser og forening</a:t>
            </a:r>
            <a:endParaRPr lang="da-DK" dirty="0">
              <a:solidFill>
                <a:srgbClr val="480062"/>
              </a:solidFill>
              <a:latin typeface="Montserrat" pitchFamily="2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sz="16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4000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Præsentation af projekt og samarbejde</a:t>
            </a:r>
          </a:p>
          <a:p>
            <a:pPr marL="857250" lvl="1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Hvad er ønskescenariet for samarbejdet og hvad vil vi opnå helt konkret?</a:t>
            </a:r>
            <a:endParaRPr lang="da-DK" sz="1600" dirty="0">
              <a:solidFill>
                <a:srgbClr val="480062"/>
              </a:solidFill>
              <a:latin typeface="Montserrat" pitchFamily="2" charset="77"/>
            </a:endParaRPr>
          </a:p>
          <a:p>
            <a:pPr marL="4000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lang="da-DK" sz="16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4000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Frivilligopgaver- og roller </a:t>
            </a:r>
          </a:p>
          <a:p>
            <a:pPr marL="857250" lvl="1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Hvilken opgaver løser de unge, og hvordan forberedes de? Aftaler om dage og tidspunkter</a:t>
            </a:r>
            <a:endParaRPr lang="da-DK" sz="1600" dirty="0">
              <a:solidFill>
                <a:srgbClr val="480062"/>
              </a:solidFill>
              <a:latin typeface="Montserrat" pitchFamily="2" charset="77"/>
            </a:endParaRPr>
          </a:p>
          <a:p>
            <a:pPr marL="228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sz="16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4000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Roller og ressourcer </a:t>
            </a:r>
          </a:p>
          <a:p>
            <a:pPr marL="857250" lvl="1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Hvad skal der til, for at projektet kan gennemføres og blive en succes i en jeres kontekst? </a:t>
            </a:r>
          </a:p>
          <a:p>
            <a:pPr marL="857250" lvl="1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Hvad forventer vi af hinanden?</a:t>
            </a:r>
          </a:p>
          <a:p>
            <a:pPr marL="857250" lvl="1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Hvad/hvor meget kan vi hver især levere til indsatsen?</a:t>
            </a:r>
            <a:b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</a:br>
            <a:endParaRPr lang="da-DK" sz="16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4000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da-DK" sz="16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Tidsplan og næste skridt</a:t>
            </a:r>
            <a:endParaRPr lang="da-DK" sz="1600" dirty="0">
              <a:solidFill>
                <a:srgbClr val="480062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235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DSKAB 3 - FIND DET GODE MATCH" id="{E688B573-57C4-5D47-92C0-F764F89DBE3D}" vid="{DD6FBEF6-58DD-A441-9A4B-C54C53C82F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170</TotalTime>
  <Words>574</Words>
  <Application>Microsoft Macintosh PowerPoint</Application>
  <PresentationFormat>A4-papir (210 x 297 mm)</PresentationFormat>
  <Paragraphs>73</Paragraphs>
  <Slides>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Montserrat Alternates Medium</vt:lpstr>
      <vt:lpstr>Montserrat Light</vt:lpstr>
      <vt:lpstr>Montserrat Medium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Line Ellen Krabek</cp:lastModifiedBy>
  <cp:revision>7</cp:revision>
  <dcterms:created xsi:type="dcterms:W3CDTF">2022-08-16T09:56:54Z</dcterms:created>
  <dcterms:modified xsi:type="dcterms:W3CDTF">2022-10-06T13:39:43Z</dcterms:modified>
</cp:coreProperties>
</file>