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94" r:id="rId2"/>
  </p:sldIdLst>
  <p:sldSz cx="9906000" cy="6858000" type="A4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0062"/>
    <a:srgbClr val="D28DFF"/>
    <a:srgbClr val="FAF2D6"/>
    <a:srgbClr val="FFA336"/>
    <a:srgbClr val="7600BE"/>
    <a:srgbClr val="FFFB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llemlayout 3 - Markering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345"/>
    <p:restoredTop sz="96197"/>
  </p:normalViewPr>
  <p:slideViewPr>
    <p:cSldViewPr snapToGrid="0">
      <p:cViewPr varScale="1">
        <p:scale>
          <a:sx n="108" d="100"/>
          <a:sy n="108" d="100"/>
        </p:scale>
        <p:origin x="224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06284-B274-5547-A3B8-D7E0F62B2584}" type="datetimeFigureOut">
              <a:rPr lang="da-DK" smtClean="0"/>
              <a:t>16.08.2022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A8A5C-3E11-7A4D-9899-F514CDE1CAA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1470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DF58AA-655D-E6E2-E0A3-F34A2E126D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C34D23D-361A-CFB0-AC3C-D0DC0884B5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3EF5EC2-7932-F285-1EFD-4EBD7CDBF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16.08.2022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090C1A1-7140-4C0D-59C7-3047A050D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299D50A-A7F6-ECEB-4C4F-722411684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302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C4CF7A-7D97-45EB-362B-E73C5B041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DCF285-D121-0301-F21E-AE125F273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1DCC1D7-D2C0-C593-5E58-FD460179F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16.08.2022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826968F-ADF7-2375-BBE0-35BFC3E2D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AE7A23E-6603-B346-A773-A6EA3252A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9393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E3F450-0111-F5CB-F1E8-8439B230D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4C8429D-3560-C89D-87FC-5C1167544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6138BF8-6DD9-C758-332C-A2CB0A02D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16.08.2022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E333EB-3D24-61AE-34F0-22CBF51B5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9B4979-02A0-7DB2-600A-28FAFE3B9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9853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85F79B-E0B8-8C7C-4AFD-8017E81A8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A67E287-10B3-371E-9763-180FA579B5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66EEEF3-58DB-95B7-116C-3F24693EC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1F8888F-5F0E-BEBD-A62F-B3BE9AB5A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16.08.2022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522C73C-B37F-7500-5B94-EB04B2EC1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D22E940-EC9E-D5EF-D00F-F7EC5C6BE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738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9F61DC-624D-3BEE-65FE-AC6AD8FD4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E0C4A9E-1345-34EC-4D68-2F6BC8576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1AB9B9C-FB1D-EEEF-5C20-4912FBF54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2853AF6-2A50-443E-8D00-16C5F8948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777AD16-7AFC-F099-C44A-7EC5D2688B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BAE1E0A-2A5C-BA82-4D4B-4C6D4EF2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16.08.2022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56412DC-FC32-FBD3-79A6-B19D8C45D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1CB4DA4-7B32-991B-CA95-BC4181BF8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1590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9CE8D9-7198-42A3-7740-B8B9F16F0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24A48A2-81E1-66A5-5336-679559E86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16.08.2022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C52B706-81FE-60A4-4835-D620CFD93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1EEDF6B-C716-0BE8-31D0-DBD4A2DEE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0441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0CD881E-81C4-CBFF-AA91-F1A8CFFFC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16.08.2022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81FAF50-AB0D-24EF-EEAB-5E0FE3069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F963FEC-7157-55B5-2C5A-1F8BC1E85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3508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A76403-43A6-7A6E-1DDA-274E0217E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8AD01C-499D-37ED-EDE5-AF90BAB0E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26A70DA-08AA-FF14-797A-58284209AB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A7A578A-81D1-A880-701A-436CE7630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16.08.2022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8E26DF2-8711-C0D1-A0A0-206CD74A2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FEA5C09-FAB2-90E7-1398-DC0B91FCA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4509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2D66C3-18BF-E900-C0C0-0AD21DFC4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AC29AEA-78C6-8B54-FA99-026BB520A1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da-DK"/>
              <a:t>Klik på ikonet for at tilføje et billede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638739B-0241-04FE-495C-569D2B609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73A1B30-AE7E-8A35-2435-58CF7BABE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16.08.2022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A49E569-FDCF-4144-FC5E-E15CD0A54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C79EDC3-5056-A0AD-A416-F4047D8B1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4964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C976AB-8E94-5EEA-9DEE-D78795080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5E9EE0C-8B17-AB70-B009-3A11D526B9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B1165AF-DD84-F63B-73A8-823A1A316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16.08.2022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E48E365-430F-1946-A7AD-33B7861C4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3D6E6D8-07D0-9261-C8FF-C78705605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8941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580869A-304C-5C89-35CE-692E936C7B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99918E9-B34D-3430-9239-94A10B1587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191A096-DDEF-0585-FD2D-DF65D7DE8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16.08.2022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4EED184-3A6E-3063-F696-D543DD889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FBD3348-E37C-4A6F-59F4-40817AA0F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8963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D4A0F8B-B071-445F-0750-D1E9520A5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E8E9973-C4A5-CF7C-752A-1624CB5BA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AE51A53-F5F6-B6D3-6BAA-D8CE8A7E78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61BCF-6760-634E-83F4-E945856A3387}" type="datetimeFigureOut">
              <a:rPr lang="da-DK" smtClean="0"/>
              <a:t>16.08.2022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AACC18B-633A-DA6C-2A9C-4ECE9D8807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2C7965F-79E0-54AA-DBC0-978B59FBBC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8461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7A14CC32-930A-34AD-7C25-52FC1CCD7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52"/>
            <a:ext cx="9906000" cy="6851748"/>
          </a:xfrm>
          <a:prstGeom prst="rect">
            <a:avLst/>
          </a:prstGeom>
        </p:spPr>
      </p:pic>
      <p:graphicFrame>
        <p:nvGraphicFramePr>
          <p:cNvPr id="7" name="Tabel 7">
            <a:extLst>
              <a:ext uri="{FF2B5EF4-FFF2-40B4-BE49-F238E27FC236}">
                <a16:creationId xmlns:a16="http://schemas.microsoft.com/office/drawing/2014/main" id="{CD374DC8-730E-5450-5430-DF55B18DDE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977048"/>
              </p:ext>
            </p:extLst>
          </p:nvPr>
        </p:nvGraphicFramePr>
        <p:xfrm>
          <a:off x="226598" y="644679"/>
          <a:ext cx="9446400" cy="5773984"/>
        </p:xfrm>
        <a:graphic>
          <a:graphicData uri="http://schemas.openxmlformats.org/drawingml/2006/table">
            <a:tbl>
              <a:tblPr firstRow="1" firstCol="1">
                <a:tableStyleId>{00A15C55-8517-42AA-B614-E9B94910E393}</a:tableStyleId>
              </a:tblPr>
              <a:tblGrid>
                <a:gridCol w="1180800">
                  <a:extLst>
                    <a:ext uri="{9D8B030D-6E8A-4147-A177-3AD203B41FA5}">
                      <a16:colId xmlns:a16="http://schemas.microsoft.com/office/drawing/2014/main" val="3464303630"/>
                    </a:ext>
                  </a:extLst>
                </a:gridCol>
                <a:gridCol w="1180800">
                  <a:extLst>
                    <a:ext uri="{9D8B030D-6E8A-4147-A177-3AD203B41FA5}">
                      <a16:colId xmlns:a16="http://schemas.microsoft.com/office/drawing/2014/main" val="3685258586"/>
                    </a:ext>
                  </a:extLst>
                </a:gridCol>
                <a:gridCol w="1180800">
                  <a:extLst>
                    <a:ext uri="{9D8B030D-6E8A-4147-A177-3AD203B41FA5}">
                      <a16:colId xmlns:a16="http://schemas.microsoft.com/office/drawing/2014/main" val="3550430437"/>
                    </a:ext>
                  </a:extLst>
                </a:gridCol>
                <a:gridCol w="1180800">
                  <a:extLst>
                    <a:ext uri="{9D8B030D-6E8A-4147-A177-3AD203B41FA5}">
                      <a16:colId xmlns:a16="http://schemas.microsoft.com/office/drawing/2014/main" val="3527421654"/>
                    </a:ext>
                  </a:extLst>
                </a:gridCol>
                <a:gridCol w="1180800">
                  <a:extLst>
                    <a:ext uri="{9D8B030D-6E8A-4147-A177-3AD203B41FA5}">
                      <a16:colId xmlns:a16="http://schemas.microsoft.com/office/drawing/2014/main" val="184670439"/>
                    </a:ext>
                  </a:extLst>
                </a:gridCol>
                <a:gridCol w="1180800">
                  <a:extLst>
                    <a:ext uri="{9D8B030D-6E8A-4147-A177-3AD203B41FA5}">
                      <a16:colId xmlns:a16="http://schemas.microsoft.com/office/drawing/2014/main" val="4037679079"/>
                    </a:ext>
                  </a:extLst>
                </a:gridCol>
                <a:gridCol w="1180800">
                  <a:extLst>
                    <a:ext uri="{9D8B030D-6E8A-4147-A177-3AD203B41FA5}">
                      <a16:colId xmlns:a16="http://schemas.microsoft.com/office/drawing/2014/main" val="3742872909"/>
                    </a:ext>
                  </a:extLst>
                </a:gridCol>
                <a:gridCol w="1180800">
                  <a:extLst>
                    <a:ext uri="{9D8B030D-6E8A-4147-A177-3AD203B41FA5}">
                      <a16:colId xmlns:a16="http://schemas.microsoft.com/office/drawing/2014/main" val="531298579"/>
                    </a:ext>
                  </a:extLst>
                </a:gridCol>
              </a:tblGrid>
              <a:tr h="744734"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</a:pPr>
                      <a:r>
                        <a:rPr lang="da-DK" sz="9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Forening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A3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</a:pPr>
                      <a:r>
                        <a:rPr lang="da-DK" sz="9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Kontaktperson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A3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</a:pPr>
                      <a:r>
                        <a:rPr lang="da-DK" sz="9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Foreningens formål og kerneaktivitet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A3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</a:pPr>
                      <a:r>
                        <a:rPr lang="da-DK" sz="9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Relevante frivilligopgaver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A3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</a:pPr>
                      <a:r>
                        <a:rPr lang="da-DK" sz="9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Rammer og forventninger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A3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</a:pPr>
                      <a:r>
                        <a:rPr lang="da-DK" sz="9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Aftaler og muligheder (hvor, hvornår og med hvem) 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A3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</a:pPr>
                      <a:r>
                        <a:rPr lang="da-DK" sz="9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Samarbejdsstatus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A3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</a:pPr>
                      <a:r>
                        <a:rPr lang="da-DK" sz="9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Noter fx historik 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A3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409309"/>
                  </a:ext>
                </a:extLst>
              </a:tr>
              <a:tr h="1005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 b="0" i="1" dirty="0">
                          <a:solidFill>
                            <a:srgbClr val="480062"/>
                          </a:solidFill>
                          <a:latin typeface="Montserrat" pitchFamily="2" charset="77"/>
                        </a:rPr>
                        <a:t>Hverdags-aktivisterne</a:t>
                      </a:r>
                    </a:p>
                  </a:txBody>
                  <a:tcPr marL="91450" marR="91450" marT="45725" marB="45725" anchor="ctr">
                    <a:solidFill>
                      <a:srgbClr val="D28DFF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 b="0" i="1" kern="1200" dirty="0">
                          <a:solidFill>
                            <a:srgbClr val="480062"/>
                          </a:solidFill>
                          <a:latin typeface="Montserrat" pitchFamily="2" charset="77"/>
                          <a:ea typeface="+mn-ea"/>
                          <a:cs typeface="+mn-cs"/>
                        </a:rPr>
                        <a:t>Camilla, tlf. 12345678</a:t>
                      </a:r>
                    </a:p>
                  </a:txBody>
                  <a:tcPr anchor="ctr">
                    <a:solidFill>
                      <a:srgbClr val="D28DFF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 b="0" i="1" kern="1200" dirty="0">
                          <a:solidFill>
                            <a:srgbClr val="480062"/>
                          </a:solidFill>
                          <a:latin typeface="Montserrat" pitchFamily="2" charset="77"/>
                          <a:ea typeface="+mn-ea"/>
                          <a:cs typeface="+mn-cs"/>
                        </a:rPr>
                        <a:t>At engagere mennesker med handicap i frivilligt arbejde</a:t>
                      </a:r>
                    </a:p>
                  </a:txBody>
                  <a:tcPr marL="91450" marR="91450" marT="45725" marB="45725" anchor="ctr">
                    <a:solidFill>
                      <a:srgbClr val="D28DFF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da-DK" sz="1000" b="0" i="1" kern="1200" dirty="0">
                          <a:solidFill>
                            <a:srgbClr val="480062"/>
                          </a:solidFill>
                          <a:latin typeface="Montserrat" pitchFamily="2" charset="77"/>
                          <a:ea typeface="+mn-ea"/>
                          <a:cs typeface="+mn-cs"/>
                        </a:rPr>
                        <a:t>Samle skrald</a:t>
                      </a:r>
                    </a:p>
                    <a:p>
                      <a:pPr marL="171450" marR="0" lvl="0" indent="-17145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da-DK" sz="1000" b="0" i="1" kern="1200" dirty="0">
                          <a:solidFill>
                            <a:srgbClr val="480062"/>
                          </a:solidFill>
                          <a:latin typeface="Montserrat" pitchFamily="2" charset="77"/>
                          <a:ea typeface="+mn-ea"/>
                          <a:cs typeface="+mn-cs"/>
                        </a:rPr>
                        <a:t>Støtte frivillige med handicap</a:t>
                      </a: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D28DFF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 b="0" i="1" kern="1200" dirty="0">
                          <a:solidFill>
                            <a:srgbClr val="480062"/>
                          </a:solidFill>
                          <a:latin typeface="Montserrat" pitchFamily="2" charset="77"/>
                          <a:ea typeface="+mn-ea"/>
                          <a:cs typeface="+mn-cs"/>
                        </a:rPr>
                        <a:t>Vil gerne have besked, hvis de unge bliver forhindret</a:t>
                      </a: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D28DFF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 b="0" i="1" kern="1200" dirty="0">
                          <a:solidFill>
                            <a:srgbClr val="480062"/>
                          </a:solidFill>
                          <a:latin typeface="Montserrat" pitchFamily="2" charset="77"/>
                          <a:ea typeface="+mn-ea"/>
                          <a:cs typeface="+mn-cs"/>
                        </a:rPr>
                        <a:t>Kan godt torsdag 12.30-14.00</a:t>
                      </a: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D28DFF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 b="0" i="1" kern="1200" dirty="0">
                          <a:solidFill>
                            <a:srgbClr val="480062"/>
                          </a:solidFill>
                          <a:latin typeface="Montserrat" pitchFamily="2" charset="77"/>
                          <a:ea typeface="+mn-ea"/>
                          <a:cs typeface="+mn-cs"/>
                        </a:rPr>
                        <a:t>Vil gerne samarbejde</a:t>
                      </a: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D28DFF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 b="0" i="1" kern="1200" dirty="0">
                          <a:solidFill>
                            <a:srgbClr val="480062"/>
                          </a:solidFill>
                          <a:latin typeface="Montserrat" pitchFamily="2" charset="77"/>
                          <a:ea typeface="+mn-ea"/>
                          <a:cs typeface="+mn-cs"/>
                        </a:rPr>
                        <a:t>Samarbejdet er startet</a:t>
                      </a: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D28DFF">
                        <a:alpha val="2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6332828"/>
                  </a:ext>
                </a:extLst>
              </a:tr>
              <a:tr h="1005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D6D6D"/>
                        </a:buClr>
                        <a:buSzPts val="1200"/>
                        <a:buFont typeface="Calibri"/>
                        <a:buNone/>
                      </a:pPr>
                      <a:endParaRPr lang="da-DK"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da-DK"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da-DK"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694464"/>
                  </a:ext>
                </a:extLst>
              </a:tr>
              <a:tr h="1005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da-DK"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da-DK"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da-DK" sz="1000" b="0" i="1" kern="120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838716"/>
                  </a:ext>
                </a:extLst>
              </a:tr>
              <a:tr h="1005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da-DK"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da-DK"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da-DK" sz="1000" b="0" i="1" kern="120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650309"/>
                  </a:ext>
                </a:extLst>
              </a:tr>
              <a:tr h="1005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D6D6D"/>
                        </a:buClr>
                        <a:buSzPts val="1200"/>
                        <a:buFont typeface="Calibri"/>
                        <a:buNone/>
                      </a:pPr>
                      <a:endParaRPr lang="da-DK"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da-DK"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da-DK"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>
                        <a:alpha val="2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426250"/>
                  </a:ext>
                </a:extLst>
              </a:tr>
            </a:tbl>
          </a:graphicData>
        </a:graphic>
      </p:graphicFrame>
      <p:sp>
        <p:nvSpPr>
          <p:cNvPr id="8" name="Tekstfelt 7">
            <a:extLst>
              <a:ext uri="{FF2B5EF4-FFF2-40B4-BE49-F238E27FC236}">
                <a16:creationId xmlns:a16="http://schemas.microsoft.com/office/drawing/2014/main" id="{4F3AF1D6-332E-1614-5415-E2F898F9CF61}"/>
              </a:ext>
            </a:extLst>
          </p:cNvPr>
          <p:cNvSpPr txBox="1"/>
          <p:nvPr/>
        </p:nvSpPr>
        <p:spPr>
          <a:xfrm>
            <a:off x="226598" y="0"/>
            <a:ext cx="2932238" cy="558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81"/>
              </a:lnSpc>
            </a:pPr>
            <a:r>
              <a:rPr lang="da-DK" sz="2400" dirty="0">
                <a:solidFill>
                  <a:srgbClr val="480062"/>
                </a:solidFill>
                <a:latin typeface="Montserrat Alternates Medium" panose="02000505000000020004" pitchFamily="2" charset="77"/>
              </a:rPr>
              <a:t>FORENINGSOVERSIGT</a:t>
            </a:r>
            <a:endParaRPr lang="da-DK" sz="3600" dirty="0">
              <a:solidFill>
                <a:srgbClr val="480062"/>
              </a:solidFill>
              <a:latin typeface="Montserrat Alternates Medium" panose="02000505000000020004" pitchFamily="2" charset="77"/>
            </a:endParaRP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A2E53BC9-8879-B58D-9B9A-B74FCF5C6C26}"/>
              </a:ext>
            </a:extLst>
          </p:cNvPr>
          <p:cNvSpPr txBox="1"/>
          <p:nvPr/>
        </p:nvSpPr>
        <p:spPr>
          <a:xfrm>
            <a:off x="5937662" y="6453665"/>
            <a:ext cx="3526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i="1" dirty="0">
                <a:solidFill>
                  <a:srgbClr val="480062"/>
                </a:solidFill>
                <a:latin typeface="Montserrat" pitchFamily="2" charset="77"/>
              </a:rPr>
              <a:t>Sidst opdateret XX.XX.XXX</a:t>
            </a:r>
          </a:p>
        </p:txBody>
      </p:sp>
    </p:spTree>
    <p:extLst>
      <p:ext uri="{BB962C8B-B14F-4D97-AF65-F5344CB8AC3E}">
        <p14:creationId xmlns:p14="http://schemas.microsoft.com/office/powerpoint/2010/main" val="3359409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DSKAB 3 - FIND DET GODE MATCH" id="{E688B573-57C4-5D47-92C0-F764F89DBE3D}" vid="{DD6FBEF6-58DD-A441-9A4B-C54C53C82F26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133</TotalTime>
  <Words>74</Words>
  <Application>Microsoft Macintosh PowerPoint</Application>
  <PresentationFormat>A4-papir (210 x 297 mm)</PresentationFormat>
  <Paragraphs>19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</vt:lpstr>
      <vt:lpstr>Montserrat Alternates Medium</vt:lpstr>
      <vt:lpstr>Office-tema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Line Ellen Krabek</dc:creator>
  <cp:lastModifiedBy>Line Ellen Krabek</cp:lastModifiedBy>
  <cp:revision>5</cp:revision>
  <dcterms:created xsi:type="dcterms:W3CDTF">2022-08-16T09:56:54Z</dcterms:created>
  <dcterms:modified xsi:type="dcterms:W3CDTF">2022-08-16T12:26:40Z</dcterms:modified>
</cp:coreProperties>
</file>